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7"/>
  </p:notesMasterIdLst>
  <p:sldIdLst>
    <p:sldId id="257" r:id="rId2"/>
    <p:sldId id="343"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332"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33" r:id="rId50"/>
    <p:sldId id="336" r:id="rId51"/>
    <p:sldId id="306" r:id="rId52"/>
    <p:sldId id="307" r:id="rId53"/>
    <p:sldId id="308" r:id="rId54"/>
    <p:sldId id="309" r:id="rId55"/>
    <p:sldId id="310" r:id="rId56"/>
    <p:sldId id="338" r:id="rId57"/>
    <p:sldId id="311" r:id="rId58"/>
    <p:sldId id="312" r:id="rId59"/>
    <p:sldId id="313" r:id="rId60"/>
    <p:sldId id="314" r:id="rId61"/>
    <p:sldId id="316" r:id="rId62"/>
    <p:sldId id="317" r:id="rId63"/>
    <p:sldId id="318" r:id="rId64"/>
    <p:sldId id="340" r:id="rId65"/>
    <p:sldId id="339" r:id="rId66"/>
    <p:sldId id="320" r:id="rId67"/>
    <p:sldId id="322" r:id="rId68"/>
    <p:sldId id="324" r:id="rId69"/>
    <p:sldId id="325" r:id="rId70"/>
    <p:sldId id="326" r:id="rId71"/>
    <p:sldId id="327" r:id="rId72"/>
    <p:sldId id="341" r:id="rId73"/>
    <p:sldId id="342" r:id="rId74"/>
    <p:sldId id="330" r:id="rId75"/>
    <p:sldId id="331"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66" autoAdjust="0"/>
    <p:restoredTop sz="84154" autoAdjust="0"/>
  </p:normalViewPr>
  <p:slideViewPr>
    <p:cSldViewPr>
      <p:cViewPr varScale="1">
        <p:scale>
          <a:sx n="50" d="100"/>
          <a:sy n="50" d="100"/>
        </p:scale>
        <p:origin x="1176" y="54"/>
      </p:cViewPr>
      <p:guideLst>
        <p:guide orient="horz" pos="2160"/>
        <p:guide pos="2880"/>
      </p:guideLst>
    </p:cSldViewPr>
  </p:slid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Farm Workers</c:v>
                </c:pt>
              </c:strCache>
            </c:strRef>
          </c:tx>
          <c:invertIfNegative val="0"/>
          <c:cat>
            <c:strRef>
              <c:f>Sheet1!$A$2:$A$3</c:f>
              <c:strCache>
                <c:ptCount val="2"/>
                <c:pt idx="0">
                  <c:v>Depression (CES-D)</c:v>
                </c:pt>
                <c:pt idx="1">
                  <c:v>Anxiety (PAI)</c:v>
                </c:pt>
              </c:strCache>
            </c:strRef>
          </c:cat>
          <c:val>
            <c:numRef>
              <c:f>Sheet1!$B$2:$B$3</c:f>
              <c:numCache>
                <c:formatCode>0%</c:formatCode>
                <c:ptCount val="2"/>
                <c:pt idx="0">
                  <c:v>0.4</c:v>
                </c:pt>
                <c:pt idx="1">
                  <c:v>0.3</c:v>
                </c:pt>
              </c:numCache>
            </c:numRef>
          </c:val>
          <c:extLst xmlns:c16r2="http://schemas.microsoft.com/office/drawing/2015/06/chart">
            <c:ext xmlns:c16="http://schemas.microsoft.com/office/drawing/2014/chart" uri="{C3380CC4-5D6E-409C-BE32-E72D297353CC}">
              <c16:uniqueId val="{00000000-B5FC-4839-B9E8-AF00AF632E88}"/>
            </c:ext>
          </c:extLst>
        </c:ser>
        <c:ser>
          <c:idx val="1"/>
          <c:order val="1"/>
          <c:tx>
            <c:strRef>
              <c:f>Sheet1!$C$1</c:f>
              <c:strCache>
                <c:ptCount val="1"/>
                <c:pt idx="0">
                  <c:v>General Population</c:v>
                </c:pt>
              </c:strCache>
            </c:strRef>
          </c:tx>
          <c:invertIfNegative val="0"/>
          <c:cat>
            <c:strRef>
              <c:f>Sheet1!$A$2:$A$3</c:f>
              <c:strCache>
                <c:ptCount val="2"/>
                <c:pt idx="0">
                  <c:v>Depression (CES-D)</c:v>
                </c:pt>
                <c:pt idx="1">
                  <c:v>Anxiety (PAI)</c:v>
                </c:pt>
              </c:strCache>
            </c:strRef>
          </c:cat>
          <c:val>
            <c:numRef>
              <c:f>Sheet1!$C$2:$C$3</c:f>
              <c:numCache>
                <c:formatCode>0%</c:formatCode>
                <c:ptCount val="2"/>
                <c:pt idx="0">
                  <c:v>0.2</c:v>
                </c:pt>
                <c:pt idx="1">
                  <c:v>0.16</c:v>
                </c:pt>
              </c:numCache>
            </c:numRef>
          </c:val>
          <c:extLst xmlns:c16r2="http://schemas.microsoft.com/office/drawing/2015/06/chart">
            <c:ext xmlns:c16="http://schemas.microsoft.com/office/drawing/2014/chart" uri="{C3380CC4-5D6E-409C-BE32-E72D297353CC}">
              <c16:uniqueId val="{00000001-B5FC-4839-B9E8-AF00AF632E88}"/>
            </c:ext>
          </c:extLst>
        </c:ser>
        <c:dLbls>
          <c:showLegendKey val="0"/>
          <c:showVal val="0"/>
          <c:showCatName val="0"/>
          <c:showSerName val="0"/>
          <c:showPercent val="0"/>
          <c:showBubbleSize val="0"/>
        </c:dLbls>
        <c:gapWidth val="150"/>
        <c:axId val="359245344"/>
        <c:axId val="359244560"/>
      </c:barChart>
      <c:catAx>
        <c:axId val="359245344"/>
        <c:scaling>
          <c:orientation val="minMax"/>
        </c:scaling>
        <c:delete val="0"/>
        <c:axPos val="b"/>
        <c:numFmt formatCode="General" sourceLinked="0"/>
        <c:majorTickMark val="out"/>
        <c:minorTickMark val="none"/>
        <c:tickLblPos val="nextTo"/>
        <c:crossAx val="359244560"/>
        <c:crosses val="autoZero"/>
        <c:auto val="1"/>
        <c:lblAlgn val="ctr"/>
        <c:lblOffset val="100"/>
        <c:noMultiLvlLbl val="0"/>
      </c:catAx>
      <c:valAx>
        <c:axId val="359244560"/>
        <c:scaling>
          <c:orientation val="minMax"/>
        </c:scaling>
        <c:delete val="0"/>
        <c:axPos val="l"/>
        <c:majorGridlines/>
        <c:numFmt formatCode="0%" sourceLinked="1"/>
        <c:majorTickMark val="out"/>
        <c:minorTickMark val="none"/>
        <c:tickLblPos val="nextTo"/>
        <c:crossAx val="359245344"/>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20E958-91FA-441B-B8B1-E3489D94A858}" type="datetimeFigureOut">
              <a:rPr lang="en-US" smtClean="0"/>
              <a:t>9/21/2016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F94DC3-95E9-4C44-B1C0-4C1B0271F8EF}" type="slidenum">
              <a:rPr lang="en-US" smtClean="0"/>
              <a:t>‹#›</a:t>
            </a:fld>
            <a:endParaRPr lang="en-US"/>
          </a:p>
        </p:txBody>
      </p:sp>
    </p:spTree>
    <p:extLst>
      <p:ext uri="{BB962C8B-B14F-4D97-AF65-F5344CB8AC3E}">
        <p14:creationId xmlns:p14="http://schemas.microsoft.com/office/powerpoint/2010/main" val="3459271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invs.sante.fr/fr"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ehp.niehs.nih.gov.proxy.lib.uiowa.edu/1103413/#r20" TargetMode="External"/><Relationship Id="rId13" Type="http://schemas.openxmlformats.org/officeDocument/2006/relationships/hyperlink" Target="http://ehp.niehs.nih.gov.proxy.lib.uiowa.edu/1103413/#r10" TargetMode="External"/><Relationship Id="rId18" Type="http://schemas.openxmlformats.org/officeDocument/2006/relationships/hyperlink" Target="http://ehp.niehs.nih.gov.proxy.lib.uiowa.edu/1103413/#r29" TargetMode="External"/><Relationship Id="rId3" Type="http://schemas.openxmlformats.org/officeDocument/2006/relationships/hyperlink" Target="http://ehp.niehs.nih.gov.proxy.lib.uiowa.edu/1103413/#r5" TargetMode="External"/><Relationship Id="rId7" Type="http://schemas.openxmlformats.org/officeDocument/2006/relationships/hyperlink" Target="http://ehp.niehs.nih.gov.proxy.lib.uiowa.edu/1103413/#r19" TargetMode="External"/><Relationship Id="rId12" Type="http://schemas.openxmlformats.org/officeDocument/2006/relationships/hyperlink" Target="http://ehp.niehs.nih.gov.proxy.lib.uiowa.edu/1103413/#r26" TargetMode="External"/><Relationship Id="rId17" Type="http://schemas.openxmlformats.org/officeDocument/2006/relationships/hyperlink" Target="http://ehp.niehs.nih.gov.proxy.lib.uiowa.edu/1103413/#r24" TargetMode="External"/><Relationship Id="rId2" Type="http://schemas.openxmlformats.org/officeDocument/2006/relationships/slide" Target="../slides/slide49.xml"/><Relationship Id="rId16" Type="http://schemas.openxmlformats.org/officeDocument/2006/relationships/hyperlink" Target="http://ehp.niehs.nih.gov.proxy.lib.uiowa.edu/1103413/#r30" TargetMode="External"/><Relationship Id="rId1" Type="http://schemas.openxmlformats.org/officeDocument/2006/relationships/notesMaster" Target="../notesMasters/notesMaster1.xml"/><Relationship Id="rId6" Type="http://schemas.openxmlformats.org/officeDocument/2006/relationships/hyperlink" Target="http://ehp.niehs.nih.gov.proxy.lib.uiowa.edu/1103413/#r13" TargetMode="External"/><Relationship Id="rId11" Type="http://schemas.openxmlformats.org/officeDocument/2006/relationships/hyperlink" Target="http://ehp.niehs.nih.gov.proxy.lib.uiowa.edu/1103413/#r25" TargetMode="External"/><Relationship Id="rId5" Type="http://schemas.openxmlformats.org/officeDocument/2006/relationships/hyperlink" Target="http://ehp.niehs.nih.gov.proxy.lib.uiowa.edu/1103413/#r11" TargetMode="External"/><Relationship Id="rId15" Type="http://schemas.openxmlformats.org/officeDocument/2006/relationships/hyperlink" Target="http://ehp.niehs.nih.gov.proxy.lib.uiowa.edu/1103413/#r18" TargetMode="External"/><Relationship Id="rId10" Type="http://schemas.openxmlformats.org/officeDocument/2006/relationships/hyperlink" Target="http://ehp.niehs.nih.gov.proxy.lib.uiowa.edu/1103413/#r28" TargetMode="External"/><Relationship Id="rId19" Type="http://schemas.openxmlformats.org/officeDocument/2006/relationships/hyperlink" Target="http://ehp.niehs.nih.gov.proxy.lib.uiowa.edu/1103413/#r15" TargetMode="External"/><Relationship Id="rId4" Type="http://schemas.openxmlformats.org/officeDocument/2006/relationships/hyperlink" Target="http://ehp.niehs.nih.gov.proxy.lib.uiowa.edu/1103413/#r7" TargetMode="External"/><Relationship Id="rId9" Type="http://schemas.openxmlformats.org/officeDocument/2006/relationships/hyperlink" Target="http://ehp.niehs.nih.gov.proxy.lib.uiowa.edu/1103413/#r23" TargetMode="External"/><Relationship Id="rId14" Type="http://schemas.openxmlformats.org/officeDocument/2006/relationships/hyperlink" Target="http://ehp.niehs.nih.gov.proxy.lib.uiowa.edu/1103413/#r17" TargetMode="Externa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ehp.niehs.nih.gov.proxy.lib.uiowa.edu/1103413/#r20" TargetMode="External"/><Relationship Id="rId13" Type="http://schemas.openxmlformats.org/officeDocument/2006/relationships/hyperlink" Target="http://ehp.niehs.nih.gov.proxy.lib.uiowa.edu/1103413/#r10" TargetMode="External"/><Relationship Id="rId18" Type="http://schemas.openxmlformats.org/officeDocument/2006/relationships/hyperlink" Target="http://ehp.niehs.nih.gov.proxy.lib.uiowa.edu/1103413/#r29" TargetMode="External"/><Relationship Id="rId3" Type="http://schemas.openxmlformats.org/officeDocument/2006/relationships/hyperlink" Target="http://ehp.niehs.nih.gov.proxy.lib.uiowa.edu/1103413/#r5" TargetMode="External"/><Relationship Id="rId7" Type="http://schemas.openxmlformats.org/officeDocument/2006/relationships/hyperlink" Target="http://ehp.niehs.nih.gov.proxy.lib.uiowa.edu/1103413/#r19" TargetMode="External"/><Relationship Id="rId12" Type="http://schemas.openxmlformats.org/officeDocument/2006/relationships/hyperlink" Target="http://ehp.niehs.nih.gov.proxy.lib.uiowa.edu/1103413/#r26" TargetMode="External"/><Relationship Id="rId17" Type="http://schemas.openxmlformats.org/officeDocument/2006/relationships/hyperlink" Target="http://ehp.niehs.nih.gov.proxy.lib.uiowa.edu/1103413/#r24" TargetMode="External"/><Relationship Id="rId2" Type="http://schemas.openxmlformats.org/officeDocument/2006/relationships/slide" Target="../slides/slide50.xml"/><Relationship Id="rId16" Type="http://schemas.openxmlformats.org/officeDocument/2006/relationships/hyperlink" Target="http://ehp.niehs.nih.gov.proxy.lib.uiowa.edu/1103413/#r30" TargetMode="External"/><Relationship Id="rId1" Type="http://schemas.openxmlformats.org/officeDocument/2006/relationships/notesMaster" Target="../notesMasters/notesMaster1.xml"/><Relationship Id="rId6" Type="http://schemas.openxmlformats.org/officeDocument/2006/relationships/hyperlink" Target="http://ehp.niehs.nih.gov.proxy.lib.uiowa.edu/1103413/#r13" TargetMode="External"/><Relationship Id="rId11" Type="http://schemas.openxmlformats.org/officeDocument/2006/relationships/hyperlink" Target="http://ehp.niehs.nih.gov.proxy.lib.uiowa.edu/1103413/#r25" TargetMode="External"/><Relationship Id="rId5" Type="http://schemas.openxmlformats.org/officeDocument/2006/relationships/hyperlink" Target="http://ehp.niehs.nih.gov.proxy.lib.uiowa.edu/1103413/#r11" TargetMode="External"/><Relationship Id="rId15" Type="http://schemas.openxmlformats.org/officeDocument/2006/relationships/hyperlink" Target="http://ehp.niehs.nih.gov.proxy.lib.uiowa.edu/1103413/#r18" TargetMode="External"/><Relationship Id="rId10" Type="http://schemas.openxmlformats.org/officeDocument/2006/relationships/hyperlink" Target="http://ehp.niehs.nih.gov.proxy.lib.uiowa.edu/1103413/#r28" TargetMode="External"/><Relationship Id="rId19" Type="http://schemas.openxmlformats.org/officeDocument/2006/relationships/hyperlink" Target="http://ehp.niehs.nih.gov.proxy.lib.uiowa.edu/1103413/#r15" TargetMode="External"/><Relationship Id="rId4" Type="http://schemas.openxmlformats.org/officeDocument/2006/relationships/hyperlink" Target="http://ehp.niehs.nih.gov.proxy.lib.uiowa.edu/1103413/#r7" TargetMode="External"/><Relationship Id="rId9" Type="http://schemas.openxmlformats.org/officeDocument/2006/relationships/hyperlink" Target="http://ehp.niehs.nih.gov.proxy.lib.uiowa.edu/1103413/#r23" TargetMode="External"/><Relationship Id="rId14" Type="http://schemas.openxmlformats.org/officeDocument/2006/relationships/hyperlink" Target="http://ehp.niehs.nih.gov.proxy.lib.uiowa.edu/1103413/#r17"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www-ncbi-nlm-nih-gov.proxy.lib.uiowa.edu/pmc/articles/PMC3805780/#R33" TargetMode="External"/><Relationship Id="rId13" Type="http://schemas.openxmlformats.org/officeDocument/2006/relationships/hyperlink" Target="http://www-ncbi-nlm-nih-gov.proxy.lib.uiowa.edu/pmc/articles/PMC3805780/#R41" TargetMode="External"/><Relationship Id="rId3" Type="http://schemas.openxmlformats.org/officeDocument/2006/relationships/hyperlink" Target="http://www-ncbi-nlm-nih-gov.proxy.lib.uiowa.edu/pmc/articles/PMC3805780/#R5" TargetMode="External"/><Relationship Id="rId7" Type="http://schemas.openxmlformats.org/officeDocument/2006/relationships/hyperlink" Target="http://www-ncbi-nlm-nih-gov.proxy.lib.uiowa.edu/pmc/articles/PMC3805780/#R12" TargetMode="External"/><Relationship Id="rId12" Type="http://schemas.openxmlformats.org/officeDocument/2006/relationships/hyperlink" Target="http://www-ncbi-nlm-nih-gov.proxy.lib.uiowa.edu/pmc/articles/PMC3805780/#R40" TargetMode="External"/><Relationship Id="rId2" Type="http://schemas.openxmlformats.org/officeDocument/2006/relationships/slide" Target="../slides/slide51.xml"/><Relationship Id="rId16" Type="http://schemas.openxmlformats.org/officeDocument/2006/relationships/hyperlink" Target="http://www-ncbi-nlm-nih-gov.proxy.lib.uiowa.edu/pmc/articles/PMC3805780/#R46" TargetMode="External"/><Relationship Id="rId1" Type="http://schemas.openxmlformats.org/officeDocument/2006/relationships/notesMaster" Target="../notesMasters/notesMaster1.xml"/><Relationship Id="rId6" Type="http://schemas.openxmlformats.org/officeDocument/2006/relationships/hyperlink" Target="http://www-ncbi-nlm-nih-gov.proxy.lib.uiowa.edu/pmc/articles/PMC3805780/#R8" TargetMode="External"/><Relationship Id="rId11" Type="http://schemas.openxmlformats.org/officeDocument/2006/relationships/hyperlink" Target="http://www-ncbi-nlm-nih-gov.proxy.lib.uiowa.edu/pmc/articles/PMC3805780/#R38" TargetMode="External"/><Relationship Id="rId5" Type="http://schemas.openxmlformats.org/officeDocument/2006/relationships/hyperlink" Target="http://www-ncbi-nlm-nih-gov.proxy.lib.uiowa.edu/pmc/articles/PMC3805780/#R7" TargetMode="External"/><Relationship Id="rId15" Type="http://schemas.openxmlformats.org/officeDocument/2006/relationships/hyperlink" Target="http://www-ncbi-nlm-nih-gov.proxy.lib.uiowa.edu/pmc/articles/PMC3805780/#R45" TargetMode="External"/><Relationship Id="rId10" Type="http://schemas.openxmlformats.org/officeDocument/2006/relationships/hyperlink" Target="http://www-ncbi-nlm-nih-gov.proxy.lib.uiowa.edu/pmc/articles/PMC3805780/#R35" TargetMode="External"/><Relationship Id="rId4" Type="http://schemas.openxmlformats.org/officeDocument/2006/relationships/hyperlink" Target="http://www-ncbi-nlm-nih-gov.proxy.lib.uiowa.edu/pmc/articles/PMC3805780/#R6" TargetMode="External"/><Relationship Id="rId9" Type="http://schemas.openxmlformats.org/officeDocument/2006/relationships/hyperlink" Target="http://www-ncbi-nlm-nih-gov.proxy.lib.uiowa.edu/pmc/articles/PMC3805780/#R34" TargetMode="External"/><Relationship Id="rId14" Type="http://schemas.openxmlformats.org/officeDocument/2006/relationships/hyperlink" Target="http://www-ncbi-nlm-nih-gov.proxy.lib.uiowa.edu/pmc/articles/PMC3805780/#R42"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www.pnas.org/search?author1=Philip+N.+Kokic&amp;sortspec=date&amp;submit=Submit" TargetMode="External"/><Relationship Id="rId13" Type="http://schemas.openxmlformats.org/officeDocument/2006/relationships/hyperlink" Target="http://www.ncbi.nlm.nih.gov/pubmed?term=Kettler%20LJ%5bAuthor%5d&amp;cauthor=true&amp;cauthor_uid=23067269" TargetMode="External"/><Relationship Id="rId3" Type="http://schemas.openxmlformats.org/officeDocument/2006/relationships/hyperlink" Target="http://www.pnas.org/search?author1=Ivan+C.+Hanigan&amp;sortspec=date&amp;submit=Submit" TargetMode="External"/><Relationship Id="rId7" Type="http://schemas.openxmlformats.org/officeDocument/2006/relationships/hyperlink" Target="http://www.pnas.org/search?author1=Colin+D.+Butler&amp;sortspec=date&amp;submit=Submit" TargetMode="External"/><Relationship Id="rId12" Type="http://schemas.openxmlformats.org/officeDocument/2006/relationships/hyperlink" Target="http://www.ncbi.nlm.nih.gov/pubmed?term=Gunn%20KM%5bAuthor%5d&amp;cauthor=true&amp;cauthor_uid=23067269"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pnas.org/content/109/35/13950.abstract#corresp-1" TargetMode="External"/><Relationship Id="rId11" Type="http://schemas.openxmlformats.org/officeDocument/2006/relationships/hyperlink" Target="http://www.pnas.org/content/109/35/13950.abstract#aff-4" TargetMode="External"/><Relationship Id="rId5" Type="http://schemas.openxmlformats.org/officeDocument/2006/relationships/hyperlink" Target="http://www.pnas.org/content/109/35/13950.abstract#aff-2" TargetMode="External"/><Relationship Id="rId15" Type="http://schemas.openxmlformats.org/officeDocument/2006/relationships/hyperlink" Target="http://www.ncbi.nlm.nih.gov/pubmed?term=Turnbull%20DA%5bAuthor%5d&amp;cauthor=true&amp;cauthor_uid=23067269" TargetMode="External"/><Relationship Id="rId10" Type="http://schemas.openxmlformats.org/officeDocument/2006/relationships/hyperlink" Target="http://www.pnas.org/search?author1=Michael+F.+Hutchinson&amp;sortspec=date&amp;submit=Submit" TargetMode="External"/><Relationship Id="rId4" Type="http://schemas.openxmlformats.org/officeDocument/2006/relationships/hyperlink" Target="http://www.pnas.org/content/109/35/13950.abstract#aff-1" TargetMode="External"/><Relationship Id="rId9" Type="http://schemas.openxmlformats.org/officeDocument/2006/relationships/hyperlink" Target="http://www.pnas.org/content/109/35/13950.abstract#aff-3" TargetMode="External"/><Relationship Id="rId14" Type="http://schemas.openxmlformats.org/officeDocument/2006/relationships/hyperlink" Target="http://www.ncbi.nlm.nih.gov/pubmed?term=Skaczkowski%20GL%5bAuthor%5d&amp;cauthor=true&amp;cauthor_uid=2306726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onlinelibrary.wiley.com/journal/10.1111/(ISSN)1440-1584"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onlinelibrary.wiley.com/doi/10.1111/ajr.2013.21.issue-1/issuetoc"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In January 2011, Michael </a:t>
            </a:r>
            <a:r>
              <a:rPr lang="en-US" sz="1200" kern="1200" baseline="0" dirty="0" err="1" smtClean="0">
                <a:solidFill>
                  <a:schemeClr val="tx1"/>
                </a:solidFill>
                <a:latin typeface="+mn-lt"/>
                <a:ea typeface="+mn-ea"/>
                <a:cs typeface="+mn-cs"/>
              </a:rPr>
              <a:t>Rosmann</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Ph.D</a:t>
            </a:r>
            <a:r>
              <a:rPr lang="en-US" sz="1200" kern="1200" baseline="0" dirty="0" smtClean="0">
                <a:solidFill>
                  <a:schemeClr val="tx1"/>
                </a:solidFill>
                <a:latin typeface="+mn-lt"/>
                <a:ea typeface="+mn-ea"/>
                <a:cs typeface="+mn-cs"/>
              </a:rPr>
              <a:t>, Executive Director of </a:t>
            </a:r>
            <a:r>
              <a:rPr lang="en-US" sz="1200" kern="1200" baseline="0" dirty="0" err="1" smtClean="0">
                <a:solidFill>
                  <a:schemeClr val="tx1"/>
                </a:solidFill>
                <a:latin typeface="+mn-lt"/>
                <a:ea typeface="+mn-ea"/>
                <a:cs typeface="+mn-cs"/>
              </a:rPr>
              <a:t>Agriwellness</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Inc. in Harlan, IA, distributed information including statements from the </a:t>
            </a:r>
            <a:r>
              <a:rPr lang="en-US" sz="1200" i="1" kern="1200" baseline="0" dirty="0" smtClean="0">
                <a:solidFill>
                  <a:schemeClr val="tx1"/>
                </a:solidFill>
                <a:latin typeface="+mn-lt"/>
                <a:ea typeface="+mn-ea"/>
                <a:cs typeface="+mn-cs"/>
              </a:rPr>
              <a:t>Daily Iowan</a:t>
            </a:r>
          </a:p>
          <a:p>
            <a:r>
              <a:rPr lang="en-US" sz="1200" kern="1200" baseline="0" dirty="0" smtClean="0">
                <a:solidFill>
                  <a:schemeClr val="tx1"/>
                </a:solidFill>
                <a:latin typeface="+mn-lt"/>
                <a:ea typeface="+mn-ea"/>
                <a:cs typeface="+mn-cs"/>
              </a:rPr>
              <a:t>newspaper. The article highlighted the problem of suicide in rural counties: “</a:t>
            </a:r>
            <a:r>
              <a:rPr lang="en-US" sz="1200" i="1" kern="1200" baseline="0" dirty="0" smtClean="0">
                <a:solidFill>
                  <a:schemeClr val="tx1"/>
                </a:solidFill>
                <a:latin typeface="+mn-lt"/>
                <a:ea typeface="+mn-ea"/>
                <a:cs typeface="+mn-cs"/>
              </a:rPr>
              <a:t>Even though over</a:t>
            </a:r>
          </a:p>
          <a:p>
            <a:r>
              <a:rPr lang="en-US" sz="1200" i="1" kern="1200" baseline="0" dirty="0" smtClean="0">
                <a:solidFill>
                  <a:schemeClr val="tx1"/>
                </a:solidFill>
                <a:latin typeface="+mn-lt"/>
                <a:ea typeface="+mn-ea"/>
                <a:cs typeface="+mn-cs"/>
              </a:rPr>
              <a:t>half of Iowa’s population lives in urban areas, from 2000-2008, 1,568 people committed suicide</a:t>
            </a:r>
          </a:p>
          <a:p>
            <a:r>
              <a:rPr lang="en-US" sz="1200" kern="1200" baseline="0" dirty="0" smtClean="0">
                <a:solidFill>
                  <a:schemeClr val="tx1"/>
                </a:solidFill>
                <a:latin typeface="+mn-lt"/>
                <a:ea typeface="+mn-ea"/>
                <a:cs typeface="+mn-cs"/>
              </a:rPr>
              <a:t>in rural </a:t>
            </a:r>
            <a:r>
              <a:rPr lang="en-US" sz="1200" i="1" kern="1200" baseline="0" dirty="0" smtClean="0">
                <a:solidFill>
                  <a:schemeClr val="tx1"/>
                </a:solidFill>
                <a:latin typeface="+mn-lt"/>
                <a:ea typeface="+mn-ea"/>
                <a:cs typeface="+mn-cs"/>
              </a:rPr>
              <a:t>counties of Iowa, versus 1,382 in the state’s urban counties. Negative stigma about</a:t>
            </a:r>
          </a:p>
          <a:p>
            <a:r>
              <a:rPr lang="en-US" sz="1200" i="1" kern="1200" baseline="0" dirty="0" smtClean="0">
                <a:solidFill>
                  <a:schemeClr val="tx1"/>
                </a:solidFill>
                <a:latin typeface="+mn-lt"/>
                <a:ea typeface="+mn-ea"/>
                <a:cs typeface="+mn-cs"/>
              </a:rPr>
              <a:t>seeking professional mental healthcare contributes to the problem.”</a:t>
            </a:r>
            <a:endParaRPr lang="en-US" dirty="0"/>
          </a:p>
        </p:txBody>
      </p:sp>
      <p:sp>
        <p:nvSpPr>
          <p:cNvPr id="4" name="Slide Number Placeholder 3"/>
          <p:cNvSpPr>
            <a:spLocks noGrp="1"/>
          </p:cNvSpPr>
          <p:nvPr>
            <p:ph type="sldNum" sz="quarter" idx="10"/>
          </p:nvPr>
        </p:nvSpPr>
        <p:spPr/>
        <p:txBody>
          <a:bodyPr/>
          <a:lstStyle/>
          <a:p>
            <a:fld id="{6D26BBB0-FF76-804B-8B51-808ED45912E2}" type="slidenum">
              <a:rPr lang="en-US" smtClean="0"/>
              <a:pPr/>
              <a:t>4</a:t>
            </a:fld>
            <a:endParaRPr lang="en-US"/>
          </a:p>
        </p:txBody>
      </p:sp>
    </p:spTree>
    <p:extLst>
      <p:ext uri="{BB962C8B-B14F-4D97-AF65-F5344CB8AC3E}">
        <p14:creationId xmlns:p14="http://schemas.microsoft.com/office/powerpoint/2010/main" val="1960083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Brumby</a:t>
            </a:r>
          </a:p>
          <a:p>
            <a:pPr rtl="0"/>
            <a:r>
              <a:rPr lang="en-US" sz="1200" kern="1200" dirty="0" smtClean="0">
                <a:solidFill>
                  <a:schemeClr val="tx1"/>
                </a:solidFill>
                <a:effectLst/>
                <a:latin typeface="+mn-lt"/>
                <a:ea typeface="+mn-ea"/>
                <a:cs typeface="+mn-cs"/>
              </a:rPr>
              <a:t>et al. BMC Public Health</a:t>
            </a:r>
          </a:p>
          <a:p>
            <a:pPr rtl="0"/>
            <a:r>
              <a:rPr lang="en-US" sz="1200" kern="1200" dirty="0" smtClean="0">
                <a:solidFill>
                  <a:schemeClr val="tx1"/>
                </a:solidFill>
                <a:effectLst/>
                <a:latin typeface="+mn-lt"/>
                <a:ea typeface="+mn-ea"/>
                <a:cs typeface="+mn-cs"/>
              </a:rPr>
              <a:t>2013,</a:t>
            </a:r>
          </a:p>
          <a:p>
            <a:pPr rtl="0"/>
            <a:r>
              <a:rPr lang="en-US" sz="1200" kern="1200" dirty="0" smtClean="0">
                <a:solidFill>
                  <a:schemeClr val="tx1"/>
                </a:solidFill>
                <a:effectLst/>
                <a:latin typeface="+mn-lt"/>
                <a:ea typeface="+mn-ea"/>
                <a:cs typeface="+mn-cs"/>
              </a:rPr>
              <a:t>13</a:t>
            </a:r>
          </a:p>
          <a:p>
            <a:pPr rtl="0"/>
            <a:r>
              <a:rPr lang="en-US" sz="1200" kern="1200" dirty="0" smtClean="0">
                <a:solidFill>
                  <a:schemeClr val="tx1"/>
                </a:solidFill>
                <a:effectLst/>
                <a:latin typeface="+mn-lt"/>
                <a:ea typeface="+mn-ea"/>
                <a:cs typeface="+mn-cs"/>
              </a:rPr>
              <a:t>:1018</a:t>
            </a:r>
          </a:p>
          <a:p>
            <a:pPr rtl="0"/>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www.biomedcentral.com</a:t>
            </a:r>
            <a:r>
              <a:rPr lang="en-US" sz="1200" kern="1200" dirty="0" smtClean="0">
                <a:solidFill>
                  <a:schemeClr val="tx1"/>
                </a:solidFill>
                <a:effectLst/>
                <a:latin typeface="+mn-lt"/>
                <a:ea typeface="+mn-ea"/>
                <a:cs typeface="+mn-cs"/>
              </a:rPr>
              <a:t>/1471-2458/13/1018</a:t>
            </a:r>
          </a:p>
          <a:p>
            <a:pPr rtl="0"/>
            <a:r>
              <a:rPr lang="en-US" sz="1200" kern="1200" dirty="0" smtClean="0">
                <a:solidFill>
                  <a:schemeClr val="tx1"/>
                </a:solidFill>
                <a:effectLst/>
                <a:latin typeface="+mn-lt"/>
                <a:ea typeface="+mn-ea"/>
                <a:cs typeface="+mn-cs"/>
              </a:rPr>
              <a:t>The effect of physical activity on psychological</a:t>
            </a:r>
          </a:p>
          <a:p>
            <a:pPr rtl="0"/>
            <a:r>
              <a:rPr lang="en-US" sz="1200" kern="1200" dirty="0" smtClean="0">
                <a:solidFill>
                  <a:schemeClr val="tx1"/>
                </a:solidFill>
                <a:effectLst/>
                <a:latin typeface="+mn-lt"/>
                <a:ea typeface="+mn-ea"/>
                <a:cs typeface="+mn-cs"/>
              </a:rPr>
              <a:t>distress, cortisol and obesity: results of the farming</a:t>
            </a:r>
          </a:p>
          <a:p>
            <a:pPr rtl="0"/>
            <a:r>
              <a:rPr lang="en-US" sz="1200" kern="1200" dirty="0" smtClean="0">
                <a:solidFill>
                  <a:schemeClr val="tx1"/>
                </a:solidFill>
                <a:effectLst/>
                <a:latin typeface="+mn-lt"/>
                <a:ea typeface="+mn-ea"/>
                <a:cs typeface="+mn-cs"/>
              </a:rPr>
              <a:t>fit intervention program</a:t>
            </a:r>
          </a:p>
          <a:p>
            <a:pPr rtl="0"/>
            <a:r>
              <a:rPr lang="en-US" sz="1200" kern="1200" dirty="0" smtClean="0">
                <a:solidFill>
                  <a:schemeClr val="tx1"/>
                </a:solidFill>
                <a:effectLst/>
                <a:latin typeface="+mn-lt"/>
                <a:ea typeface="+mn-ea"/>
                <a:cs typeface="+mn-cs"/>
              </a:rPr>
              <a:t>Susan Brumby</a:t>
            </a:r>
          </a:p>
          <a:p>
            <a:pPr rtl="0"/>
            <a:r>
              <a:rPr lang="en-US" sz="1200" kern="1200" dirty="0" smtClean="0">
                <a:solidFill>
                  <a:schemeClr val="tx1"/>
                </a:solidFill>
                <a:effectLst/>
                <a:latin typeface="+mn-lt"/>
                <a:ea typeface="+mn-ea"/>
                <a:cs typeface="+mn-cs"/>
              </a:rPr>
              <a:t>1,2*</a:t>
            </a:r>
          </a:p>
          <a:p>
            <a:pPr rtl="0"/>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Ananda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Chandrasekara</a:t>
            </a:r>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1,2</a:t>
            </a:r>
          </a:p>
          <a:p>
            <a:pPr rtl="0"/>
            <a:r>
              <a:rPr lang="en-US" sz="1200" kern="1200" dirty="0" smtClean="0">
                <a:solidFill>
                  <a:schemeClr val="tx1"/>
                </a:solidFill>
                <a:effectLst/>
                <a:latin typeface="+mn-lt"/>
                <a:ea typeface="+mn-ea"/>
                <a:cs typeface="+mn-cs"/>
              </a:rPr>
              <a:t>, Peter Kremer</a:t>
            </a:r>
          </a:p>
          <a:p>
            <a:pPr rtl="0"/>
            <a:r>
              <a:rPr lang="en-US" sz="1200" kern="1200" dirty="0" smtClean="0">
                <a:solidFill>
                  <a:schemeClr val="tx1"/>
                </a:solidFill>
                <a:effectLst/>
                <a:latin typeface="+mn-lt"/>
                <a:ea typeface="+mn-ea"/>
                <a:cs typeface="+mn-cs"/>
              </a:rPr>
              <a:t>3</a:t>
            </a:r>
          </a:p>
          <a:p>
            <a:pPr rtl="0"/>
            <a:r>
              <a:rPr lang="en-US" sz="1200" kern="1200" dirty="0" smtClean="0">
                <a:solidFill>
                  <a:schemeClr val="tx1"/>
                </a:solidFill>
                <a:effectLst/>
                <a:latin typeface="+mn-lt"/>
                <a:ea typeface="+mn-ea"/>
                <a:cs typeface="+mn-cs"/>
              </a:rPr>
              <a:t>, Susan Torres</a:t>
            </a:r>
          </a:p>
          <a:p>
            <a:pPr rtl="0"/>
            <a:r>
              <a:rPr lang="en-US" sz="1200" kern="1200" dirty="0" smtClean="0">
                <a:solidFill>
                  <a:schemeClr val="tx1"/>
                </a:solidFill>
                <a:effectLst/>
                <a:latin typeface="+mn-lt"/>
                <a:ea typeface="+mn-ea"/>
                <a:cs typeface="+mn-cs"/>
              </a:rPr>
              <a:t>4</a:t>
            </a:r>
          </a:p>
          <a:p>
            <a:pPr rtl="0"/>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ScottMcCoombe</a:t>
            </a:r>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1,2</a:t>
            </a:r>
          </a:p>
          <a:p>
            <a:pPr rtl="0"/>
            <a:r>
              <a:rPr lang="en-US" sz="1200" kern="1200" dirty="0" smtClean="0">
                <a:solidFill>
                  <a:schemeClr val="tx1"/>
                </a:solidFill>
                <a:effectLst/>
                <a:latin typeface="+mn-lt"/>
                <a:ea typeface="+mn-ea"/>
                <a:cs typeface="+mn-cs"/>
              </a:rPr>
              <a:t>and Paul Lewandowski</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B3003A-B737-3547-B953-3089ABA39E31}" type="slidenum">
              <a:rPr lang="en-US" smtClean="0"/>
              <a:pPr/>
              <a:t>27</a:t>
            </a:fld>
            <a:endParaRPr lang="en-US"/>
          </a:p>
        </p:txBody>
      </p:sp>
    </p:spTree>
    <p:extLst>
      <p:ext uri="{BB962C8B-B14F-4D97-AF65-F5344CB8AC3E}">
        <p14:creationId xmlns:p14="http://schemas.microsoft.com/office/powerpoint/2010/main" val="360293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Migrant Family Demonstration – from Mary Jo Ybarra-Vega (Migrant Health Coordinator, Quincy Community Health, WA)</a:t>
            </a:r>
            <a:endParaRPr lang="en-US" sz="1200" kern="1200" dirty="0" smtClean="0">
              <a:solidFill>
                <a:schemeClr val="tx1"/>
              </a:solidFill>
              <a:effectLst/>
              <a:latin typeface="+mn-lt"/>
              <a:ea typeface="+mn-ea"/>
              <a:cs typeface="+mn-cs"/>
            </a:endParaRPr>
          </a:p>
          <a:p>
            <a:r>
              <a:rPr lang="en-US" sz="1200" b="1"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s-MX" sz="1200" b="1" u="sng" kern="1200" dirty="0" smtClean="0">
                <a:solidFill>
                  <a:schemeClr val="tx1"/>
                </a:solidFill>
                <a:effectLst/>
                <a:latin typeface="+mn-lt"/>
                <a:ea typeface="+mn-ea"/>
                <a:cs typeface="+mn-cs"/>
              </a:rPr>
              <a:t>Characters:</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Padre</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Madre</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Hijo mayor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Hija mayor</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Hijo menor</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Hija menor</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LINE  UP IN A ROW</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Let’s talk about the family in Mexico.</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Traditionally what role does the father play?</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macho (a true macho) </a:t>
            </a:r>
          </a:p>
          <a:p>
            <a:pPr lvl="1"/>
            <a:r>
              <a:rPr lang="en-US" sz="1200" kern="1200" dirty="0" smtClean="0">
                <a:solidFill>
                  <a:schemeClr val="tx1"/>
                </a:solidFill>
                <a:effectLst/>
                <a:latin typeface="+mn-lt"/>
                <a:ea typeface="+mn-ea"/>
                <a:cs typeface="+mn-cs"/>
              </a:rPr>
              <a:t>strong</a:t>
            </a:r>
          </a:p>
          <a:p>
            <a:pPr lvl="1"/>
            <a:r>
              <a:rPr lang="en-US" sz="1200" kern="1200" dirty="0" smtClean="0">
                <a:solidFill>
                  <a:schemeClr val="tx1"/>
                </a:solidFill>
                <a:effectLst/>
                <a:latin typeface="+mn-lt"/>
                <a:ea typeface="+mn-ea"/>
                <a:cs typeface="+mn-cs"/>
              </a:rPr>
              <a:t>protector</a:t>
            </a:r>
          </a:p>
          <a:p>
            <a:pPr lvl="1"/>
            <a:r>
              <a:rPr lang="en-US" sz="1200" kern="1200" dirty="0" smtClean="0">
                <a:solidFill>
                  <a:schemeClr val="tx1"/>
                </a:solidFill>
                <a:effectLst/>
                <a:latin typeface="+mn-lt"/>
                <a:ea typeface="+mn-ea"/>
                <a:cs typeface="+mn-cs"/>
              </a:rPr>
              <a:t>bread winner</a:t>
            </a:r>
          </a:p>
          <a:p>
            <a:pPr lvl="1"/>
            <a:r>
              <a:rPr lang="en-US" sz="1200" kern="1200" dirty="0" smtClean="0">
                <a:solidFill>
                  <a:schemeClr val="tx1"/>
                </a:solidFill>
                <a:effectLst/>
                <a:latin typeface="+mn-lt"/>
                <a:ea typeface="+mn-ea"/>
                <a:cs typeface="+mn-cs"/>
              </a:rPr>
              <a:t>head of the family</a:t>
            </a:r>
          </a:p>
          <a:p>
            <a:pPr lvl="1"/>
            <a:r>
              <a:rPr lang="en-US" sz="1200" kern="1200" dirty="0" smtClean="0">
                <a:solidFill>
                  <a:schemeClr val="tx1"/>
                </a:solidFill>
                <a:effectLst/>
                <a:latin typeface="+mn-lt"/>
                <a:ea typeface="+mn-ea"/>
                <a:cs typeface="+mn-cs"/>
              </a:rPr>
              <a:t>fair/just/honest</a:t>
            </a:r>
          </a:p>
          <a:p>
            <a:r>
              <a:rPr lang="en-US" sz="1200" kern="1200" dirty="0" smtClean="0">
                <a:solidFill>
                  <a:schemeClr val="tx1"/>
                </a:solidFill>
                <a:effectLst/>
                <a:latin typeface="+mn-lt"/>
                <a:ea typeface="+mn-ea"/>
                <a:cs typeface="+mn-cs"/>
              </a:rPr>
              <a:t>(machismo= is the male who is controlling, misuses his role, and power in the family) </a:t>
            </a:r>
          </a:p>
          <a:p>
            <a:r>
              <a:rPr lang="en-US" sz="1200" b="1" kern="1200" dirty="0" smtClean="0">
                <a:solidFill>
                  <a:schemeClr val="tx1"/>
                </a:solidFill>
                <a:effectLst/>
                <a:latin typeface="+mn-lt"/>
                <a:ea typeface="+mn-ea"/>
                <a:cs typeface="+mn-cs"/>
              </a:rPr>
              <a:t>What about the mother?</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(Mexican families are matriarchal, “women allow the men to wear the pants in family but they are the ones that tell them which ones to wear”)</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caretaker</a:t>
            </a:r>
          </a:p>
          <a:p>
            <a:pPr lvl="0"/>
            <a:r>
              <a:rPr lang="en-US" sz="1200" kern="1200" dirty="0" smtClean="0">
                <a:solidFill>
                  <a:schemeClr val="tx1"/>
                </a:solidFill>
                <a:effectLst/>
                <a:latin typeface="+mn-lt"/>
                <a:ea typeface="+mn-ea"/>
                <a:cs typeface="+mn-cs"/>
              </a:rPr>
              <a:t>homemaker</a:t>
            </a:r>
          </a:p>
          <a:p>
            <a:pPr lvl="0"/>
            <a:r>
              <a:rPr lang="en-US" sz="1200" kern="1200" dirty="0" smtClean="0">
                <a:solidFill>
                  <a:schemeClr val="tx1"/>
                </a:solidFill>
                <a:effectLst/>
                <a:latin typeface="+mn-lt"/>
                <a:ea typeface="+mn-ea"/>
                <a:cs typeface="+mn-cs"/>
              </a:rPr>
              <a:t>Supporter</a:t>
            </a:r>
          </a:p>
          <a:p>
            <a:pPr lvl="0"/>
            <a:r>
              <a:rPr lang="en-US" sz="1200" kern="1200" dirty="0" smtClean="0">
                <a:solidFill>
                  <a:schemeClr val="tx1"/>
                </a:solidFill>
                <a:effectLst/>
                <a:latin typeface="+mn-lt"/>
                <a:ea typeface="+mn-ea"/>
                <a:cs typeface="+mn-cs"/>
              </a:rPr>
              <a:t>They teach value, culture, language, and guide spiritual growth </a:t>
            </a:r>
          </a:p>
          <a:p>
            <a:pPr lvl="0"/>
            <a:r>
              <a:rPr lang="en-US" sz="1200" kern="1200" dirty="0" smtClean="0">
                <a:solidFill>
                  <a:schemeClr val="tx1"/>
                </a:solidFill>
                <a:effectLst/>
                <a:latin typeface="+mn-lt"/>
                <a:ea typeface="+mn-ea"/>
                <a:cs typeface="+mn-cs"/>
              </a:rPr>
              <a:t>will work outside the home</a:t>
            </a:r>
          </a:p>
          <a:p>
            <a:r>
              <a:rPr lang="en-US" sz="1200" b="1" kern="1200" dirty="0" smtClean="0">
                <a:solidFill>
                  <a:schemeClr val="tx1"/>
                </a:solidFill>
                <a:effectLst/>
                <a:latin typeface="+mn-lt"/>
                <a:ea typeface="+mn-ea"/>
                <a:cs typeface="+mn-cs"/>
              </a:rPr>
              <a:t>What about the kids?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They go to  school</a:t>
            </a:r>
          </a:p>
          <a:p>
            <a:pPr lvl="0"/>
            <a:r>
              <a:rPr lang="en-US" sz="1200" kern="1200" dirty="0" smtClean="0">
                <a:solidFill>
                  <a:schemeClr val="tx1"/>
                </a:solidFill>
                <a:effectLst/>
                <a:latin typeface="+mn-lt"/>
                <a:ea typeface="+mn-ea"/>
                <a:cs typeface="+mn-cs"/>
              </a:rPr>
              <a:t>And they work with the family</a:t>
            </a:r>
          </a:p>
          <a:p>
            <a:pPr lvl="0"/>
            <a:r>
              <a:rPr lang="en-US" sz="1200" kern="1200" dirty="0" smtClean="0">
                <a:solidFill>
                  <a:schemeClr val="tx1"/>
                </a:solidFill>
                <a:effectLst/>
                <a:latin typeface="+mn-lt"/>
                <a:ea typeface="+mn-ea"/>
                <a:cs typeface="+mn-cs"/>
              </a:rPr>
              <a:t>And or work to help the family with basic needs</a:t>
            </a:r>
          </a:p>
          <a:p>
            <a:pPr lvl="0"/>
            <a:r>
              <a:rPr lang="en-US" sz="1200" kern="1200" dirty="0" smtClean="0">
                <a:solidFill>
                  <a:schemeClr val="tx1"/>
                </a:solidFill>
                <a:effectLst/>
                <a:latin typeface="+mn-lt"/>
                <a:ea typeface="+mn-ea"/>
                <a:cs typeface="+mn-cs"/>
              </a:rPr>
              <a:t>Children are responsible for younger siblings and other family members as well as helping with the elderly  </a:t>
            </a:r>
            <a:r>
              <a:rPr lang="en-US" sz="1200" kern="1200" dirty="0" smtClean="0">
                <a:solidFill>
                  <a:schemeClr val="tx1"/>
                </a:solidFill>
                <a:effectLst/>
                <a:latin typeface="+mn-lt"/>
                <a:ea typeface="+mn-ea"/>
                <a:cs typeface="+mn-cs"/>
                <a:sym typeface="Wingdings" charset="2"/>
              </a:rPr>
              <a:t></a:t>
            </a:r>
            <a:r>
              <a:rPr lang="en-US" sz="1200" u="sng" kern="1200" dirty="0" smtClean="0">
                <a:solidFill>
                  <a:schemeClr val="tx1"/>
                </a:solidFill>
                <a:effectLst/>
                <a:latin typeface="+mn-lt"/>
                <a:ea typeface="+mn-ea"/>
                <a:cs typeface="+mn-cs"/>
              </a:rPr>
              <a:t>Their total responsibility is to the family.  Family is #1.</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Life is hard – work is hard to find in Mexico – salaries are low</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hear from a Cousin who lives in Iowa that there is lots of work, they invite him to come work in Iowa.</a:t>
            </a:r>
          </a:p>
          <a:p>
            <a:r>
              <a:rPr lang="en-US" sz="1200" b="1" kern="1200" dirty="0" smtClean="0">
                <a:solidFill>
                  <a:schemeClr val="tx1"/>
                </a:solidFill>
                <a:effectLst/>
                <a:latin typeface="+mn-lt"/>
                <a:ea typeface="+mn-ea"/>
                <a:cs typeface="+mn-cs"/>
              </a:rPr>
              <a:t>So family packs up and heads to Iowa!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EVERYONE STEPS FORWARD crossing the tape on the floor  (symbolic of crossing the boarder -taking steps shows power)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Mexico</a:t>
            </a:r>
          </a:p>
          <a:p>
            <a:r>
              <a:rPr lang="en-US" sz="1200" kern="1200" dirty="0" smtClean="0">
                <a:solidFill>
                  <a:schemeClr val="tx1"/>
                </a:solidFill>
                <a:effectLst/>
                <a:latin typeface="+mn-lt"/>
                <a:ea typeface="+mn-ea"/>
                <a:cs typeface="+mn-cs"/>
              </a:rPr>
              <a:t>				  	USA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the family is excited about the better life, more opportunities</a:t>
            </a:r>
          </a:p>
          <a:p>
            <a:pPr lvl="0"/>
            <a:r>
              <a:rPr lang="en-US" sz="1200" kern="1200" dirty="0" smtClean="0">
                <a:solidFill>
                  <a:schemeClr val="tx1"/>
                </a:solidFill>
                <a:effectLst/>
                <a:latin typeface="+mn-lt"/>
                <a:ea typeface="+mn-ea"/>
                <a:cs typeface="+mn-cs"/>
              </a:rPr>
              <a:t>However, they don’t know English, not sure what is going to happen </a:t>
            </a:r>
          </a:p>
          <a:p>
            <a:pPr lvl="0"/>
            <a:r>
              <a:rPr lang="en-US" sz="1200" kern="1200" dirty="0" smtClean="0">
                <a:solidFill>
                  <a:schemeClr val="tx1"/>
                </a:solidFill>
                <a:effectLst/>
                <a:latin typeface="+mn-lt"/>
                <a:ea typeface="+mn-ea"/>
                <a:cs typeface="+mn-cs"/>
              </a:rPr>
              <a:t>They arrive in Iowa and father is working in the swine factory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So now what’s happening to the household?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Father – limited English because he is working with his cousins, friends and other males and they only speak Spanish.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Mom- she will be working and she too has a full-time job and she is the primary caregiver to the kids she:</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takes kids to school and goes to parent teacher conferences</a:t>
            </a:r>
          </a:p>
          <a:p>
            <a:pPr lvl="0"/>
            <a:r>
              <a:rPr lang="en-US" sz="1200" kern="1200" dirty="0" smtClean="0">
                <a:solidFill>
                  <a:schemeClr val="tx1"/>
                </a:solidFill>
                <a:effectLst/>
                <a:latin typeface="+mn-lt"/>
                <a:ea typeface="+mn-ea"/>
                <a:cs typeface="+mn-cs"/>
              </a:rPr>
              <a:t>doctor’s appointments</a:t>
            </a:r>
          </a:p>
          <a:p>
            <a:pPr lvl="0"/>
            <a:r>
              <a:rPr lang="en-US" sz="1200" kern="1200" dirty="0" smtClean="0">
                <a:solidFill>
                  <a:schemeClr val="tx1"/>
                </a:solidFill>
                <a:effectLst/>
                <a:latin typeface="+mn-lt"/>
                <a:ea typeface="+mn-ea"/>
                <a:cs typeface="+mn-cs"/>
              </a:rPr>
              <a:t>signs up for social services (WIC, MSS, Department of Social and Health Services, child care and the like)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Who is going to learn English the fastest(remember knowing language is power</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sym typeface="Wingdings" charset="2"/>
              </a:rPr>
              <a:t></a:t>
            </a:r>
            <a:r>
              <a:rPr lang="en-US" sz="1200" kern="1200" dirty="0" smtClean="0">
                <a:solidFill>
                  <a:schemeClr val="tx1"/>
                </a:solidFill>
                <a:effectLst/>
                <a:latin typeface="+mn-lt"/>
                <a:ea typeface="+mn-ea"/>
                <a:cs typeface="+mn-cs"/>
              </a:rPr>
              <a:t> Kids</a:t>
            </a:r>
          </a:p>
          <a:p>
            <a:r>
              <a:rPr lang="en-US" sz="1200" kern="1200" dirty="0" smtClean="0">
                <a:solidFill>
                  <a:schemeClr val="tx1"/>
                </a:solidFill>
                <a:effectLst/>
                <a:latin typeface="+mn-lt"/>
                <a:ea typeface="+mn-ea"/>
                <a:cs typeface="+mn-cs"/>
              </a:rPr>
              <a:t>4 KIDS TAKE 2 STEPS FORWARD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Out of the 4 children, who learns the fastest?</a:t>
            </a:r>
            <a:r>
              <a:rPr lang="en-US" sz="1200" kern="1200" dirty="0" smtClean="0">
                <a:solidFill>
                  <a:schemeClr val="tx1"/>
                </a:solidFill>
                <a:effectLst/>
                <a:latin typeface="+mn-lt"/>
                <a:ea typeface="+mn-ea"/>
                <a:cs typeface="+mn-cs"/>
              </a:rPr>
              <a:t> -&gt; youngest kids</a:t>
            </a:r>
          </a:p>
          <a:p>
            <a:r>
              <a:rPr lang="en-US" sz="1200" kern="1200" dirty="0" smtClean="0">
                <a:solidFill>
                  <a:schemeClr val="tx1"/>
                </a:solidFill>
                <a:effectLst/>
                <a:latin typeface="+mn-lt"/>
                <a:ea typeface="+mn-ea"/>
                <a:cs typeface="+mn-cs"/>
              </a:rPr>
              <a:t>2 YOUNGEST TAKE 2 MORE STEPS FORWARD</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What’s mom doing?–</a:t>
            </a:r>
            <a:r>
              <a:rPr lang="en-US" sz="1200" kern="1200" dirty="0" smtClean="0">
                <a:solidFill>
                  <a:schemeClr val="tx1"/>
                </a:solidFill>
                <a:effectLst/>
                <a:latin typeface="+mn-lt"/>
                <a:ea typeface="+mn-ea"/>
                <a:cs typeface="+mn-cs"/>
              </a:rPr>
              <a:t> she is interacting with the schools and doctors for kids activities – learning some English and getting to know people in the community</a:t>
            </a:r>
          </a:p>
          <a:p>
            <a:r>
              <a:rPr lang="en-US" sz="1200" kern="1200" dirty="0" smtClean="0">
                <a:solidFill>
                  <a:schemeClr val="tx1"/>
                </a:solidFill>
                <a:effectLst/>
                <a:latin typeface="+mn-lt"/>
                <a:ea typeface="+mn-ea"/>
                <a:cs typeface="+mn-cs"/>
              </a:rPr>
              <a:t>MOM STEPS FORWARD</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But kids need to translate for Mom</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KIDS STEP FORWARD</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Mom takes an English class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MOM STEPS FORWARD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Oldest son – may get a job – may get better job then father – may start speaking for the family and he is the first to get a license.  </a:t>
            </a:r>
          </a:p>
          <a:p>
            <a:r>
              <a:rPr lang="en-US" sz="1200" kern="1200" dirty="0" smtClean="0">
                <a:solidFill>
                  <a:schemeClr val="tx1"/>
                </a:solidFill>
                <a:effectLst/>
                <a:latin typeface="+mn-lt"/>
                <a:ea typeface="+mn-ea"/>
                <a:cs typeface="+mn-cs"/>
              </a:rPr>
              <a:t>OLDEST SON STEPS FORWARD </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What’s happening to the dad?</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 stays where he is very near the line (interview dad, “</a:t>
            </a:r>
            <a:r>
              <a:rPr lang="en-US" sz="1200" b="1" kern="1200" dirty="0" smtClean="0">
                <a:solidFill>
                  <a:schemeClr val="tx1"/>
                </a:solidFill>
                <a:effectLst/>
                <a:latin typeface="+mn-lt"/>
                <a:ea typeface="+mn-ea"/>
                <a:cs typeface="+mn-cs"/>
              </a:rPr>
              <a:t>what is happening to your family…how do you feel about what is happening to you and your family?”</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What happens to his role?</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kids speak for him (he is loosing his place of honor as the macho)</a:t>
            </a:r>
          </a:p>
          <a:p>
            <a:pPr lvl="0"/>
            <a:r>
              <a:rPr lang="en-US" sz="1200" kern="1200" dirty="0" smtClean="0">
                <a:solidFill>
                  <a:schemeClr val="tx1"/>
                </a:solidFill>
                <a:effectLst/>
                <a:latin typeface="+mn-lt"/>
                <a:ea typeface="+mn-ea"/>
                <a:cs typeface="+mn-cs"/>
              </a:rPr>
              <a:t>he is not the only bread winner </a:t>
            </a:r>
          </a:p>
          <a:p>
            <a:pPr lvl="0"/>
            <a:r>
              <a:rPr lang="en-US" sz="1200" kern="1200" dirty="0" smtClean="0">
                <a:solidFill>
                  <a:schemeClr val="tx1"/>
                </a:solidFill>
                <a:effectLst/>
                <a:latin typeface="+mn-lt"/>
                <a:ea typeface="+mn-ea"/>
                <a:cs typeface="+mn-cs"/>
              </a:rPr>
              <a:t>the power dynamic has shifted</a:t>
            </a:r>
          </a:p>
          <a:p>
            <a:pPr lvl="0"/>
            <a:r>
              <a:rPr lang="en-US" sz="1200" kern="1200" dirty="0" smtClean="0">
                <a:solidFill>
                  <a:schemeClr val="tx1"/>
                </a:solidFill>
                <a:effectLst/>
                <a:latin typeface="+mn-lt"/>
                <a:ea typeface="+mn-ea"/>
                <a:cs typeface="+mn-cs"/>
              </a:rPr>
              <a:t>not fitting in with the culture including his own kids</a:t>
            </a:r>
          </a:p>
          <a:p>
            <a:pPr lvl="0"/>
            <a:r>
              <a:rPr lang="en-US" sz="1200" kern="1200" dirty="0" smtClean="0">
                <a:solidFill>
                  <a:schemeClr val="tx1"/>
                </a:solidFill>
                <a:effectLst/>
                <a:latin typeface="+mn-lt"/>
                <a:ea typeface="+mn-ea"/>
                <a:cs typeface="+mn-cs"/>
              </a:rPr>
              <a:t>kids given more responsibility and more power because of language and they know the culture and how things work.</a:t>
            </a:r>
          </a:p>
          <a:p>
            <a:pPr lvl="0"/>
            <a:r>
              <a:rPr lang="en-US" sz="1200" kern="1200" dirty="0" smtClean="0">
                <a:solidFill>
                  <a:schemeClr val="tx1"/>
                </a:solidFill>
                <a:effectLst/>
                <a:latin typeface="+mn-lt"/>
                <a:ea typeface="+mn-ea"/>
                <a:cs typeface="+mn-cs"/>
              </a:rPr>
              <a:t>kids acculturate faster – 2 steps</a:t>
            </a:r>
          </a:p>
          <a:p>
            <a:pPr lvl="0"/>
            <a:r>
              <a:rPr lang="en-US" sz="1200" kern="1200" dirty="0" smtClean="0">
                <a:solidFill>
                  <a:schemeClr val="tx1"/>
                </a:solidFill>
                <a:effectLst/>
                <a:latin typeface="+mn-lt"/>
                <a:ea typeface="+mn-ea"/>
                <a:cs typeface="+mn-cs"/>
              </a:rPr>
              <a:t>mom also faster – 1 step</a:t>
            </a:r>
          </a:p>
          <a:p>
            <a:pPr lvl="0"/>
            <a:r>
              <a:rPr lang="en-US" sz="1200" kern="1200" dirty="0" smtClean="0">
                <a:solidFill>
                  <a:schemeClr val="tx1"/>
                </a:solidFill>
                <a:effectLst/>
                <a:latin typeface="+mn-lt"/>
                <a:ea typeface="+mn-ea"/>
                <a:cs typeface="+mn-cs"/>
              </a:rPr>
              <a:t>do the kids listen to dad – maybe not</a:t>
            </a:r>
          </a:p>
          <a:p>
            <a:pPr lvl="0"/>
            <a:r>
              <a:rPr lang="en-US" sz="1200" kern="1200" dirty="0" smtClean="0">
                <a:solidFill>
                  <a:schemeClr val="tx1"/>
                </a:solidFill>
                <a:effectLst/>
                <a:latin typeface="+mn-lt"/>
                <a:ea typeface="+mn-ea"/>
                <a:cs typeface="+mn-cs"/>
              </a:rPr>
              <a:t>mom may take more of a role since she knows the culture better – she likes earning her own money</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Separation between father and kids and husband and wife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This is where many of these families are at – but there can be even more going on:</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New baby – which is a US citizen (called mix status family)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Mom gets stopped – tail light out on car – it is discovered she is undocumented and she is sent to a holding facility.  Mom gets sent back to Mexico.</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As a health care provider – use an interpreter and do not use the kids!</a:t>
            </a:r>
            <a:r>
              <a:rPr lang="en-US" sz="1200" b="1" kern="1200" baseline="0" dirty="0" smtClean="0">
                <a:solidFill>
                  <a:schemeClr val="tx1"/>
                </a:solidFill>
                <a:effectLst/>
                <a:latin typeface="+mn-lt"/>
                <a:ea typeface="+mn-ea"/>
                <a:cs typeface="+mn-cs"/>
              </a:rPr>
              <a:t> N</a:t>
            </a:r>
            <a:r>
              <a:rPr lang="en-US" sz="1200" b="1" kern="1200" dirty="0" smtClean="0">
                <a:solidFill>
                  <a:schemeClr val="tx1"/>
                </a:solidFill>
                <a:effectLst/>
                <a:latin typeface="+mn-lt"/>
                <a:ea typeface="+mn-ea"/>
                <a:cs typeface="+mn-cs"/>
              </a:rPr>
              <a:t>eed to acknowledge and respect the parents – particularly focusing on the mother (since she is the primary caregiver) but important to also include father if he comes.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Men – prefer male physicians</a:t>
            </a:r>
          </a:p>
          <a:p>
            <a:pPr lvl="0"/>
            <a:r>
              <a:rPr lang="en-US" sz="1200" kern="1200" dirty="0" smtClean="0">
                <a:solidFill>
                  <a:schemeClr val="tx1"/>
                </a:solidFill>
                <a:effectLst/>
                <a:latin typeface="+mn-lt"/>
                <a:ea typeface="+mn-ea"/>
                <a:cs typeface="+mn-cs"/>
              </a:rPr>
              <a:t>need to have a cultural understanding of population you serve ( a hand shake goes a long ways)</a:t>
            </a:r>
          </a:p>
          <a:p>
            <a:pPr lvl="0"/>
            <a:r>
              <a:rPr lang="en-US" sz="1200" kern="1200" dirty="0" smtClean="0">
                <a:solidFill>
                  <a:schemeClr val="tx1"/>
                </a:solidFill>
                <a:effectLst/>
                <a:latin typeface="+mn-lt"/>
                <a:ea typeface="+mn-ea"/>
                <a:cs typeface="+mn-cs"/>
              </a:rPr>
              <a:t>need some way to connect – even a few words of Spanish is helpful</a:t>
            </a:r>
          </a:p>
          <a:p>
            <a:pPr lvl="0"/>
            <a:r>
              <a:rPr lang="en-US" sz="1200" kern="1200" dirty="0" smtClean="0">
                <a:solidFill>
                  <a:schemeClr val="tx1"/>
                </a:solidFill>
                <a:effectLst/>
                <a:latin typeface="+mn-lt"/>
                <a:ea typeface="+mn-ea"/>
                <a:cs typeface="+mn-cs"/>
              </a:rPr>
              <a:t>do not expect too much eye contact from Mexican nationals or first generation Mex.-Americans.</a:t>
            </a:r>
          </a:p>
          <a:p>
            <a:endParaRPr lang="en-US" dirty="0"/>
          </a:p>
        </p:txBody>
      </p:sp>
      <p:sp>
        <p:nvSpPr>
          <p:cNvPr id="4" name="Slide Number Placeholder 3"/>
          <p:cNvSpPr>
            <a:spLocks noGrp="1"/>
          </p:cNvSpPr>
          <p:nvPr>
            <p:ph type="sldNum" sz="quarter" idx="10"/>
          </p:nvPr>
        </p:nvSpPr>
        <p:spPr/>
        <p:txBody>
          <a:bodyPr/>
          <a:lstStyle/>
          <a:p>
            <a:fld id="{8BF94DC3-95E9-4C44-B1C0-4C1B0271F8EF}" type="slidenum">
              <a:rPr lang="en-US" smtClean="0"/>
              <a:t>28</a:t>
            </a:fld>
            <a:endParaRPr lang="en-US"/>
          </a:p>
        </p:txBody>
      </p:sp>
    </p:spTree>
    <p:extLst>
      <p:ext uri="{BB962C8B-B14F-4D97-AF65-F5344CB8AC3E}">
        <p14:creationId xmlns:p14="http://schemas.microsoft.com/office/powerpoint/2010/main" val="1681943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CCC5F523-1668-43A5-BC4F-F63DF0B6E3C3}" type="slidenum">
              <a:rPr lang="en-US" smtClean="0"/>
              <a:pPr/>
              <a:t>29</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r>
              <a:rPr lang="en-US" dirty="0" smtClean="0"/>
              <a:t>NAWS – since 1989, interviews,</a:t>
            </a:r>
            <a:r>
              <a:rPr lang="en-US" baseline="0" dirty="0" smtClean="0"/>
              <a:t> US DOL</a:t>
            </a:r>
            <a:endParaRPr lang="en-US" dirty="0" smtClean="0"/>
          </a:p>
        </p:txBody>
      </p:sp>
    </p:spTree>
    <p:extLst>
      <p:ext uri="{BB962C8B-B14F-4D97-AF65-F5344CB8AC3E}">
        <p14:creationId xmlns:p14="http://schemas.microsoft.com/office/powerpoint/2010/main" val="110366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43FB008C-2DE4-4937-8C4E-4AAB920AEEB8}" type="slidenum">
              <a:rPr lang="en-US" smtClean="0"/>
              <a:pPr/>
              <a:t>30</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82703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E5F6D4C4-137F-4264-A238-BC1A64165DA6}" type="slidenum">
              <a:rPr lang="en-US" smtClean="0"/>
              <a:pPr/>
              <a:t>31</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pPr eaLnBrk="1" hangingPunct="1"/>
            <a:r>
              <a:rPr lang="en-US" dirty="0" smtClean="0"/>
              <a:t>OCCUPATIONAL EXPOSURES</a:t>
            </a:r>
            <a:br>
              <a:rPr lang="en-US" dirty="0" smtClean="0"/>
            </a:br>
            <a:r>
              <a:rPr lang="en-US" dirty="0" smtClean="0"/>
              <a:t>Unintentional injuries -- There are two types: </a:t>
            </a:r>
          </a:p>
          <a:p>
            <a:pPr eaLnBrk="1" hangingPunct="1"/>
            <a:r>
              <a:rPr lang="en-US" dirty="0" smtClean="0"/>
              <a:t>        (1) Repetitive Motions -- resulting in pain, sprain, or dislocation</a:t>
            </a:r>
          </a:p>
          <a:p>
            <a:pPr eaLnBrk="1" hangingPunct="1"/>
            <a:r>
              <a:rPr lang="en-US" dirty="0" smtClean="0"/>
              <a:t>        (2) Single events -- causing cuts or tears, or lesser extent fractures or crush injuries </a:t>
            </a:r>
          </a:p>
          <a:p>
            <a:pPr eaLnBrk="1" hangingPunct="1"/>
            <a:r>
              <a:rPr lang="en-US" dirty="0" smtClean="0"/>
              <a:t>Pesticide exposure (2 types of exposure levels)</a:t>
            </a:r>
          </a:p>
          <a:p>
            <a:pPr eaLnBrk="1" hangingPunct="1"/>
            <a:r>
              <a:rPr lang="en-US" dirty="0" smtClean="0"/>
              <a:t>      (1) Large dose exposure (e.g. during application of the pesticides)</a:t>
            </a:r>
          </a:p>
          <a:p>
            <a:pPr eaLnBrk="1" hangingPunct="1"/>
            <a:r>
              <a:rPr lang="en-US" dirty="0" smtClean="0"/>
              <a:t>      (2) Low level exposure (e.g. during fieldwork)</a:t>
            </a:r>
          </a:p>
          <a:p>
            <a:pPr eaLnBrk="1" hangingPunct="1"/>
            <a:r>
              <a:rPr lang="en-US" dirty="0" smtClean="0"/>
              <a:t>Skin diseases</a:t>
            </a:r>
          </a:p>
          <a:p>
            <a:pPr eaLnBrk="1" hangingPunct="1"/>
            <a:r>
              <a:rPr lang="en-US" dirty="0" smtClean="0"/>
              <a:t>     *caused by pesticide, chemical, plants, infections, and sun exposure</a:t>
            </a:r>
          </a:p>
          <a:p>
            <a:pPr eaLnBrk="1" hangingPunct="1"/>
            <a:r>
              <a:rPr lang="en-US" dirty="0" smtClean="0"/>
              <a:t>Eye injuries (2 types of injuries)</a:t>
            </a:r>
          </a:p>
          <a:p>
            <a:pPr eaLnBrk="1" hangingPunct="1"/>
            <a:r>
              <a:rPr lang="en-US" dirty="0" smtClean="0"/>
              <a:t>      (1) Traumatic -- may be caused by plants, tools, equipment</a:t>
            </a:r>
          </a:p>
          <a:p>
            <a:pPr eaLnBrk="1" hangingPunct="1"/>
            <a:r>
              <a:rPr lang="en-US" dirty="0" smtClean="0"/>
              <a:t>      (2) Environmental -- pesticides, chemicals</a:t>
            </a:r>
          </a:p>
          <a:p>
            <a:pPr eaLnBrk="1" hangingPunct="1"/>
            <a:r>
              <a:rPr lang="en-US" dirty="0" smtClean="0"/>
              <a:t>LIFESTYLE EXPOSURES</a:t>
            </a:r>
          </a:p>
          <a:p>
            <a:pPr eaLnBrk="1" hangingPunct="1"/>
            <a:r>
              <a:rPr lang="en-US" dirty="0" smtClean="0"/>
              <a:t>Oral health problems -- untreated caries, periodontal disease, missing &amp; broken teeth</a:t>
            </a:r>
          </a:p>
          <a:p>
            <a:pPr eaLnBrk="1" hangingPunct="1"/>
            <a:r>
              <a:rPr lang="en-US" dirty="0" smtClean="0"/>
              <a:t>Mental health -- depression, anxiety, stress due to farm work</a:t>
            </a:r>
          </a:p>
          <a:p>
            <a:pPr eaLnBrk="1" hangingPunct="1"/>
            <a:r>
              <a:rPr lang="en-US" dirty="0" smtClean="0"/>
              <a:t>Substance abuse -- alcohol use</a:t>
            </a:r>
          </a:p>
          <a:p>
            <a:pPr eaLnBrk="1" hangingPunct="1"/>
            <a:r>
              <a:rPr lang="en-US" dirty="0" smtClean="0"/>
              <a:t>Chronic diseases -- overweight/obesity, diabetes, high cholesterol, hypertension</a:t>
            </a:r>
          </a:p>
          <a:p>
            <a:pPr eaLnBrk="1" hangingPunct="1"/>
            <a:r>
              <a:rPr lang="en-US" dirty="0" smtClean="0"/>
              <a:t>Nutrition deficiencies -- hunger, lack of nutritious foods (esp. for children)</a:t>
            </a:r>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559631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E3437CBB-FD0A-4EF8-A60E-C05B7148AE19}" type="slidenum">
              <a:rPr lang="en-US" smtClean="0"/>
              <a:pPr/>
              <a:t>33</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US" smtClean="0"/>
              <a:t>Constant migration -- causes three problems</a:t>
            </a:r>
          </a:p>
          <a:p>
            <a:pPr eaLnBrk="1" hangingPunct="1"/>
            <a:r>
              <a:rPr lang="en-US" smtClean="0"/>
              <a:t>    (1) Makes knowing where health services are difficult</a:t>
            </a:r>
          </a:p>
          <a:p>
            <a:pPr eaLnBrk="1" hangingPunct="1"/>
            <a:r>
              <a:rPr lang="en-US" smtClean="0"/>
              <a:t>    (2) Inhibits continuity of care</a:t>
            </a:r>
          </a:p>
          <a:p>
            <a:pPr eaLnBrk="1" hangingPunct="1"/>
            <a:r>
              <a:rPr lang="en-US" smtClean="0"/>
              <a:t>    (3) Delay in seeking health care</a:t>
            </a:r>
          </a:p>
        </p:txBody>
      </p:sp>
    </p:spTree>
    <p:extLst>
      <p:ext uri="{BB962C8B-B14F-4D97-AF65-F5344CB8AC3E}">
        <p14:creationId xmlns:p14="http://schemas.microsoft.com/office/powerpoint/2010/main" val="713162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DBB7393E-95CF-4D1E-92CC-3514F4840D55}" type="slidenum">
              <a:rPr lang="en-US" smtClean="0"/>
              <a:pPr/>
              <a:t>34</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en-US" smtClean="0"/>
              <a:t>Constant migration -- causes three problems</a:t>
            </a:r>
          </a:p>
          <a:p>
            <a:pPr eaLnBrk="1" hangingPunct="1"/>
            <a:r>
              <a:rPr lang="en-US" smtClean="0"/>
              <a:t>    (1) Makes knowing where health services are difficult</a:t>
            </a:r>
          </a:p>
          <a:p>
            <a:pPr eaLnBrk="1" hangingPunct="1"/>
            <a:r>
              <a:rPr lang="en-US" smtClean="0"/>
              <a:t>    (2) Inhibits continuity of care</a:t>
            </a:r>
          </a:p>
          <a:p>
            <a:pPr eaLnBrk="1" hangingPunct="1"/>
            <a:r>
              <a:rPr lang="en-US" smtClean="0"/>
              <a:t>    (3) Delay in seeking health care</a:t>
            </a:r>
          </a:p>
        </p:txBody>
      </p:sp>
    </p:spTree>
    <p:extLst>
      <p:ext uri="{BB962C8B-B14F-4D97-AF65-F5344CB8AC3E}">
        <p14:creationId xmlns:p14="http://schemas.microsoft.com/office/powerpoint/2010/main" val="1432129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Arcury</a:t>
            </a:r>
            <a:r>
              <a:rPr lang="en-US" dirty="0" smtClean="0"/>
              <a:t>, Summers, </a:t>
            </a:r>
            <a:r>
              <a:rPr lang="en-US" dirty="0" err="1" smtClean="0"/>
              <a:t>Talton</a:t>
            </a:r>
            <a:r>
              <a:rPr lang="en-US" dirty="0" smtClean="0"/>
              <a:t>, Nguyen, Chen, </a:t>
            </a:r>
            <a:r>
              <a:rPr lang="en-US" dirty="0" err="1" smtClean="0"/>
              <a:t>Quandt</a:t>
            </a:r>
            <a:r>
              <a:rPr lang="en-US" baseline="0" dirty="0" smtClean="0"/>
              <a:t> </a:t>
            </a:r>
            <a:r>
              <a:rPr lang="en-US" i="1" baseline="0" dirty="0" smtClean="0"/>
              <a:t>Job Characteristics and Work Safety Climate among North Carolina </a:t>
            </a:r>
            <a:r>
              <a:rPr lang="en-US" i="1" baseline="0" dirty="0" err="1" smtClean="0"/>
              <a:t>Farmworekrs</a:t>
            </a:r>
            <a:r>
              <a:rPr lang="en-US" i="1" baseline="0" dirty="0" smtClean="0"/>
              <a:t> with H-2A Visas. </a:t>
            </a:r>
            <a:r>
              <a:rPr lang="hr-HR" sz="1200" b="0" i="1" u="none" strike="noStrike" kern="1200" baseline="0" dirty="0" smtClean="0">
                <a:solidFill>
                  <a:schemeClr val="tx1"/>
                </a:solidFill>
                <a:latin typeface="+mn-lt"/>
                <a:ea typeface="+mn-ea"/>
                <a:cs typeface="+mn-cs"/>
              </a:rPr>
              <a:t>J </a:t>
            </a:r>
            <a:r>
              <a:rPr lang="hr-HR" sz="1200" b="0" i="1" u="none" strike="noStrike" kern="1200" baseline="0" dirty="0" err="1" smtClean="0">
                <a:solidFill>
                  <a:schemeClr val="tx1"/>
                </a:solidFill>
                <a:latin typeface="+mn-lt"/>
                <a:ea typeface="+mn-ea"/>
                <a:cs typeface="+mn-cs"/>
              </a:rPr>
              <a:t>Agromedicine</a:t>
            </a:r>
            <a:r>
              <a:rPr lang="en-US" sz="1200" b="0" i="0" u="none" strike="noStrike" kern="1200" baseline="0" dirty="0" smtClean="0">
                <a:solidFill>
                  <a:schemeClr val="tx1"/>
                </a:solidFill>
                <a:latin typeface="+mn-lt"/>
                <a:ea typeface="+mn-ea"/>
                <a:cs typeface="+mn-cs"/>
              </a:rPr>
              <a:t>. 2015l 20(1) 64-76</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Migrant farmworkers are a vulnerable population. Migrant farmworkers with H-2A visas are the only agricultural workers with temporary work permits. Little research has directly focused on the job characteristics and work safety of workers with H-2A visas. This analysis (1) describes their personal and job characteristics, job hazards, and stressors; (2) describes their perceived work safety climate; and (3) examines associations of perceived work safety climate with job characteristics, job hazards, and stressors. Data are from a cross-sectional component of a larger study of farmworker pesticide exposure; in 2012 interviews were conducted with 163 migrant farmworkers with H-2A visas in North Carolina. The sample was limited to men aged 30 to 70 years. Migrant farmworkers with H-2A visas experience the same hazards as do other farmworkers. Their mean score on the perceived work safety climate scale 25.5 (SD=3.7) is similar to that of other farmworkers and other immigrant workers. Perceived work safety climate is associated with hours worked per week (p=0.02), precarious employment (p&lt;0.001), planting and cultivating (p=0.002); topping tobacco (p=0.0012), and stress (p=0.02). Perceived work safety climate is particularly important for migrant farmworkers with H-2A visas because their labor contracts limit their options to change employers. Additional research on the status of work safety climate among agricultural workers is needed, as well as on the factors that affect work safety climate and on the safety characteristics that are affected by work safety climate. Policy changes that lead to improved work safety climate should be considered.</a:t>
            </a:r>
            <a:endParaRPr lang="en-US" i="1" baseline="0" dirty="0" smtClean="0"/>
          </a:p>
          <a:p>
            <a:endParaRPr lang="en-US" dirty="0"/>
          </a:p>
        </p:txBody>
      </p:sp>
      <p:sp>
        <p:nvSpPr>
          <p:cNvPr id="4" name="Slide Number Placeholder 3"/>
          <p:cNvSpPr>
            <a:spLocks noGrp="1"/>
          </p:cNvSpPr>
          <p:nvPr>
            <p:ph type="sldNum" sz="quarter" idx="10"/>
          </p:nvPr>
        </p:nvSpPr>
        <p:spPr/>
        <p:txBody>
          <a:bodyPr/>
          <a:lstStyle/>
          <a:p>
            <a:fld id="{8BF94DC3-95E9-4C44-B1C0-4C1B0271F8EF}" type="slidenum">
              <a:rPr lang="en-US" smtClean="0"/>
              <a:t>35</a:t>
            </a:fld>
            <a:endParaRPr lang="en-US"/>
          </a:p>
        </p:txBody>
      </p:sp>
    </p:spTree>
    <p:extLst>
      <p:ext uri="{BB962C8B-B14F-4D97-AF65-F5344CB8AC3E}">
        <p14:creationId xmlns:p14="http://schemas.microsoft.com/office/powerpoint/2010/main" val="168489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Personality Assessment Index</a:t>
            </a:r>
            <a:endParaRPr lang="en-US" dirty="0"/>
          </a:p>
        </p:txBody>
      </p:sp>
      <p:sp>
        <p:nvSpPr>
          <p:cNvPr id="4" name="Slide Number Placeholder 3"/>
          <p:cNvSpPr>
            <a:spLocks noGrp="1"/>
          </p:cNvSpPr>
          <p:nvPr>
            <p:ph type="sldNum" sz="quarter" idx="10"/>
          </p:nvPr>
        </p:nvSpPr>
        <p:spPr/>
        <p:txBody>
          <a:bodyPr/>
          <a:lstStyle/>
          <a:p>
            <a:fld id="{6D26BBB0-FF76-804B-8B51-808ED45912E2}" type="slidenum">
              <a:rPr lang="en-US" smtClean="0"/>
              <a:pPr/>
              <a:t>36</a:t>
            </a:fld>
            <a:endParaRPr lang="en-US"/>
          </a:p>
        </p:txBody>
      </p:sp>
    </p:spTree>
    <p:extLst>
      <p:ext uri="{BB962C8B-B14F-4D97-AF65-F5344CB8AC3E}">
        <p14:creationId xmlns:p14="http://schemas.microsoft.com/office/powerpoint/2010/main" val="1549754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26BBB0-FF76-804B-8B51-808ED45912E2}" type="slidenum">
              <a:rPr lang="en-US" smtClean="0"/>
              <a:pPr/>
              <a:t>37</a:t>
            </a:fld>
            <a:endParaRPr lang="en-US"/>
          </a:p>
        </p:txBody>
      </p:sp>
    </p:spTree>
    <p:extLst>
      <p:ext uri="{BB962C8B-B14F-4D97-AF65-F5344CB8AC3E}">
        <p14:creationId xmlns:p14="http://schemas.microsoft.com/office/powerpoint/2010/main" val="1857642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Interpersonal conflicts (divorce, separation, children)</a:t>
            </a:r>
          </a:p>
          <a:p>
            <a:r>
              <a:rPr lang="en-US" dirty="0" smtClean="0"/>
              <a:t>Roles of men and women</a:t>
            </a:r>
          </a:p>
          <a:p>
            <a:pPr lvl="1"/>
            <a:r>
              <a:rPr lang="en-US" dirty="0" smtClean="0"/>
              <a:t>Off-farm jobs</a:t>
            </a:r>
          </a:p>
          <a:p>
            <a:pPr lvl="1"/>
            <a:r>
              <a:rPr lang="en-US" dirty="0" smtClean="0"/>
              <a:t>As farming has become less profitable – women taking on more roles (off and on-farms) </a:t>
            </a:r>
            <a:r>
              <a:rPr lang="en-US" sz="2100" dirty="0" smtClean="0"/>
              <a:t>(Gallagher &amp; </a:t>
            </a:r>
            <a:r>
              <a:rPr lang="en-US" sz="2100" dirty="0" err="1" smtClean="0"/>
              <a:t>Delworth</a:t>
            </a:r>
            <a:r>
              <a:rPr lang="en-US" sz="2100" dirty="0" smtClean="0"/>
              <a:t>, 2003)</a:t>
            </a:r>
          </a:p>
          <a:p>
            <a:r>
              <a:rPr lang="en-US" dirty="0" smtClean="0"/>
              <a:t>Australian study found 81% of off-farm work </a:t>
            </a:r>
            <a:r>
              <a:rPr lang="en-US" dirty="0" err="1" smtClean="0">
                <a:sym typeface="Wingdings"/>
              </a:rPr>
              <a:t></a:t>
            </a:r>
            <a:r>
              <a:rPr lang="en-US" dirty="0" smtClean="0">
                <a:sym typeface="Wingdings"/>
              </a:rPr>
              <a:t> </a:t>
            </a:r>
            <a:r>
              <a:rPr lang="en-US" dirty="0" smtClean="0"/>
              <a:t>women </a:t>
            </a:r>
          </a:p>
          <a:p>
            <a:pPr lvl="1"/>
            <a:r>
              <a:rPr lang="en-US" dirty="0" smtClean="0"/>
              <a:t>off-farm income accounts for 44% - 48% of farming family </a:t>
            </a:r>
            <a:r>
              <a:rPr lang="it-IT" dirty="0" err="1" smtClean="0"/>
              <a:t>income</a:t>
            </a:r>
            <a:r>
              <a:rPr lang="it-IT" dirty="0" smtClean="0"/>
              <a:t> (</a:t>
            </a:r>
            <a:r>
              <a:rPr lang="it-IT" sz="1900" dirty="0" smtClean="0"/>
              <a:t>ABS, 2003)</a:t>
            </a:r>
            <a:endParaRPr lang="en-US" sz="1900" dirty="0" smtClean="0"/>
          </a:p>
          <a:p>
            <a:r>
              <a:rPr lang="en-US" dirty="0" smtClean="0"/>
              <a:t>Social isolation</a:t>
            </a:r>
          </a:p>
          <a:p>
            <a:r>
              <a:rPr lang="en-US" dirty="0" smtClean="0"/>
              <a:t>Inter-generational transfer of farms</a:t>
            </a:r>
          </a:p>
          <a:p>
            <a:pPr lvl="1"/>
            <a:r>
              <a:rPr lang="en-US" dirty="0" smtClean="0"/>
              <a:t>Can have multiple generations living in close proximity</a:t>
            </a:r>
          </a:p>
          <a:p>
            <a:pPr lvl="1"/>
            <a:r>
              <a:rPr lang="en-US" dirty="0" smtClean="0"/>
              <a:t>Daughter-in-laws experience highest level of stress (position of limited power) </a:t>
            </a:r>
            <a:r>
              <a:rPr lang="en-US" sz="2200" dirty="0" smtClean="0"/>
              <a:t>(</a:t>
            </a:r>
            <a:r>
              <a:rPr lang="en-US" sz="2200" dirty="0" err="1" smtClean="0"/>
              <a:t>Marotz</a:t>
            </a:r>
            <a:r>
              <a:rPr lang="en-US" sz="2200" dirty="0" smtClean="0"/>
              <a:t>-Baden &amp; </a:t>
            </a:r>
            <a:r>
              <a:rPr lang="en-US" sz="2200" dirty="0" err="1" smtClean="0"/>
              <a:t>Mattheis</a:t>
            </a:r>
            <a:r>
              <a:rPr lang="en-US" sz="2200" dirty="0" smtClean="0"/>
              <a:t>, 1994)</a:t>
            </a:r>
            <a:endParaRPr lang="en-US" dirty="0" smtClean="0"/>
          </a:p>
          <a:p>
            <a:r>
              <a:rPr lang="en-US" dirty="0" smtClean="0"/>
              <a:t>Can also provide social support</a:t>
            </a:r>
          </a:p>
          <a:p>
            <a:endParaRPr lang="en-US" dirty="0"/>
          </a:p>
        </p:txBody>
      </p:sp>
      <p:sp>
        <p:nvSpPr>
          <p:cNvPr id="4" name="Slide Number Placeholder 3"/>
          <p:cNvSpPr>
            <a:spLocks noGrp="1"/>
          </p:cNvSpPr>
          <p:nvPr>
            <p:ph type="sldNum" sz="quarter" idx="10"/>
          </p:nvPr>
        </p:nvSpPr>
        <p:spPr/>
        <p:txBody>
          <a:bodyPr/>
          <a:lstStyle/>
          <a:p>
            <a:fld id="{4FB3003A-B737-3547-B953-3089ABA39E31}" type="slidenum">
              <a:rPr lang="en-US" smtClean="0"/>
              <a:pPr/>
              <a:t>8</a:t>
            </a:fld>
            <a:endParaRPr lang="en-US"/>
          </a:p>
        </p:txBody>
      </p:sp>
    </p:spTree>
    <p:extLst>
      <p:ext uri="{BB962C8B-B14F-4D97-AF65-F5344CB8AC3E}">
        <p14:creationId xmlns:p14="http://schemas.microsoft.com/office/powerpoint/2010/main" val="396605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Depression is one of the most common mental disorders in</a:t>
            </a:r>
          </a:p>
          <a:p>
            <a:r>
              <a:rPr lang="en-US" sz="1200" kern="1200" baseline="0" dirty="0" smtClean="0">
                <a:solidFill>
                  <a:schemeClr val="tx1"/>
                </a:solidFill>
                <a:latin typeface="+mn-lt"/>
                <a:ea typeface="+mn-ea"/>
                <a:cs typeface="+mn-cs"/>
              </a:rPr>
              <a:t>general medical care and can be seen as a state of mood, a symptom,</a:t>
            </a:r>
          </a:p>
          <a:p>
            <a:r>
              <a:rPr lang="en-US" sz="1200" kern="1200" baseline="0" dirty="0" smtClean="0">
                <a:solidFill>
                  <a:schemeClr val="tx1"/>
                </a:solidFill>
                <a:latin typeface="+mn-lt"/>
                <a:ea typeface="+mn-ea"/>
                <a:cs typeface="+mn-cs"/>
              </a:rPr>
              <a:t>a syndrome or as a clinical diagnosis (http://</a:t>
            </a:r>
            <a:r>
              <a:rPr lang="en-US" sz="1200" kern="1200" baseline="0" dirty="0" err="1" smtClean="0">
                <a:solidFill>
                  <a:schemeClr val="tx1"/>
                </a:solidFill>
                <a:latin typeface="+mn-lt"/>
                <a:ea typeface="+mn-ea"/>
                <a:cs typeface="+mn-cs"/>
              </a:rPr>
              <a:t>www.who.int</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mental health/management/depression). Epidemiological studies</a:t>
            </a:r>
          </a:p>
          <a:p>
            <a:r>
              <a:rPr lang="en-US" sz="1200" kern="1200" baseline="0" dirty="0" smtClean="0">
                <a:solidFill>
                  <a:schemeClr val="tx1"/>
                </a:solidFill>
                <a:latin typeface="+mn-lt"/>
                <a:ea typeface="+mn-ea"/>
                <a:cs typeface="+mn-cs"/>
              </a:rPr>
              <a:t>have shown that depression prevalence is higher in industrialized</a:t>
            </a:r>
          </a:p>
          <a:p>
            <a:r>
              <a:rPr lang="en-US" sz="1200" kern="1200" baseline="0" dirty="0" smtClean="0">
                <a:solidFill>
                  <a:schemeClr val="tx1"/>
                </a:solidFill>
                <a:latin typeface="+mn-lt"/>
                <a:ea typeface="+mn-ea"/>
                <a:cs typeface="+mn-cs"/>
              </a:rPr>
              <a:t>countries than in non-developed ones and negatively correlates</a:t>
            </a:r>
          </a:p>
          <a:p>
            <a:r>
              <a:rPr lang="en-US" sz="1200" kern="1200" baseline="0" dirty="0" smtClean="0">
                <a:solidFill>
                  <a:schemeClr val="tx1"/>
                </a:solidFill>
                <a:latin typeface="+mn-lt"/>
                <a:ea typeface="+mn-ea"/>
                <a:cs typeface="+mn-cs"/>
              </a:rPr>
              <a:t>with social status (</a:t>
            </a:r>
            <a:r>
              <a:rPr lang="en-US" sz="1200" kern="1200" baseline="0" dirty="0" err="1" smtClean="0">
                <a:solidFill>
                  <a:schemeClr val="tx1"/>
                </a:solidFill>
                <a:latin typeface="+mn-lt"/>
                <a:ea typeface="+mn-ea"/>
                <a:cs typeface="+mn-cs"/>
              </a:rPr>
              <a:t>Jaga</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Dharmani</a:t>
            </a:r>
            <a:r>
              <a:rPr lang="en-US" sz="1200" kern="1200" baseline="0" dirty="0" smtClean="0">
                <a:solidFill>
                  <a:schemeClr val="tx1"/>
                </a:solidFill>
                <a:latin typeface="+mn-lt"/>
                <a:ea typeface="+mn-ea"/>
                <a:cs typeface="+mn-cs"/>
              </a:rPr>
              <a:t>, 2007; WHO, 2002). Up to 4%</a:t>
            </a:r>
          </a:p>
          <a:p>
            <a:r>
              <a:rPr lang="en-US" sz="1200" kern="1200" baseline="0" dirty="0" smtClean="0">
                <a:solidFill>
                  <a:schemeClr val="tx1"/>
                </a:solidFill>
                <a:latin typeface="+mn-lt"/>
                <a:ea typeface="+mn-ea"/>
                <a:cs typeface="+mn-cs"/>
              </a:rPr>
              <a:t>of men and 8% of women suffer from a clinically significant depressive</a:t>
            </a:r>
          </a:p>
          <a:p>
            <a:r>
              <a:rPr lang="en-US" sz="1200" kern="1200" baseline="0" dirty="0" smtClean="0">
                <a:solidFill>
                  <a:schemeClr val="tx1"/>
                </a:solidFill>
                <a:latin typeface="+mn-lt"/>
                <a:ea typeface="+mn-ea"/>
                <a:cs typeface="+mn-cs"/>
              </a:rPr>
              <a:t>disorder, while depressive symptoms are much more common</a:t>
            </a:r>
          </a:p>
          <a:p>
            <a:r>
              <a:rPr lang="en-US" sz="1200" kern="1200" baseline="0" dirty="0" smtClean="0">
                <a:solidFill>
                  <a:schemeClr val="tx1"/>
                </a:solidFill>
                <a:latin typeface="+mn-lt"/>
                <a:ea typeface="+mn-ea"/>
                <a:cs typeface="+mn-cs"/>
              </a:rPr>
              <a:t>(WHO, 2002).</a:t>
            </a:r>
          </a:p>
          <a:p>
            <a:r>
              <a:rPr lang="en-US" sz="1200" kern="1200" baseline="0" dirty="0" smtClean="0">
                <a:solidFill>
                  <a:schemeClr val="tx1"/>
                </a:solidFill>
                <a:latin typeface="+mn-lt"/>
                <a:ea typeface="+mn-ea"/>
                <a:cs typeface="+mn-cs"/>
              </a:rPr>
              <a:t>Suicide is one</a:t>
            </a:r>
            <a:endParaRPr lang="en-US" dirty="0"/>
          </a:p>
        </p:txBody>
      </p:sp>
      <p:sp>
        <p:nvSpPr>
          <p:cNvPr id="4" name="Slide Number Placeholder 3"/>
          <p:cNvSpPr>
            <a:spLocks noGrp="1"/>
          </p:cNvSpPr>
          <p:nvPr>
            <p:ph type="sldNum" sz="quarter" idx="10"/>
          </p:nvPr>
        </p:nvSpPr>
        <p:spPr/>
        <p:txBody>
          <a:bodyPr/>
          <a:lstStyle/>
          <a:p>
            <a:fld id="{300E0225-57CF-FA41-A223-77FBC0300AA2}" type="slidenum">
              <a:rPr lang="en-US" smtClean="0"/>
              <a:pPr/>
              <a:t>39</a:t>
            </a:fld>
            <a:endParaRPr lang="en-US"/>
          </a:p>
        </p:txBody>
      </p:sp>
    </p:spTree>
    <p:extLst>
      <p:ext uri="{BB962C8B-B14F-4D97-AF65-F5344CB8AC3E}">
        <p14:creationId xmlns:p14="http://schemas.microsoft.com/office/powerpoint/2010/main" val="1276495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paper presents a comparative analysis from two</a:t>
            </a:r>
          </a:p>
          <a:p>
            <a:r>
              <a:rPr lang="en-US" sz="1200" b="0" i="0" u="none" strike="noStrike" kern="1200" baseline="0" dirty="0" smtClean="0">
                <a:solidFill>
                  <a:schemeClr val="tx1"/>
                </a:solidFill>
                <a:latin typeface="+mn-lt"/>
                <a:ea typeface="+mn-ea"/>
                <a:cs typeface="+mn-cs"/>
              </a:rPr>
              <a:t>data sets, the NIOSH Iowa Farm Family Health and Hazard Survey</a:t>
            </a:r>
          </a:p>
          <a:p>
            <a:r>
              <a:rPr lang="en-US" sz="1200" b="0" i="0" u="none" strike="noStrike" kern="1200" baseline="0" dirty="0" smtClean="0">
                <a:solidFill>
                  <a:schemeClr val="tx1"/>
                </a:solidFill>
                <a:latin typeface="+mn-lt"/>
                <a:ea typeface="+mn-ea"/>
                <a:cs typeface="+mn-cs"/>
              </a:rPr>
              <a:t>and the Iowa Farm and Rural Life Poll. The objective was to investigate</a:t>
            </a:r>
          </a:p>
          <a:p>
            <a:r>
              <a:rPr lang="en-US" sz="1200" b="0" i="0" u="none" strike="noStrike" kern="1200" baseline="0" dirty="0" smtClean="0">
                <a:solidFill>
                  <a:schemeClr val="tx1"/>
                </a:solidFill>
                <a:latin typeface="+mn-lt"/>
                <a:ea typeface="+mn-ea"/>
                <a:cs typeface="+mn-cs"/>
              </a:rPr>
              <a:t>the role of stress as a possible risk factor for agricultural injuries.</a:t>
            </a:r>
          </a:p>
          <a:p>
            <a:r>
              <a:rPr lang="en-US" sz="1200" b="0" i="0" u="none" strike="noStrike" kern="1200" baseline="0" dirty="0" smtClean="0">
                <a:solidFill>
                  <a:schemeClr val="tx1"/>
                </a:solidFill>
                <a:latin typeface="+mn-lt"/>
                <a:ea typeface="+mn-ea"/>
                <a:cs typeface="+mn-cs"/>
              </a:rPr>
              <a:t>The Iowa Farm Family Health and Hazard Survey is based on a</a:t>
            </a:r>
          </a:p>
          <a:p>
            <a:r>
              <a:rPr lang="en-US" sz="1200" b="0" i="0" u="none" strike="noStrike" kern="1200" baseline="0" dirty="0" smtClean="0">
                <a:solidFill>
                  <a:schemeClr val="tx1"/>
                </a:solidFill>
                <a:latin typeface="+mn-lt"/>
                <a:ea typeface="+mn-ea"/>
                <a:cs typeface="+mn-cs"/>
              </a:rPr>
              <a:t>sample of 989 farm families in Iowa resulting in 390 useable responses</a:t>
            </a:r>
          </a:p>
          <a:p>
            <a:r>
              <a:rPr lang="en-US" sz="1200" b="0" i="0" u="none" strike="noStrike" kern="1200" baseline="0" dirty="0" smtClean="0">
                <a:solidFill>
                  <a:schemeClr val="tx1"/>
                </a:solidFill>
                <a:latin typeface="+mn-lt"/>
                <a:ea typeface="+mn-ea"/>
                <a:cs typeface="+mn-cs"/>
              </a:rPr>
              <a:t>from 1994. The Iowa Farm and Rural Life Poll is a statewide</a:t>
            </a:r>
          </a:p>
          <a:p>
            <a:r>
              <a:rPr lang="en-US" sz="1200" b="0" i="0" u="none" strike="noStrike" kern="1200" baseline="0" dirty="0" smtClean="0">
                <a:solidFill>
                  <a:schemeClr val="tx1"/>
                </a:solidFill>
                <a:latin typeface="+mn-lt"/>
                <a:ea typeface="+mn-ea"/>
                <a:cs typeface="+mn-cs"/>
              </a:rPr>
              <a:t>random sample of 3270 farmers in 1989 to which 2016 Iowa</a:t>
            </a:r>
          </a:p>
          <a:p>
            <a:r>
              <a:rPr lang="en-US" sz="1200" b="0" i="0" u="none" strike="noStrike" kern="1200" baseline="0" dirty="0" smtClean="0">
                <a:solidFill>
                  <a:schemeClr val="tx1"/>
                </a:solidFill>
                <a:latin typeface="+mn-lt"/>
                <a:ea typeface="+mn-ea"/>
                <a:cs typeface="+mn-cs"/>
              </a:rPr>
              <a:t>farmers responded. Complementary dimensions of stress from each</a:t>
            </a:r>
          </a:p>
          <a:p>
            <a:r>
              <a:rPr lang="en-US" sz="1200" b="0" i="0" u="none" strike="noStrike" kern="1200" baseline="0" dirty="0" smtClean="0">
                <a:solidFill>
                  <a:schemeClr val="tx1"/>
                </a:solidFill>
                <a:latin typeface="+mn-lt"/>
                <a:ea typeface="+mn-ea"/>
                <a:cs typeface="+mn-cs"/>
              </a:rPr>
              <a:t>survey are analyzed and shown to be strongly associated with agricultural</a:t>
            </a:r>
          </a:p>
          <a:p>
            <a:r>
              <a:rPr lang="en-US" sz="1200" b="0" i="0" u="none" strike="noStrike" kern="1200" baseline="0" dirty="0" smtClean="0">
                <a:solidFill>
                  <a:schemeClr val="tx1"/>
                </a:solidFill>
                <a:latin typeface="+mn-lt"/>
                <a:ea typeface="+mn-ea"/>
                <a:cs typeface="+mn-cs"/>
              </a:rPr>
              <a:t>injuries</a:t>
            </a:r>
            <a:endParaRPr lang="en-US" dirty="0"/>
          </a:p>
        </p:txBody>
      </p:sp>
      <p:sp>
        <p:nvSpPr>
          <p:cNvPr id="4" name="Slide Number Placeholder 3"/>
          <p:cNvSpPr>
            <a:spLocks noGrp="1"/>
          </p:cNvSpPr>
          <p:nvPr>
            <p:ph type="sldNum" sz="quarter" idx="10"/>
          </p:nvPr>
        </p:nvSpPr>
        <p:spPr/>
        <p:txBody>
          <a:bodyPr/>
          <a:lstStyle/>
          <a:p>
            <a:fld id="{6D26BBB0-FF76-804B-8B51-808ED45912E2}" type="slidenum">
              <a:rPr lang="en-US" smtClean="0"/>
              <a:pPr/>
              <a:t>41</a:t>
            </a:fld>
            <a:endParaRPr lang="en-US"/>
          </a:p>
        </p:txBody>
      </p:sp>
    </p:spTree>
    <p:extLst>
      <p:ext uri="{BB962C8B-B14F-4D97-AF65-F5344CB8AC3E}">
        <p14:creationId xmlns:p14="http://schemas.microsoft.com/office/powerpoint/2010/main" val="278670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26BBB0-FF76-804B-8B51-808ED45912E2}" type="slidenum">
              <a:rPr lang="en-US" smtClean="0"/>
              <a:pPr/>
              <a:t>43</a:t>
            </a:fld>
            <a:endParaRPr lang="en-US"/>
          </a:p>
        </p:txBody>
      </p:sp>
    </p:spTree>
    <p:extLst>
      <p:ext uri="{BB962C8B-B14F-4D97-AF65-F5344CB8AC3E}">
        <p14:creationId xmlns:p14="http://schemas.microsoft.com/office/powerpoint/2010/main" val="1154073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26BBB0-FF76-804B-8B51-808ED45912E2}" type="slidenum">
              <a:rPr lang="en-US" smtClean="0"/>
              <a:pPr/>
              <a:t>44</a:t>
            </a:fld>
            <a:endParaRPr lang="en-US"/>
          </a:p>
        </p:txBody>
      </p:sp>
    </p:spTree>
    <p:extLst>
      <p:ext uri="{BB962C8B-B14F-4D97-AF65-F5344CB8AC3E}">
        <p14:creationId xmlns:p14="http://schemas.microsoft.com/office/powerpoint/2010/main" val="46695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http://www.france24.com/en/20131012-suicide-rates-france-farmers-study/</a:t>
            </a:r>
          </a:p>
          <a:p>
            <a:r>
              <a:rPr lang="en-US" dirty="0" smtClean="0"/>
              <a:t>- report published by the </a:t>
            </a:r>
            <a:r>
              <a:rPr lang="en-US" dirty="0" smtClean="0">
                <a:hlinkClick r:id="rId3"/>
              </a:rPr>
              <a:t>French Institute for Public Health Surveillance</a:t>
            </a:r>
            <a:r>
              <a:rPr lang="en-US" dirty="0" smtClean="0"/>
              <a:t> (</a:t>
            </a:r>
            <a:r>
              <a:rPr lang="en-US" dirty="0" err="1" smtClean="0"/>
              <a:t>InVS</a:t>
            </a:r>
            <a:r>
              <a:rPr lang="en-US" dirty="0" smtClean="0"/>
              <a:t>) on Thursday</a:t>
            </a:r>
            <a:endParaRPr lang="en-US" dirty="0"/>
          </a:p>
        </p:txBody>
      </p:sp>
      <p:sp>
        <p:nvSpPr>
          <p:cNvPr id="4" name="Slide Number Placeholder 3"/>
          <p:cNvSpPr>
            <a:spLocks noGrp="1"/>
          </p:cNvSpPr>
          <p:nvPr>
            <p:ph type="sldNum" sz="quarter" idx="10"/>
          </p:nvPr>
        </p:nvSpPr>
        <p:spPr/>
        <p:txBody>
          <a:bodyPr/>
          <a:lstStyle/>
          <a:p>
            <a:fld id="{4FB3003A-B737-3547-B953-3089ABA39E31}" type="slidenum">
              <a:rPr lang="en-US" smtClean="0"/>
              <a:pPr/>
              <a:t>45</a:t>
            </a:fld>
            <a:endParaRPr lang="en-US"/>
          </a:p>
        </p:txBody>
      </p:sp>
    </p:spTree>
    <p:extLst>
      <p:ext uri="{BB962C8B-B14F-4D97-AF65-F5344CB8AC3E}">
        <p14:creationId xmlns:p14="http://schemas.microsoft.com/office/powerpoint/2010/main" val="1616422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fumigants and organochlorine insecticides, and seven individual pesticides—the fumigants aluminum phosphide and ethylene dibromide; the </a:t>
            </a:r>
            <a:r>
              <a:rPr lang="en-US" dirty="0" err="1" smtClean="0"/>
              <a:t>phenoxy</a:t>
            </a:r>
            <a:r>
              <a:rPr lang="en-US" dirty="0" smtClean="0"/>
              <a:t> herbicide (2,4,5-trichlorophenoxy)acetic acid (2,4,5-T); the organochlorine insecticide </a:t>
            </a:r>
            <a:r>
              <a:rPr lang="en-US" dirty="0" err="1" smtClean="0"/>
              <a:t>dieldrin</a:t>
            </a:r>
            <a:r>
              <a:rPr lang="en-US" dirty="0" smtClean="0"/>
              <a:t>; and the organophosphate insecticides </a:t>
            </a:r>
            <a:r>
              <a:rPr lang="en-US" dirty="0" err="1" smtClean="0"/>
              <a:t>diazinon</a:t>
            </a:r>
            <a:r>
              <a:rPr lang="en-US" dirty="0" smtClean="0"/>
              <a:t>, malathion, and parathion—were all positively associated with depression in each case group, with ORs between 1.1 and 1.9.</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Studies have reported higher suicide rates among farmers </a:t>
            </a:r>
            <a:r>
              <a:rPr lang="en-US" sz="1200" dirty="0" smtClean="0"/>
              <a:t>(</a:t>
            </a:r>
            <a:r>
              <a:rPr lang="en-US" sz="1200" dirty="0" smtClean="0">
                <a:hlinkClick r:id="rId3"/>
              </a:rPr>
              <a:t>Blair et al. 1993</a:t>
            </a:r>
            <a:r>
              <a:rPr lang="en-US" sz="1200" dirty="0" smtClean="0"/>
              <a:t>; </a:t>
            </a:r>
            <a:r>
              <a:rPr lang="en-US" sz="1200" dirty="0" smtClean="0">
                <a:hlinkClick r:id="rId4"/>
              </a:rPr>
              <a:t>Browning et al. 2008</a:t>
            </a:r>
            <a:r>
              <a:rPr lang="en-US" sz="1200" dirty="0" smtClean="0"/>
              <a:t>; </a:t>
            </a:r>
            <a:r>
              <a:rPr lang="en-US" sz="1200" dirty="0" smtClean="0">
                <a:hlinkClick r:id="rId5"/>
              </a:rPr>
              <a:t>Gunderson et al. 1993</a:t>
            </a:r>
            <a:r>
              <a:rPr lang="en-US" sz="1200" dirty="0" smtClean="0"/>
              <a:t>; </a:t>
            </a:r>
            <a:r>
              <a:rPr lang="en-US" sz="1200" dirty="0" smtClean="0">
                <a:hlinkClick r:id="rId6"/>
              </a:rPr>
              <a:t>Lee et al. 2002</a:t>
            </a:r>
            <a:r>
              <a:rPr lang="en-US" sz="1200" dirty="0" smtClean="0"/>
              <a:t>; </a:t>
            </a:r>
            <a:r>
              <a:rPr lang="en-US" sz="1200" dirty="0" smtClean="0">
                <a:hlinkClick r:id="rId7"/>
              </a:rPr>
              <a:t>Meltzer et al. 2008</a:t>
            </a:r>
            <a:r>
              <a:rPr lang="en-US" sz="1200" dirty="0" smtClean="0"/>
              <a:t>; </a:t>
            </a:r>
            <a:r>
              <a:rPr lang="en-US" sz="1200" dirty="0" smtClean="0">
                <a:hlinkClick r:id="rId8"/>
              </a:rPr>
              <a:t>Miller and Burns 2008</a:t>
            </a:r>
            <a:r>
              <a:rPr lang="en-US" sz="1200" dirty="0" smtClean="0"/>
              <a:t>; </a:t>
            </a:r>
            <a:r>
              <a:rPr lang="en-US" sz="1200" dirty="0" smtClean="0">
                <a:hlinkClick r:id="rId9"/>
              </a:rPr>
              <a:t>Page and Fragar 2002</a:t>
            </a:r>
            <a:r>
              <a:rPr lang="en-US" sz="1200" dirty="0" smtClean="0"/>
              <a:t>; </a:t>
            </a:r>
            <a:r>
              <a:rPr lang="en-US" sz="1200" dirty="0" smtClean="0">
                <a:hlinkClick r:id="rId10"/>
              </a:rPr>
              <a:t>Stallones 1990</a:t>
            </a:r>
            <a:r>
              <a:rPr lang="en-US" sz="1200" dirty="0" smtClean="0"/>
              <a:t>), although two studies found lower rates among Canadian farmers (</a:t>
            </a:r>
            <a:r>
              <a:rPr lang="en-US" sz="1200" dirty="0" smtClean="0">
                <a:hlinkClick r:id="rId11"/>
              </a:rPr>
              <a:t>Pickett et al. 1993</a:t>
            </a:r>
            <a:r>
              <a:rPr lang="en-US" sz="1200" dirty="0" smtClean="0"/>
              <a:t>, </a:t>
            </a:r>
            <a:r>
              <a:rPr lang="en-US" sz="1200" dirty="0" smtClean="0">
                <a:hlinkClick r:id="rId12"/>
              </a:rPr>
              <a:t>1999</a:t>
            </a:r>
            <a:r>
              <a:rPr lang="en-US" sz="1200" dirty="0" smtClean="0"/>
              <a:t>). A review noted higher suicide rates among farmers than any other occupational group in the United Kingdom (</a:t>
            </a:r>
            <a:r>
              <a:rPr lang="en-US" sz="1200" dirty="0" smtClean="0">
                <a:hlinkClick r:id="rId13"/>
              </a:rPr>
              <a:t>Gregoire 2002</a:t>
            </a:r>
            <a:r>
              <a:rPr lang="en-US" sz="1200" dirty="0" smtClean="0"/>
              <a:t>).</a:t>
            </a:r>
          </a:p>
          <a:p>
            <a:endParaRPr lang="en-US" dirty="0" smtClean="0"/>
          </a:p>
          <a:p>
            <a:r>
              <a:rPr lang="en-US" dirty="0" smtClean="0"/>
              <a:t>Other studies suggested associations between chronic exposure to pesticides and suicide among farmers and other agricultural populations. In Australia, pesticide applicators had higher suicide rates than the general population (</a:t>
            </a:r>
            <a:r>
              <a:rPr lang="en-US" dirty="0" smtClean="0">
                <a:hlinkClick r:id="rId14"/>
              </a:rPr>
              <a:t>MacFarlane et al. 2009</a:t>
            </a:r>
            <a:r>
              <a:rPr lang="en-US" dirty="0" smtClean="0"/>
              <a:t>, </a:t>
            </a:r>
            <a:r>
              <a:rPr lang="en-US" dirty="0" smtClean="0">
                <a:hlinkClick r:id="rId15"/>
              </a:rPr>
              <a:t>2010</a:t>
            </a:r>
            <a:r>
              <a:rPr lang="en-US" dirty="0" smtClean="0"/>
              <a:t>), whereas applicators in Italy had a lower rate of accidents and suicide (</a:t>
            </a:r>
            <a:r>
              <a:rPr lang="en-US" dirty="0" smtClean="0">
                <a:hlinkClick r:id="rId16"/>
              </a:rPr>
              <a:t>Torchio et al. 1994</a:t>
            </a:r>
            <a:r>
              <a:rPr lang="en-US" dirty="0" smtClean="0"/>
              <a:t>). </a:t>
            </a:r>
            <a:r>
              <a:rPr lang="en-US" dirty="0" smtClean="0">
                <a:hlinkClick r:id="rId17"/>
              </a:rPr>
              <a:t>Parrón et al. (1996)</a:t>
            </a:r>
            <a:r>
              <a:rPr lang="en-US" dirty="0" smtClean="0"/>
              <a:t> found higher suicide rates in an intensive agricultural area of southeastern Spain than in other areas with similar demographic and socioeconomic compositions; they tentatively attributed the increased rates to pesticide exposure. Colorado farmers potentially exposed to pesticides had higher suicide rates than the general population (</a:t>
            </a:r>
            <a:r>
              <a:rPr lang="en-US" dirty="0" smtClean="0">
                <a:hlinkClick r:id="rId18"/>
              </a:rPr>
              <a:t>Stallones 2006</a:t>
            </a:r>
            <a:r>
              <a:rPr lang="en-US" dirty="0" smtClean="0"/>
              <a:t>), and ecological and case studies suggested an association between organophosphate pesticide (OP) use and suicide (</a:t>
            </a:r>
            <a:r>
              <a:rPr lang="en-US" dirty="0" smtClean="0">
                <a:hlinkClick r:id="rId19"/>
              </a:rPr>
              <a:t>London et al. 2005</a:t>
            </a:r>
            <a:r>
              <a:rPr lang="en-US" dirty="0" smtClean="0"/>
              <a:t>).</a:t>
            </a:r>
            <a:endParaRPr lang="en-US" dirty="0"/>
          </a:p>
        </p:txBody>
      </p:sp>
      <p:sp>
        <p:nvSpPr>
          <p:cNvPr id="4" name="Slide Number Placeholder 3"/>
          <p:cNvSpPr>
            <a:spLocks noGrp="1"/>
          </p:cNvSpPr>
          <p:nvPr>
            <p:ph type="sldNum" sz="quarter" idx="10"/>
          </p:nvPr>
        </p:nvSpPr>
        <p:spPr/>
        <p:txBody>
          <a:bodyPr/>
          <a:lstStyle/>
          <a:p>
            <a:fld id="{8BF94DC3-95E9-4C44-B1C0-4C1B0271F8EF}" type="slidenum">
              <a:rPr lang="en-US" smtClean="0"/>
              <a:t>49</a:t>
            </a:fld>
            <a:endParaRPr lang="en-US"/>
          </a:p>
        </p:txBody>
      </p:sp>
    </p:spTree>
    <p:extLst>
      <p:ext uri="{BB962C8B-B14F-4D97-AF65-F5344CB8AC3E}">
        <p14:creationId xmlns:p14="http://schemas.microsoft.com/office/powerpoint/2010/main" val="1257332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Studies have reported higher suicide rates among farmers </a:t>
            </a:r>
            <a:r>
              <a:rPr lang="en-US" sz="1200" dirty="0" smtClean="0"/>
              <a:t>(</a:t>
            </a:r>
            <a:r>
              <a:rPr lang="en-US" sz="1200" dirty="0" smtClean="0">
                <a:hlinkClick r:id="rId3"/>
              </a:rPr>
              <a:t>Blair et al. 1993</a:t>
            </a:r>
            <a:r>
              <a:rPr lang="en-US" sz="1200" dirty="0" smtClean="0"/>
              <a:t>; </a:t>
            </a:r>
            <a:r>
              <a:rPr lang="en-US" sz="1200" dirty="0" smtClean="0">
                <a:hlinkClick r:id="rId4"/>
              </a:rPr>
              <a:t>Browning et al. 2008</a:t>
            </a:r>
            <a:r>
              <a:rPr lang="en-US" sz="1200" dirty="0" smtClean="0"/>
              <a:t>; </a:t>
            </a:r>
            <a:r>
              <a:rPr lang="en-US" sz="1200" dirty="0" smtClean="0">
                <a:hlinkClick r:id="rId5"/>
              </a:rPr>
              <a:t>Gunderson et al. 1993</a:t>
            </a:r>
            <a:r>
              <a:rPr lang="en-US" sz="1200" dirty="0" smtClean="0"/>
              <a:t>; </a:t>
            </a:r>
            <a:r>
              <a:rPr lang="en-US" sz="1200" dirty="0" smtClean="0">
                <a:hlinkClick r:id="rId6"/>
              </a:rPr>
              <a:t>Lee et al. 2002</a:t>
            </a:r>
            <a:r>
              <a:rPr lang="en-US" sz="1200" dirty="0" smtClean="0"/>
              <a:t>; </a:t>
            </a:r>
            <a:r>
              <a:rPr lang="en-US" sz="1200" dirty="0" smtClean="0">
                <a:hlinkClick r:id="rId7"/>
              </a:rPr>
              <a:t>Meltzer et al. 2008</a:t>
            </a:r>
            <a:r>
              <a:rPr lang="en-US" sz="1200" dirty="0" smtClean="0"/>
              <a:t>; </a:t>
            </a:r>
            <a:r>
              <a:rPr lang="en-US" sz="1200" dirty="0" smtClean="0">
                <a:hlinkClick r:id="rId8"/>
              </a:rPr>
              <a:t>Miller and Burns 2008</a:t>
            </a:r>
            <a:r>
              <a:rPr lang="en-US" sz="1200" dirty="0" smtClean="0"/>
              <a:t>; </a:t>
            </a:r>
            <a:r>
              <a:rPr lang="en-US" sz="1200" dirty="0" smtClean="0">
                <a:hlinkClick r:id="rId9"/>
              </a:rPr>
              <a:t>Page and Fragar 2002</a:t>
            </a:r>
            <a:r>
              <a:rPr lang="en-US" sz="1200" dirty="0" smtClean="0"/>
              <a:t>; </a:t>
            </a:r>
            <a:r>
              <a:rPr lang="en-US" sz="1200" dirty="0" smtClean="0">
                <a:hlinkClick r:id="rId10"/>
              </a:rPr>
              <a:t>Stallones 1990</a:t>
            </a:r>
            <a:r>
              <a:rPr lang="en-US" sz="1200" dirty="0" smtClean="0"/>
              <a:t>), although two studies found lower rates among Canadian farmers (</a:t>
            </a:r>
            <a:r>
              <a:rPr lang="en-US" sz="1200" dirty="0" smtClean="0">
                <a:hlinkClick r:id="rId11"/>
              </a:rPr>
              <a:t>Pickett et al. 1993</a:t>
            </a:r>
            <a:r>
              <a:rPr lang="en-US" sz="1200" dirty="0" smtClean="0"/>
              <a:t>, </a:t>
            </a:r>
            <a:r>
              <a:rPr lang="en-US" sz="1200" dirty="0" smtClean="0">
                <a:hlinkClick r:id="rId12"/>
              </a:rPr>
              <a:t>1999</a:t>
            </a:r>
            <a:r>
              <a:rPr lang="en-US" sz="1200" dirty="0" smtClean="0"/>
              <a:t>). A review noted higher suicide rates among farmers than any other occupational group in the United Kingdom (</a:t>
            </a:r>
            <a:r>
              <a:rPr lang="en-US" sz="1200" dirty="0" smtClean="0">
                <a:hlinkClick r:id="rId13"/>
              </a:rPr>
              <a:t>Gregoire 2002</a:t>
            </a:r>
            <a:r>
              <a:rPr lang="en-US" sz="1200" dirty="0" smtClean="0"/>
              <a:t>).</a:t>
            </a:r>
          </a:p>
          <a:p>
            <a:endParaRPr lang="en-US" dirty="0" smtClean="0"/>
          </a:p>
          <a:p>
            <a:r>
              <a:rPr lang="en-US" dirty="0" smtClean="0"/>
              <a:t>Other studies suggested associations between chronic exposure to pesticides and suicide among farmers and other agricultural populations. In Australia, pesticide applicators had higher suicide rates than the general population (</a:t>
            </a:r>
            <a:r>
              <a:rPr lang="en-US" dirty="0" smtClean="0">
                <a:hlinkClick r:id="rId14"/>
              </a:rPr>
              <a:t>MacFarlane et al. 2009</a:t>
            </a:r>
            <a:r>
              <a:rPr lang="en-US" dirty="0" smtClean="0"/>
              <a:t>, </a:t>
            </a:r>
            <a:r>
              <a:rPr lang="en-US" dirty="0" smtClean="0">
                <a:hlinkClick r:id="rId15"/>
              </a:rPr>
              <a:t>2010</a:t>
            </a:r>
            <a:r>
              <a:rPr lang="en-US" dirty="0" smtClean="0"/>
              <a:t>), whereas applicators in Italy had a lower rate of accidents and suicide (</a:t>
            </a:r>
            <a:r>
              <a:rPr lang="en-US" dirty="0" smtClean="0">
                <a:hlinkClick r:id="rId16"/>
              </a:rPr>
              <a:t>Torchio et al. 1994</a:t>
            </a:r>
            <a:r>
              <a:rPr lang="en-US" dirty="0" smtClean="0"/>
              <a:t>). </a:t>
            </a:r>
            <a:r>
              <a:rPr lang="en-US" dirty="0" smtClean="0">
                <a:hlinkClick r:id="rId17"/>
              </a:rPr>
              <a:t>Parrón et al. (1996)</a:t>
            </a:r>
            <a:r>
              <a:rPr lang="en-US" dirty="0" smtClean="0"/>
              <a:t> found higher suicide rates in an intensive agricultural area of southeastern Spain than in other areas with similar demographic and socioeconomic compositions; they tentatively attributed the increased rates to pesticide exposure. Colorado farmers potentially exposed to pesticides had higher suicide rates than the general population (</a:t>
            </a:r>
            <a:r>
              <a:rPr lang="en-US" dirty="0" smtClean="0">
                <a:hlinkClick r:id="rId18"/>
              </a:rPr>
              <a:t>Stallones 2006</a:t>
            </a:r>
            <a:r>
              <a:rPr lang="en-US" dirty="0" smtClean="0"/>
              <a:t>), and ecological and case studies suggested an association between organophosphate pesticide (OP) use and suicide (</a:t>
            </a:r>
            <a:r>
              <a:rPr lang="en-US" dirty="0" smtClean="0">
                <a:hlinkClick r:id="rId19"/>
              </a:rPr>
              <a:t>London et al. 2005</a:t>
            </a:r>
            <a:r>
              <a:rPr lang="en-US" dirty="0" smtClean="0"/>
              <a:t>).</a:t>
            </a:r>
            <a:endParaRPr lang="en-US" dirty="0"/>
          </a:p>
        </p:txBody>
      </p:sp>
      <p:sp>
        <p:nvSpPr>
          <p:cNvPr id="4" name="Slide Number Placeholder 3"/>
          <p:cNvSpPr>
            <a:spLocks noGrp="1"/>
          </p:cNvSpPr>
          <p:nvPr>
            <p:ph type="sldNum" sz="quarter" idx="10"/>
          </p:nvPr>
        </p:nvSpPr>
        <p:spPr/>
        <p:txBody>
          <a:bodyPr/>
          <a:lstStyle/>
          <a:p>
            <a:fld id="{8BF94DC3-95E9-4C44-B1C0-4C1B0271F8EF}" type="slidenum">
              <a:rPr lang="en-US" smtClean="0"/>
              <a:t>50</a:t>
            </a:fld>
            <a:endParaRPr lang="en-US"/>
          </a:p>
        </p:txBody>
      </p:sp>
    </p:spTree>
    <p:extLst>
      <p:ext uri="{BB962C8B-B14F-4D97-AF65-F5344CB8AC3E}">
        <p14:creationId xmlns:p14="http://schemas.microsoft.com/office/powerpoint/2010/main" val="824362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Increasing evidence of </a:t>
            </a:r>
            <a:r>
              <a:rPr lang="en-US" b="1" u="sng" dirty="0" smtClean="0"/>
              <a:t>high pesticide exposure/poisoning </a:t>
            </a:r>
            <a:r>
              <a:rPr lang="en-US" dirty="0" smtClean="0"/>
              <a:t>and risk of psychiatric disorder, including suicidal behavior </a:t>
            </a:r>
            <a:r>
              <a:rPr lang="en-US" sz="800" dirty="0" smtClean="0"/>
              <a:t>(Mackenzie Ross et al., 2010; MacFarlane et al., 2011; </a:t>
            </a:r>
            <a:r>
              <a:rPr lang="en-US" sz="800" dirty="0" err="1" smtClean="0"/>
              <a:t>Wesseling</a:t>
            </a:r>
            <a:r>
              <a:rPr lang="en-US" sz="800" dirty="0" smtClean="0"/>
              <a:t> et al., 2010; Zhang et al. 2009)</a:t>
            </a:r>
          </a:p>
          <a:p>
            <a:endParaRPr lang="en-US" sz="800" dirty="0" smtClean="0"/>
          </a:p>
          <a:p>
            <a:r>
              <a:rPr lang="en-US" dirty="0" smtClean="0"/>
              <a:t>Cross-sectional studies (exposed/unexposed) report association between exposure and depression </a:t>
            </a:r>
            <a:r>
              <a:rPr lang="en-US" sz="1000" dirty="0" smtClean="0"/>
              <a:t>(Colorado farmers, Costa Rica banana workers, Norwegian farmers, UK Sheep farmers, female farmers in Poland, Egyptian pesticide formulators and applicators)</a:t>
            </a:r>
          </a:p>
          <a:p>
            <a:endParaRPr lang="en-US" dirty="0" smtClean="0"/>
          </a:p>
          <a:p>
            <a:r>
              <a:rPr lang="en-US" dirty="0" smtClean="0"/>
              <a:t>Agricultural Health Study (case control) found greater self-reported diagnosis of depression in female spouses of pesticide applicators who had </a:t>
            </a:r>
            <a:r>
              <a:rPr lang="en-US" u="sng" dirty="0" smtClean="0"/>
              <a:t>poisoning </a:t>
            </a:r>
            <a:r>
              <a:rPr lang="en-US" dirty="0" smtClean="0"/>
              <a:t>and self-reported depression higher in applicators with self-reported </a:t>
            </a:r>
            <a:r>
              <a:rPr lang="en-US" u="sng" dirty="0" smtClean="0"/>
              <a:t>poisoning</a:t>
            </a:r>
          </a:p>
          <a:p>
            <a:endParaRPr lang="en-US" dirty="0" smtClean="0"/>
          </a:p>
          <a:p>
            <a:r>
              <a:rPr lang="en-US" dirty="0" smtClean="0"/>
              <a:t>Limited evidence on impact of chronic low-dose exposure</a:t>
            </a:r>
          </a:p>
          <a:p>
            <a:endParaRPr lang="en-US" dirty="0" smtClean="0"/>
          </a:p>
          <a:p>
            <a:r>
              <a:rPr lang="en-US" dirty="0" smtClean="0"/>
              <a:t>AHS –</a:t>
            </a:r>
            <a:r>
              <a:rPr lang="en-US" baseline="0" dirty="0" smtClean="0"/>
              <a:t> multiple measures of exposure</a:t>
            </a:r>
          </a:p>
          <a:p>
            <a:r>
              <a:rPr lang="en-US" baseline="0" dirty="0" smtClean="0"/>
              <a:t>&gt;89,000 (private and commercial pesticide applicators + spouses) – NC and IA</a:t>
            </a:r>
          </a:p>
          <a:p>
            <a:r>
              <a:rPr lang="en-US" dirty="0" smtClean="0"/>
              <a:t>goals are to investigate the effects of environmental, occupational, dietary, and genetic factors on the health of the agricultural population.</a:t>
            </a:r>
          </a:p>
          <a:p>
            <a:r>
              <a:rPr lang="en-US" dirty="0" smtClean="0"/>
              <a:t>Began in 1993 – 3 phases ( phase 3 - 2005-2010)</a:t>
            </a:r>
          </a:p>
          <a:p>
            <a:endParaRPr lang="en-US" dirty="0" smtClean="0"/>
          </a:p>
          <a:p>
            <a:r>
              <a:rPr lang="en-US" dirty="0" smtClean="0"/>
              <a:t>Higher rates of depression and other psychiatric conditions have been linked to exposure to pesticides, particularly organophosphate insecticides, and living on or near farms (</a:t>
            </a:r>
            <a:r>
              <a:rPr lang="en-US" dirty="0" smtClean="0">
                <a:hlinkClick r:id="rId3"/>
              </a:rPr>
              <a:t>Bazylewicz-Walczak et al., 1999</a:t>
            </a:r>
            <a:r>
              <a:rPr lang="en-US" dirty="0" smtClean="0"/>
              <a:t>; </a:t>
            </a:r>
            <a:r>
              <a:rPr lang="en-US" dirty="0" smtClean="0">
                <a:hlinkClick r:id="rId4"/>
              </a:rPr>
              <a:t>Beseler and Stallones, 2008</a:t>
            </a:r>
            <a:r>
              <a:rPr lang="en-US" dirty="0" smtClean="0"/>
              <a:t>; </a:t>
            </a:r>
            <a:r>
              <a:rPr lang="en-US" dirty="0" smtClean="0">
                <a:hlinkClick r:id="rId5"/>
              </a:rPr>
              <a:t>Beseler et al., 2006</a:t>
            </a:r>
            <a:r>
              <a:rPr lang="en-US" dirty="0" smtClean="0"/>
              <a:t>, </a:t>
            </a:r>
            <a:r>
              <a:rPr lang="en-US" dirty="0" smtClean="0">
                <a:hlinkClick r:id="rId6"/>
              </a:rPr>
              <a:t>2008</a:t>
            </a:r>
            <a:r>
              <a:rPr lang="en-US" dirty="0" smtClean="0"/>
              <a:t>; </a:t>
            </a:r>
            <a:r>
              <a:rPr lang="en-US" dirty="0" smtClean="0">
                <a:hlinkClick r:id="rId7"/>
              </a:rPr>
              <a:t>Carruth and Logan, 2002</a:t>
            </a:r>
            <a:r>
              <a:rPr lang="en-US" dirty="0" smtClean="0"/>
              <a:t>; </a:t>
            </a:r>
            <a:r>
              <a:rPr lang="en-US" dirty="0" smtClean="0">
                <a:hlinkClick r:id="rId8"/>
              </a:rPr>
              <a:t>London et al., 2005</a:t>
            </a:r>
            <a:r>
              <a:rPr lang="en-US" dirty="0" smtClean="0"/>
              <a:t>; </a:t>
            </a:r>
            <a:r>
              <a:rPr lang="en-US" dirty="0" smtClean="0">
                <a:hlinkClick r:id="rId9"/>
              </a:rPr>
              <a:t>Mackenzie Ross et al., 2010</a:t>
            </a:r>
            <a:r>
              <a:rPr lang="en-US" dirty="0" smtClean="0"/>
              <a:t>; </a:t>
            </a:r>
            <a:r>
              <a:rPr lang="en-US" dirty="0" smtClean="0">
                <a:hlinkClick r:id="rId10"/>
              </a:rPr>
              <a:t>Meyer et al., 2010</a:t>
            </a:r>
            <a:r>
              <a:rPr lang="en-US" dirty="0" smtClean="0"/>
              <a:t>; </a:t>
            </a:r>
            <a:r>
              <a:rPr lang="en-US" dirty="0" smtClean="0">
                <a:hlinkClick r:id="rId11"/>
              </a:rPr>
              <a:t>Rehner et al., 2000</a:t>
            </a:r>
            <a:r>
              <a:rPr lang="en-US" dirty="0" smtClean="0"/>
              <a:t>; </a:t>
            </a:r>
            <a:r>
              <a:rPr lang="en-US" dirty="0" smtClean="0">
                <a:hlinkClick r:id="rId12"/>
              </a:rPr>
              <a:t>Salvi et al., 2003</a:t>
            </a:r>
            <a:r>
              <a:rPr lang="en-US" dirty="0" smtClean="0"/>
              <a:t>; </a:t>
            </a:r>
            <a:r>
              <a:rPr lang="en-US" dirty="0" smtClean="0">
                <a:hlinkClick r:id="rId13"/>
              </a:rPr>
              <a:t>Stallones and Beseler, 2002a</a:t>
            </a:r>
            <a:r>
              <a:rPr lang="en-US" dirty="0" smtClean="0"/>
              <a:t>, </a:t>
            </a:r>
            <a:r>
              <a:rPr lang="en-US" dirty="0" smtClean="0">
                <a:hlinkClick r:id="rId14"/>
              </a:rPr>
              <a:t>2002b</a:t>
            </a:r>
            <a:r>
              <a:rPr lang="en-US" dirty="0" smtClean="0"/>
              <a:t>; </a:t>
            </a:r>
            <a:r>
              <a:rPr lang="en-US" dirty="0" smtClean="0">
                <a:hlinkClick r:id="rId15"/>
              </a:rPr>
              <a:t>Villeneuve et al., 2009</a:t>
            </a:r>
            <a:r>
              <a:rPr lang="en-US" dirty="0" smtClean="0"/>
              <a:t>; </a:t>
            </a:r>
            <a:r>
              <a:rPr lang="en-US" dirty="0" smtClean="0">
                <a:hlinkClick r:id="rId16"/>
              </a:rPr>
              <a:t>Wesseling et al., 2010</a:t>
            </a:r>
            <a:r>
              <a:rPr lang="en-US" dirty="0" smtClean="0"/>
              <a:t>). Only a few of the previous studies of pesticide exposure and depression, however, were prospective (</a:t>
            </a:r>
            <a:r>
              <a:rPr lang="en-US" dirty="0" smtClean="0">
                <a:hlinkClick r:id="rId3"/>
              </a:rPr>
              <a:t>Bazylewicz-Walczak et al., 1999</a:t>
            </a:r>
            <a:r>
              <a:rPr lang="en-US" dirty="0" smtClean="0"/>
              <a:t>; </a:t>
            </a:r>
            <a:r>
              <a:rPr lang="en-US" dirty="0" smtClean="0">
                <a:hlinkClick r:id="rId4"/>
              </a:rPr>
              <a:t>Beseler and Stallones, 2008</a:t>
            </a:r>
            <a:r>
              <a:rPr lang="en-US" dirty="0" smtClean="0"/>
              <a:t>; </a:t>
            </a:r>
            <a:r>
              <a:rPr lang="en-US" dirty="0" smtClean="0">
                <a:hlinkClick r:id="rId12"/>
              </a:rPr>
              <a:t>Salvi et al., 2003</a:t>
            </a:r>
            <a:r>
              <a:rPr lang="en-US" dirty="0" smtClean="0"/>
              <a:t>).</a:t>
            </a:r>
          </a:p>
          <a:p>
            <a:endParaRPr lang="en-US" dirty="0" smtClean="0"/>
          </a:p>
          <a:p>
            <a:pPr>
              <a:lnSpc>
                <a:spcPct val="90000"/>
              </a:lnSpc>
            </a:pPr>
            <a:r>
              <a:rPr lang="en-US" sz="2400" b="1" dirty="0" smtClean="0">
                <a:latin typeface="Arial" charset="0"/>
                <a:cs typeface="Arial" charset="0"/>
                <a:sym typeface="Wingdings"/>
              </a:rPr>
              <a:t>Low safety knowledge </a:t>
            </a:r>
            <a:r>
              <a:rPr lang="en-US" sz="2400" dirty="0" smtClean="0">
                <a:latin typeface="Arial" charset="0"/>
                <a:cs typeface="Arial" charset="0"/>
                <a:sym typeface="Wingdings"/>
              </a:rPr>
              <a:t>and </a:t>
            </a:r>
            <a:r>
              <a:rPr lang="en-US" sz="2400" b="1" dirty="0" smtClean="0">
                <a:latin typeface="Arial" charset="0"/>
                <a:cs typeface="Arial" charset="0"/>
                <a:sym typeface="Wingdings"/>
              </a:rPr>
              <a:t>depression</a:t>
            </a:r>
            <a:r>
              <a:rPr lang="en-US" sz="2400" dirty="0" smtClean="0">
                <a:latin typeface="Arial" charset="0"/>
                <a:cs typeface="Arial" charset="0"/>
                <a:sym typeface="Wingdings"/>
              </a:rPr>
              <a:t> associated with </a:t>
            </a:r>
            <a:r>
              <a:rPr lang="en-US" sz="2400" b="1" dirty="0" smtClean="0">
                <a:latin typeface="Arial" charset="0"/>
                <a:cs typeface="Arial" charset="0"/>
                <a:sym typeface="Wingdings"/>
              </a:rPr>
              <a:t>greater risk for injury</a:t>
            </a:r>
            <a:r>
              <a:rPr lang="en-US" sz="2400" dirty="0" smtClean="0">
                <a:latin typeface="Arial" charset="0"/>
                <a:cs typeface="Arial" charset="0"/>
                <a:sym typeface="Wingdings"/>
              </a:rPr>
              <a:t> </a:t>
            </a:r>
            <a:r>
              <a:rPr lang="en-US" sz="1600" dirty="0" smtClean="0">
                <a:latin typeface="Arial" charset="0"/>
                <a:cs typeface="Arial" charset="0"/>
                <a:sym typeface="Wingdings"/>
              </a:rPr>
              <a:t>(Beseler and </a:t>
            </a:r>
            <a:r>
              <a:rPr lang="en-US" sz="1600" dirty="0" err="1" smtClean="0">
                <a:latin typeface="Arial" charset="0"/>
                <a:cs typeface="Arial" charset="0"/>
                <a:sym typeface="Wingdings"/>
              </a:rPr>
              <a:t>Stallones</a:t>
            </a:r>
            <a:r>
              <a:rPr lang="en-US" sz="1600" dirty="0" smtClean="0">
                <a:latin typeface="Arial" charset="0"/>
                <a:cs typeface="Arial" charset="0"/>
                <a:sym typeface="Wingdings"/>
              </a:rPr>
              <a:t> 2010 AJIM)</a:t>
            </a:r>
          </a:p>
          <a:p>
            <a:pPr>
              <a:lnSpc>
                <a:spcPct val="90000"/>
              </a:lnSpc>
            </a:pPr>
            <a:r>
              <a:rPr lang="en-US" sz="2000" b="1" dirty="0" smtClean="0">
                <a:latin typeface="Arial" charset="0"/>
                <a:cs typeface="Arial" charset="0"/>
                <a:sym typeface="Wingdings"/>
              </a:rPr>
              <a:t>Depression</a:t>
            </a:r>
            <a:r>
              <a:rPr lang="en-US" sz="2000" dirty="0" smtClean="0">
                <a:latin typeface="Arial" charset="0"/>
                <a:cs typeface="Arial" charset="0"/>
                <a:sym typeface="Wingdings"/>
              </a:rPr>
              <a:t> linked to </a:t>
            </a:r>
            <a:r>
              <a:rPr lang="en-US" sz="2000" b="1" dirty="0" smtClean="0">
                <a:latin typeface="Arial" charset="0"/>
                <a:cs typeface="Arial" charset="0"/>
                <a:sym typeface="Wingdings"/>
              </a:rPr>
              <a:t>poor health</a:t>
            </a:r>
            <a:r>
              <a:rPr lang="en-US" sz="2000" dirty="0" smtClean="0">
                <a:latin typeface="Arial" charset="0"/>
                <a:cs typeface="Arial" charset="0"/>
                <a:sym typeface="Wingdings"/>
              </a:rPr>
              <a:t>, </a:t>
            </a:r>
            <a:r>
              <a:rPr lang="en-US" sz="2000" b="1" dirty="0" smtClean="0">
                <a:latin typeface="Arial" charset="0"/>
                <a:cs typeface="Arial" charset="0"/>
                <a:sym typeface="Wingdings"/>
              </a:rPr>
              <a:t>financial difficulties </a:t>
            </a:r>
            <a:r>
              <a:rPr lang="en-US" sz="2000" dirty="0" smtClean="0">
                <a:latin typeface="Arial" charset="0"/>
                <a:cs typeface="Arial" charset="0"/>
                <a:sym typeface="Wingdings"/>
              </a:rPr>
              <a:t>and </a:t>
            </a:r>
            <a:r>
              <a:rPr lang="en-US" sz="2000" b="1" dirty="0" smtClean="0">
                <a:latin typeface="Arial" charset="0"/>
                <a:cs typeface="Arial" charset="0"/>
                <a:sym typeface="Wingdings"/>
              </a:rPr>
              <a:t>history of pesticide poisoning</a:t>
            </a:r>
          </a:p>
          <a:p>
            <a:pPr lvl="1">
              <a:lnSpc>
                <a:spcPct val="90000"/>
              </a:lnSpc>
            </a:pPr>
            <a:r>
              <a:rPr lang="en-US" sz="1800" dirty="0" smtClean="0">
                <a:latin typeface="Arial" charset="0"/>
                <a:cs typeface="Arial" charset="0"/>
              </a:rPr>
              <a:t>Also linked to safety behaviors on the farm </a:t>
            </a:r>
            <a:r>
              <a:rPr lang="en-US" sz="1100" dirty="0" smtClean="0">
                <a:latin typeface="Arial" charset="0"/>
                <a:cs typeface="Arial" charset="0"/>
              </a:rPr>
              <a:t>(Beseler and </a:t>
            </a:r>
            <a:r>
              <a:rPr lang="en-US" sz="1100" dirty="0" err="1" smtClean="0">
                <a:latin typeface="Arial" charset="0"/>
                <a:cs typeface="Arial" charset="0"/>
              </a:rPr>
              <a:t>Stallones</a:t>
            </a:r>
            <a:r>
              <a:rPr lang="en-US" sz="1100" dirty="0" smtClean="0">
                <a:latin typeface="Arial" charset="0"/>
                <a:cs typeface="Arial" charset="0"/>
              </a:rPr>
              <a:t> 2006 </a:t>
            </a:r>
            <a:r>
              <a:rPr lang="en-US" sz="1100" dirty="0" err="1" smtClean="0">
                <a:latin typeface="Arial" charset="0"/>
                <a:cs typeface="Arial" charset="0"/>
              </a:rPr>
              <a:t>JAgroMed</a:t>
            </a:r>
            <a:r>
              <a:rPr lang="en-US" sz="1100" dirty="0" smtClean="0">
                <a:latin typeface="Arial" charset="0"/>
                <a:cs typeface="Arial" charset="0"/>
              </a:rPr>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BF94DC3-95E9-4C44-B1C0-4C1B0271F8EF}" type="slidenum">
              <a:rPr lang="en-US" smtClean="0"/>
              <a:t>51</a:t>
            </a:fld>
            <a:endParaRPr lang="en-US"/>
          </a:p>
        </p:txBody>
      </p:sp>
    </p:spTree>
    <p:extLst>
      <p:ext uri="{BB962C8B-B14F-4D97-AF65-F5344CB8AC3E}">
        <p14:creationId xmlns:p14="http://schemas.microsoft.com/office/powerpoint/2010/main" val="334248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26BBB0-FF76-804B-8B51-808ED45912E2}" type="slidenum">
              <a:rPr lang="en-US" smtClean="0"/>
              <a:pPr/>
              <a:t>53</a:t>
            </a:fld>
            <a:endParaRPr lang="en-US"/>
          </a:p>
        </p:txBody>
      </p:sp>
    </p:spTree>
    <p:extLst>
      <p:ext uri="{BB962C8B-B14F-4D97-AF65-F5344CB8AC3E}">
        <p14:creationId xmlns:p14="http://schemas.microsoft.com/office/powerpoint/2010/main" val="1282031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rPr>
              <a:t>The Sowing the Seeds of Hope program (1999-2010)provided behavioral health services to uninsured, underinsured and other at-risk farm and ranch families and agricultural workers.  Seven states (Iowa, Kansas, Minnesota, Nebraska, North Dakota, South Dakota and Wisconsin) formed the regional program in 1999.  </a:t>
            </a:r>
            <a:endParaRPr lang="en-US" dirty="0"/>
          </a:p>
        </p:txBody>
      </p:sp>
      <p:sp>
        <p:nvSpPr>
          <p:cNvPr id="4" name="Slide Number Placeholder 3"/>
          <p:cNvSpPr>
            <a:spLocks noGrp="1"/>
          </p:cNvSpPr>
          <p:nvPr>
            <p:ph type="sldNum" sz="quarter" idx="10"/>
          </p:nvPr>
        </p:nvSpPr>
        <p:spPr/>
        <p:txBody>
          <a:bodyPr/>
          <a:lstStyle/>
          <a:p>
            <a:fld id="{6D26BBB0-FF76-804B-8B51-808ED45912E2}" type="slidenum">
              <a:rPr lang="en-US" smtClean="0"/>
              <a:pPr/>
              <a:t>54</a:t>
            </a:fld>
            <a:endParaRPr lang="en-US"/>
          </a:p>
        </p:txBody>
      </p:sp>
    </p:spTree>
    <p:extLst>
      <p:ext uri="{BB962C8B-B14F-4D97-AF65-F5344CB8AC3E}">
        <p14:creationId xmlns:p14="http://schemas.microsoft.com/office/powerpoint/2010/main" val="176661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Physical Hazards – pesticide exposure, fertilizer, equipment, animals</a:t>
            </a:r>
          </a:p>
          <a:p>
            <a:r>
              <a:rPr lang="en-US" baseline="0" dirty="0" smtClean="0"/>
              <a:t>Health Status – acute injuries, chronic health problems</a:t>
            </a:r>
          </a:p>
          <a:p>
            <a:r>
              <a:rPr lang="en-US" baseline="0" dirty="0" smtClean="0"/>
              <a:t>Physical environment – terrain, size of farm, types of crops harvested</a:t>
            </a:r>
          </a:p>
          <a:p>
            <a:r>
              <a:rPr lang="en-US" baseline="0" dirty="0" smtClean="0"/>
              <a:t>Interpersonal – interpersonal conflict with family, friends, neighbors, divorce, social isolation</a:t>
            </a:r>
          </a:p>
          <a:p>
            <a:r>
              <a:rPr lang="en-US" baseline="0" dirty="0" smtClean="0"/>
              <a:t>Role strains – due to role incongruence, intergenerational transfer of farms lack of </a:t>
            </a:r>
            <a:r>
              <a:rPr lang="en-US" baseline="0" dirty="0" err="1" smtClean="0"/>
              <a:t>equailty</a:t>
            </a:r>
            <a:r>
              <a:rPr lang="en-US" baseline="0" dirty="0" smtClean="0"/>
              <a:t> and influence in farm activities</a:t>
            </a:r>
          </a:p>
          <a:p>
            <a:r>
              <a:rPr lang="en-US" baseline="0" dirty="0" smtClean="0"/>
              <a:t>Hovey and Seligman (2006)</a:t>
            </a:r>
          </a:p>
          <a:p>
            <a:endParaRPr lang="en-US" baseline="0" dirty="0" smtClean="0"/>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 No control of weather</a:t>
            </a:r>
          </a:p>
          <a:p>
            <a:r>
              <a:rPr lang="en-US" sz="1200" kern="1200" baseline="0" dirty="0" smtClean="0">
                <a:solidFill>
                  <a:schemeClr val="tx1"/>
                </a:solidFill>
                <a:latin typeface="+mn-lt"/>
                <a:ea typeface="+mn-ea"/>
                <a:cs typeface="+mn-cs"/>
              </a:rPr>
              <a:t>• Large debt loads</a:t>
            </a:r>
          </a:p>
          <a:p>
            <a:r>
              <a:rPr lang="en-US" sz="1200" kern="1200" baseline="0" dirty="0" smtClean="0">
                <a:solidFill>
                  <a:schemeClr val="tx1"/>
                </a:solidFill>
                <a:latin typeface="+mn-lt"/>
                <a:ea typeface="+mn-ea"/>
                <a:cs typeface="+mn-cs"/>
              </a:rPr>
              <a:t>• Government regulations</a:t>
            </a:r>
          </a:p>
          <a:p>
            <a:r>
              <a:rPr lang="en-US" sz="1200" kern="1200" baseline="0" dirty="0" smtClean="0">
                <a:solidFill>
                  <a:schemeClr val="tx1"/>
                </a:solidFill>
                <a:latin typeface="+mn-lt"/>
                <a:ea typeface="+mn-ea"/>
                <a:cs typeface="+mn-cs"/>
              </a:rPr>
              <a:t>• High interest rates</a:t>
            </a:r>
          </a:p>
          <a:p>
            <a:r>
              <a:rPr lang="en-US" sz="1200" kern="1200" baseline="0" dirty="0" smtClean="0">
                <a:solidFill>
                  <a:schemeClr val="tx1"/>
                </a:solidFill>
                <a:latin typeface="+mn-lt"/>
                <a:ea typeface="+mn-ea"/>
                <a:cs typeface="+mn-cs"/>
              </a:rPr>
              <a:t>• Machinery breakdowns</a:t>
            </a:r>
          </a:p>
          <a:p>
            <a:r>
              <a:rPr lang="en-US" sz="1200" kern="1200" baseline="0" dirty="0" smtClean="0">
                <a:solidFill>
                  <a:schemeClr val="tx1"/>
                </a:solidFill>
                <a:latin typeface="+mn-lt"/>
                <a:ea typeface="+mn-ea"/>
                <a:cs typeface="+mn-cs"/>
              </a:rPr>
              <a:t>• Livestock problems</a:t>
            </a:r>
          </a:p>
          <a:p>
            <a:r>
              <a:rPr lang="en-US" sz="1200" kern="1200" baseline="0" dirty="0" smtClean="0">
                <a:solidFill>
                  <a:schemeClr val="tx1"/>
                </a:solidFill>
                <a:latin typeface="+mn-lt"/>
                <a:ea typeface="+mn-ea"/>
                <a:cs typeface="+mn-cs"/>
              </a:rPr>
              <a:t>• Working long hours</a:t>
            </a:r>
          </a:p>
          <a:p>
            <a:r>
              <a:rPr lang="en-US" sz="1200" kern="1200" baseline="0" dirty="0" smtClean="0">
                <a:solidFill>
                  <a:schemeClr val="tx1"/>
                </a:solidFill>
                <a:latin typeface="+mn-lt"/>
                <a:ea typeface="+mn-ea"/>
                <a:cs typeface="+mn-cs"/>
              </a:rPr>
              <a:t>• Crop yield uncertainty</a:t>
            </a:r>
          </a:p>
          <a:p>
            <a:r>
              <a:rPr lang="en-US" sz="1200" kern="1200" baseline="0" dirty="0" smtClean="0">
                <a:solidFill>
                  <a:schemeClr val="tx1"/>
                </a:solidFill>
                <a:latin typeface="+mn-lt"/>
                <a:ea typeface="+mn-ea"/>
                <a:cs typeface="+mn-cs"/>
              </a:rPr>
              <a:t>• Disagreements with other family members in the operation of the farm</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D26BBB0-FF76-804B-8B51-808ED45912E2}" type="slidenum">
              <a:rPr lang="en-US" smtClean="0"/>
              <a:pPr/>
              <a:t>10</a:t>
            </a:fld>
            <a:endParaRPr lang="en-US"/>
          </a:p>
        </p:txBody>
      </p:sp>
    </p:spTree>
    <p:extLst>
      <p:ext uri="{BB962C8B-B14F-4D97-AF65-F5344CB8AC3E}">
        <p14:creationId xmlns:p14="http://schemas.microsoft.com/office/powerpoint/2010/main" val="4231435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26BBB0-FF76-804B-8B51-808ED45912E2}" type="slidenum">
              <a:rPr lang="en-US" smtClean="0"/>
              <a:pPr/>
              <a:t>55</a:t>
            </a:fld>
            <a:endParaRPr lang="en-US"/>
          </a:p>
        </p:txBody>
      </p:sp>
    </p:spTree>
    <p:extLst>
      <p:ext uri="{BB962C8B-B14F-4D97-AF65-F5344CB8AC3E}">
        <p14:creationId xmlns:p14="http://schemas.microsoft.com/office/powerpoint/2010/main" val="14758576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Culture</a:t>
            </a:r>
            <a:r>
              <a:rPr lang="en-US" baseline="0" dirty="0" smtClean="0"/>
              <a:t> – intergenerational + small man operation – no time to go see doctor, weather, may have to take entire day off</a:t>
            </a:r>
          </a:p>
          <a:p>
            <a:endParaRPr lang="en-US" dirty="0" smtClean="0"/>
          </a:p>
        </p:txBody>
      </p:sp>
      <p:sp>
        <p:nvSpPr>
          <p:cNvPr id="4" name="Slide Number Placeholder 3"/>
          <p:cNvSpPr>
            <a:spLocks noGrp="1"/>
          </p:cNvSpPr>
          <p:nvPr>
            <p:ph type="sldNum" sz="quarter" idx="10"/>
          </p:nvPr>
        </p:nvSpPr>
        <p:spPr/>
        <p:txBody>
          <a:bodyPr/>
          <a:lstStyle/>
          <a:p>
            <a:fld id="{6D26BBB0-FF76-804B-8B51-808ED45912E2}" type="slidenum">
              <a:rPr lang="en-US" smtClean="0"/>
              <a:pPr/>
              <a:t>57</a:t>
            </a:fld>
            <a:endParaRPr lang="en-US"/>
          </a:p>
        </p:txBody>
      </p:sp>
    </p:spTree>
    <p:extLst>
      <p:ext uri="{BB962C8B-B14F-4D97-AF65-F5344CB8AC3E}">
        <p14:creationId xmlns:p14="http://schemas.microsoft.com/office/powerpoint/2010/main" val="1132778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designation</a:t>
            </a:r>
            <a:r>
              <a:rPr lang="en-US" baseline="0" dirty="0" smtClean="0"/>
              <a:t> </a:t>
            </a:r>
            <a:r>
              <a:rPr lang="en-US" dirty="0" smtClean="0"/>
              <a:t>qualifies the facilities in the geographic area to apply for federal funding for provider loan</a:t>
            </a:r>
          </a:p>
          <a:p>
            <a:r>
              <a:rPr lang="en-US" dirty="0" smtClean="0"/>
              <a:t>repayment. It also allows facilities in these areas to hire J-1 visa physicians through the State</a:t>
            </a:r>
          </a:p>
          <a:p>
            <a:r>
              <a:rPr lang="en-US" dirty="0" smtClean="0"/>
              <a:t>Conrad 30 program. Iowa also has limited loan repayment funds available through the Iowa</a:t>
            </a:r>
          </a:p>
          <a:p>
            <a:r>
              <a:rPr lang="en-US" dirty="0" smtClean="0"/>
              <a:t>Department of Public Health PRIMECARE program and through the State Loan Repayment</a:t>
            </a:r>
          </a:p>
          <a:p>
            <a:r>
              <a:rPr lang="en-US" dirty="0" smtClean="0"/>
              <a:t>Program (SLRP). </a:t>
            </a:r>
            <a:endParaRPr lang="en-US" dirty="0"/>
          </a:p>
        </p:txBody>
      </p:sp>
      <p:sp>
        <p:nvSpPr>
          <p:cNvPr id="4" name="Slide Number Placeholder 3"/>
          <p:cNvSpPr>
            <a:spLocks noGrp="1"/>
          </p:cNvSpPr>
          <p:nvPr>
            <p:ph type="sldNum" sz="quarter" idx="10"/>
          </p:nvPr>
        </p:nvSpPr>
        <p:spPr/>
        <p:txBody>
          <a:bodyPr/>
          <a:lstStyle/>
          <a:p>
            <a:fld id="{6D26BBB0-FF76-804B-8B51-808ED45912E2}" type="slidenum">
              <a:rPr lang="en-US" smtClean="0"/>
              <a:pPr/>
              <a:t>59</a:t>
            </a:fld>
            <a:endParaRPr lang="en-US"/>
          </a:p>
        </p:txBody>
      </p:sp>
    </p:spTree>
    <p:extLst>
      <p:ext uri="{BB962C8B-B14F-4D97-AF65-F5344CB8AC3E}">
        <p14:creationId xmlns:p14="http://schemas.microsoft.com/office/powerpoint/2010/main" val="889715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17" indent="-280391" eaLnBrk="0" hangingPunct="0">
              <a:spcBef>
                <a:spcPct val="30000"/>
              </a:spcBef>
              <a:defRPr sz="1200">
                <a:solidFill>
                  <a:schemeClr val="tx1"/>
                </a:solidFill>
                <a:latin typeface="Calibri" pitchFamily="34" charset="0"/>
              </a:defRPr>
            </a:lvl2pPr>
            <a:lvl3pPr marL="1121564" indent="-224312" eaLnBrk="0" hangingPunct="0">
              <a:spcBef>
                <a:spcPct val="30000"/>
              </a:spcBef>
              <a:defRPr sz="1200">
                <a:solidFill>
                  <a:schemeClr val="tx1"/>
                </a:solidFill>
                <a:latin typeface="Calibri" pitchFamily="34" charset="0"/>
              </a:defRPr>
            </a:lvl3pPr>
            <a:lvl4pPr marL="1570189" indent="-224312" eaLnBrk="0" hangingPunct="0">
              <a:spcBef>
                <a:spcPct val="30000"/>
              </a:spcBef>
              <a:defRPr sz="1200">
                <a:solidFill>
                  <a:schemeClr val="tx1"/>
                </a:solidFill>
                <a:latin typeface="Calibri" pitchFamily="34" charset="0"/>
              </a:defRPr>
            </a:lvl4pPr>
            <a:lvl5pPr marL="2018816" indent="-224312" eaLnBrk="0" hangingPunct="0">
              <a:spcBef>
                <a:spcPct val="30000"/>
              </a:spcBef>
              <a:defRPr sz="1200">
                <a:solidFill>
                  <a:schemeClr val="tx1"/>
                </a:solidFill>
                <a:latin typeface="Calibri" pitchFamily="34" charset="0"/>
              </a:defRPr>
            </a:lvl5pPr>
            <a:lvl6pPr marL="2467441" indent="-224312" defTabSz="448625" eaLnBrk="0" fontAlgn="base" hangingPunct="0">
              <a:spcBef>
                <a:spcPct val="30000"/>
              </a:spcBef>
              <a:spcAft>
                <a:spcPct val="0"/>
              </a:spcAft>
              <a:defRPr sz="1200">
                <a:solidFill>
                  <a:schemeClr val="tx1"/>
                </a:solidFill>
                <a:latin typeface="Calibri" pitchFamily="34" charset="0"/>
              </a:defRPr>
            </a:lvl6pPr>
            <a:lvl7pPr marL="2916065" indent="-224312" defTabSz="448625" eaLnBrk="0" fontAlgn="base" hangingPunct="0">
              <a:spcBef>
                <a:spcPct val="30000"/>
              </a:spcBef>
              <a:spcAft>
                <a:spcPct val="0"/>
              </a:spcAft>
              <a:defRPr sz="1200">
                <a:solidFill>
                  <a:schemeClr val="tx1"/>
                </a:solidFill>
                <a:latin typeface="Calibri" pitchFamily="34" charset="0"/>
              </a:defRPr>
            </a:lvl7pPr>
            <a:lvl8pPr marL="3364692" indent="-224312" defTabSz="448625" eaLnBrk="0" fontAlgn="base" hangingPunct="0">
              <a:spcBef>
                <a:spcPct val="30000"/>
              </a:spcBef>
              <a:spcAft>
                <a:spcPct val="0"/>
              </a:spcAft>
              <a:defRPr sz="1200">
                <a:solidFill>
                  <a:schemeClr val="tx1"/>
                </a:solidFill>
                <a:latin typeface="Calibri" pitchFamily="34" charset="0"/>
              </a:defRPr>
            </a:lvl8pPr>
            <a:lvl9pPr marL="3813317" indent="-224312" defTabSz="4486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0690364-7C86-4910-96C3-0A2A1601A183}" type="slidenum">
              <a:rPr lang="en-US" altLang="en-US">
                <a:solidFill>
                  <a:prstClr val="black"/>
                </a:solidFill>
              </a:rPr>
              <a:pPr eaLnBrk="1" hangingPunct="1">
                <a:spcBef>
                  <a:spcPct val="0"/>
                </a:spcBef>
              </a:pPr>
              <a:t>61</a:t>
            </a:fld>
            <a:endParaRPr lang="en-US" altLang="en-US">
              <a:solidFill>
                <a:prstClr val="black"/>
              </a:solidFill>
            </a:endParaRPr>
          </a:p>
        </p:txBody>
      </p:sp>
    </p:spTree>
    <p:extLst>
      <p:ext uri="{BB962C8B-B14F-4D97-AF65-F5344CB8AC3E}">
        <p14:creationId xmlns:p14="http://schemas.microsoft.com/office/powerpoint/2010/main" val="1083454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Much of the focus has been on controlling</a:t>
            </a:r>
            <a:r>
              <a:rPr lang="en-US" baseline="0" dirty="0" smtClean="0"/>
              <a:t> hazards in the workplace</a:t>
            </a:r>
          </a:p>
          <a:p>
            <a:endParaRPr lang="en-US" baseline="0" dirty="0" smtClean="0"/>
          </a:p>
          <a:p>
            <a:r>
              <a:rPr lang="en-US" baseline="0" dirty="0" smtClean="0"/>
              <a:t>Here are traditional hazards that can lead to injuries and illnesses</a:t>
            </a:r>
          </a:p>
          <a:p>
            <a:endParaRPr lang="en-US" baseline="0" dirty="0" smtClean="0"/>
          </a:p>
          <a:p>
            <a:r>
              <a:rPr lang="en-US" baseline="0" dirty="0" smtClean="0"/>
              <a:t>Repetition: Highly repetitive movements</a:t>
            </a:r>
          </a:p>
          <a:p>
            <a:r>
              <a:rPr lang="en-US" baseline="0" dirty="0" smtClean="0"/>
              <a:t>Posture: Working at extremes of posture or using sustained (so-called “static”) body positions</a:t>
            </a:r>
          </a:p>
          <a:p>
            <a:r>
              <a:rPr lang="en-US" baseline="0" dirty="0" smtClean="0"/>
              <a:t>Force: Activities that require high or sustained muscle forces (e.g., lifting)</a:t>
            </a:r>
          </a:p>
          <a:p>
            <a:r>
              <a:rPr lang="en-US" baseline="0" dirty="0" smtClean="0"/>
              <a:t>Vibration: An interesting one; some consider vibration under the “Physical” category</a:t>
            </a:r>
          </a:p>
          <a:p>
            <a:endParaRPr lang="en-US" baseline="0" dirty="0" smtClean="0"/>
          </a:p>
          <a:p>
            <a:r>
              <a:rPr lang="en-US" baseline="0" dirty="0" smtClean="0"/>
              <a:t>In fact, I don’t consider the use of “ergonomic” to describe the hazard as entirely correct. We think of ergonomics as the solution rather than the problem. So, the “ergonomic” factors might all be better listed under physical or, if I had my way, the “ergonomic” category heading could be changed to something like “Biomechanical”</a:t>
            </a:r>
            <a:endParaRPr lang="en-US" dirty="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17" indent="-280391" eaLnBrk="0" hangingPunct="0">
              <a:spcBef>
                <a:spcPct val="30000"/>
              </a:spcBef>
              <a:defRPr sz="1200">
                <a:solidFill>
                  <a:schemeClr val="tx1"/>
                </a:solidFill>
                <a:latin typeface="Calibri" pitchFamily="34" charset="0"/>
              </a:defRPr>
            </a:lvl2pPr>
            <a:lvl3pPr marL="1121564" indent="-224312" eaLnBrk="0" hangingPunct="0">
              <a:spcBef>
                <a:spcPct val="30000"/>
              </a:spcBef>
              <a:defRPr sz="1200">
                <a:solidFill>
                  <a:schemeClr val="tx1"/>
                </a:solidFill>
                <a:latin typeface="Calibri" pitchFamily="34" charset="0"/>
              </a:defRPr>
            </a:lvl3pPr>
            <a:lvl4pPr marL="1570189" indent="-224312" eaLnBrk="0" hangingPunct="0">
              <a:spcBef>
                <a:spcPct val="30000"/>
              </a:spcBef>
              <a:defRPr sz="1200">
                <a:solidFill>
                  <a:schemeClr val="tx1"/>
                </a:solidFill>
                <a:latin typeface="Calibri" pitchFamily="34" charset="0"/>
              </a:defRPr>
            </a:lvl4pPr>
            <a:lvl5pPr marL="2018816" indent="-224312" eaLnBrk="0" hangingPunct="0">
              <a:spcBef>
                <a:spcPct val="30000"/>
              </a:spcBef>
              <a:defRPr sz="1200">
                <a:solidFill>
                  <a:schemeClr val="tx1"/>
                </a:solidFill>
                <a:latin typeface="Calibri" pitchFamily="34" charset="0"/>
              </a:defRPr>
            </a:lvl5pPr>
            <a:lvl6pPr marL="2467441" indent="-224312" defTabSz="448625" eaLnBrk="0" fontAlgn="base" hangingPunct="0">
              <a:spcBef>
                <a:spcPct val="30000"/>
              </a:spcBef>
              <a:spcAft>
                <a:spcPct val="0"/>
              </a:spcAft>
              <a:defRPr sz="1200">
                <a:solidFill>
                  <a:schemeClr val="tx1"/>
                </a:solidFill>
                <a:latin typeface="Calibri" pitchFamily="34" charset="0"/>
              </a:defRPr>
            </a:lvl6pPr>
            <a:lvl7pPr marL="2916065" indent="-224312" defTabSz="448625" eaLnBrk="0" fontAlgn="base" hangingPunct="0">
              <a:spcBef>
                <a:spcPct val="30000"/>
              </a:spcBef>
              <a:spcAft>
                <a:spcPct val="0"/>
              </a:spcAft>
              <a:defRPr sz="1200">
                <a:solidFill>
                  <a:schemeClr val="tx1"/>
                </a:solidFill>
                <a:latin typeface="Calibri" pitchFamily="34" charset="0"/>
              </a:defRPr>
            </a:lvl7pPr>
            <a:lvl8pPr marL="3364692" indent="-224312" defTabSz="448625" eaLnBrk="0" fontAlgn="base" hangingPunct="0">
              <a:spcBef>
                <a:spcPct val="30000"/>
              </a:spcBef>
              <a:spcAft>
                <a:spcPct val="0"/>
              </a:spcAft>
              <a:defRPr sz="1200">
                <a:solidFill>
                  <a:schemeClr val="tx1"/>
                </a:solidFill>
                <a:latin typeface="Calibri" pitchFamily="34" charset="0"/>
              </a:defRPr>
            </a:lvl8pPr>
            <a:lvl9pPr marL="3813317" indent="-224312" defTabSz="4486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63B03BF-1C3B-48D4-A278-5EDFACA49C3D}" type="slidenum">
              <a:rPr lang="en-US" altLang="en-US">
                <a:solidFill>
                  <a:prstClr val="black"/>
                </a:solidFill>
              </a:rPr>
              <a:pPr eaLnBrk="1" hangingPunct="1">
                <a:spcBef>
                  <a:spcPct val="0"/>
                </a:spcBef>
              </a:pPr>
              <a:t>63</a:t>
            </a:fld>
            <a:endParaRPr lang="en-US" altLang="en-US">
              <a:solidFill>
                <a:prstClr val="black"/>
              </a:solidFill>
            </a:endParaRPr>
          </a:p>
        </p:txBody>
      </p:sp>
    </p:spTree>
    <p:extLst>
      <p:ext uri="{BB962C8B-B14F-4D97-AF65-F5344CB8AC3E}">
        <p14:creationId xmlns:p14="http://schemas.microsoft.com/office/powerpoint/2010/main" val="2120546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Shift work</a:t>
            </a:r>
          </a:p>
          <a:p>
            <a:r>
              <a:rPr lang="en-US" altLang="en-US" dirty="0" smtClean="0"/>
              <a:t>Violence in the workplace</a:t>
            </a:r>
          </a:p>
          <a:p>
            <a:r>
              <a:rPr lang="en-US" altLang="en-US" dirty="0" smtClean="0"/>
              <a:t>Job demands</a:t>
            </a:r>
          </a:p>
          <a:p>
            <a:r>
              <a:rPr lang="en-US" altLang="en-US" dirty="0" smtClean="0"/>
              <a:t>Sedentary work</a:t>
            </a:r>
          </a:p>
          <a:p>
            <a:r>
              <a:rPr lang="en-US" altLang="en-US" dirty="0" smtClean="0"/>
              <a:t>Commute</a:t>
            </a:r>
            <a:r>
              <a:rPr lang="en-US" altLang="en-US" baseline="0" dirty="0" smtClean="0"/>
              <a:t> times</a:t>
            </a:r>
            <a:endParaRPr lang="en-US" altLang="en-US"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7" indent="-228587" eaLnBrk="0" hangingPunct="0">
              <a:spcBef>
                <a:spcPct val="30000"/>
              </a:spcBef>
              <a:defRPr sz="1200">
                <a:solidFill>
                  <a:schemeClr val="tx1"/>
                </a:solidFill>
                <a:latin typeface="Calibri" pitchFamily="34" charset="0"/>
              </a:defRPr>
            </a:lvl3pPr>
            <a:lvl4pPr marL="1600111" indent="-228587" eaLnBrk="0" hangingPunct="0">
              <a:spcBef>
                <a:spcPct val="30000"/>
              </a:spcBef>
              <a:defRPr sz="1200">
                <a:solidFill>
                  <a:schemeClr val="tx1"/>
                </a:solidFill>
                <a:latin typeface="Calibri" pitchFamily="34" charset="0"/>
              </a:defRPr>
            </a:lvl4pPr>
            <a:lvl5pPr marL="2057287" indent="-228587" eaLnBrk="0" hangingPunct="0">
              <a:spcBef>
                <a:spcPct val="30000"/>
              </a:spcBef>
              <a:defRPr sz="1200">
                <a:solidFill>
                  <a:schemeClr val="tx1"/>
                </a:solidFill>
                <a:latin typeface="Calibri" pitchFamily="34" charset="0"/>
              </a:defRPr>
            </a:lvl5pPr>
            <a:lvl6pPr marL="2514461" indent="-228587" defTabSz="457174" eaLnBrk="0" fontAlgn="base" hangingPunct="0">
              <a:spcBef>
                <a:spcPct val="30000"/>
              </a:spcBef>
              <a:spcAft>
                <a:spcPct val="0"/>
              </a:spcAft>
              <a:defRPr sz="1200">
                <a:solidFill>
                  <a:schemeClr val="tx1"/>
                </a:solidFill>
                <a:latin typeface="Calibri" pitchFamily="34" charset="0"/>
              </a:defRPr>
            </a:lvl6pPr>
            <a:lvl7pPr marL="2971635" indent="-228587" defTabSz="457174" eaLnBrk="0" fontAlgn="base" hangingPunct="0">
              <a:spcBef>
                <a:spcPct val="30000"/>
              </a:spcBef>
              <a:spcAft>
                <a:spcPct val="0"/>
              </a:spcAft>
              <a:defRPr sz="1200">
                <a:solidFill>
                  <a:schemeClr val="tx1"/>
                </a:solidFill>
                <a:latin typeface="Calibri" pitchFamily="34" charset="0"/>
              </a:defRPr>
            </a:lvl7pPr>
            <a:lvl8pPr marL="3428811" indent="-228587" defTabSz="457174" eaLnBrk="0" fontAlgn="base" hangingPunct="0">
              <a:spcBef>
                <a:spcPct val="30000"/>
              </a:spcBef>
              <a:spcAft>
                <a:spcPct val="0"/>
              </a:spcAft>
              <a:defRPr sz="1200">
                <a:solidFill>
                  <a:schemeClr val="tx1"/>
                </a:solidFill>
                <a:latin typeface="Calibri" pitchFamily="34" charset="0"/>
              </a:defRPr>
            </a:lvl8pPr>
            <a:lvl9pPr marL="3885985" indent="-228587" defTabSz="45717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63B03BF-1C3B-48D4-A278-5EDFACA49C3D}" type="slidenum">
              <a:rPr lang="en-US" altLang="en-US">
                <a:solidFill>
                  <a:prstClr val="black"/>
                </a:solidFill>
              </a:rPr>
              <a:pPr eaLnBrk="1" hangingPunct="1">
                <a:spcBef>
                  <a:spcPct val="0"/>
                </a:spcBef>
              </a:pPr>
              <a:t>64</a:t>
            </a:fld>
            <a:endParaRPr lang="en-US" altLang="en-US">
              <a:solidFill>
                <a:prstClr val="black"/>
              </a:solidFill>
            </a:endParaRPr>
          </a:p>
        </p:txBody>
      </p:sp>
    </p:spTree>
    <p:extLst>
      <p:ext uri="{BB962C8B-B14F-4D97-AF65-F5344CB8AC3E}">
        <p14:creationId xmlns:p14="http://schemas.microsoft.com/office/powerpoint/2010/main" val="6700011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It is now recognized that aspects of the workplace (scheduling, shift work; physically demanding work; chemical exposures) not only increase the risk of injury and illness, but also impact health behaviors (smoking, physical activity) and health outcomes (sleep disorders and fatigue, obesity, musculoskeletal disorders) (Miranda et al., 2015; Zhang et al., 2015). In turn, ill health and chronic conditions can impact performance at work, increasing risk for injury, absenteeism, and reduced productivity (</a:t>
            </a:r>
            <a:r>
              <a:rPr lang="en-US" dirty="0" err="1" smtClean="0"/>
              <a:t>Goetzel</a:t>
            </a:r>
            <a:r>
              <a:rPr lang="en-US" dirty="0" smtClean="0"/>
              <a:t> et al. 2004 ). Programs that expand the traditional focus of occupational safety and health of protecting workers from work-specific safety and health hazards to include the promotion of health and well-being have been shown to be more effective than programs addressing these separately (Sorenson et al., 2013; Anger et al., 2015).</a:t>
            </a:r>
          </a:p>
          <a:p>
            <a:pPr lvl="0"/>
            <a:endParaRPr lang="en-US" baseline="0" dirty="0" smtClean="0"/>
          </a:p>
          <a:p>
            <a:pPr lvl="0"/>
            <a:r>
              <a:rPr lang="en-US" dirty="0" smtClean="0"/>
              <a:t>Failure to consider work organization factors can</a:t>
            </a:r>
            <a:r>
              <a:rPr lang="en-US" baseline="0" dirty="0" smtClean="0"/>
              <a:t> </a:t>
            </a:r>
            <a:r>
              <a:rPr lang="en-US" dirty="0" smtClean="0"/>
              <a:t>also limit the success of WHPs. Shift scheduling, involuntary</a:t>
            </a:r>
            <a:r>
              <a:rPr lang="en-US" baseline="0" dirty="0" smtClean="0"/>
              <a:t> </a:t>
            </a:r>
            <a:r>
              <a:rPr lang="en-US" dirty="0" smtClean="0"/>
              <a:t>overtime, lack of affordable childcare, lack of adequate</a:t>
            </a:r>
          </a:p>
          <a:p>
            <a:pPr lvl="0"/>
            <a:r>
              <a:rPr lang="en-US" dirty="0" smtClean="0"/>
              <a:t>transportation, employee medical insurance coverage and sick leave, and low wages may all directly</a:t>
            </a:r>
            <a:r>
              <a:rPr lang="en-US" baseline="0" dirty="0" smtClean="0"/>
              <a:t> </a:t>
            </a:r>
            <a:r>
              <a:rPr lang="en-US" dirty="0" smtClean="0"/>
              <a:t>affect workers’ access, free time, or ability to exercise</a:t>
            </a:r>
            <a:r>
              <a:rPr lang="en-US" baseline="0" dirty="0" smtClean="0"/>
              <a:t> </a:t>
            </a:r>
            <a:r>
              <a:rPr lang="en-US" dirty="0" smtClean="0"/>
              <a:t>or prepare healthy meals. Factors in the work environment</a:t>
            </a:r>
            <a:r>
              <a:rPr lang="en-US" baseline="0" dirty="0" smtClean="0"/>
              <a:t> </a:t>
            </a:r>
            <a:r>
              <a:rPr lang="en-US" dirty="0" smtClean="0"/>
              <a:t>including night work, work pace, occurrence of</a:t>
            </a:r>
            <a:r>
              <a:rPr lang="en-US" baseline="0" dirty="0" smtClean="0"/>
              <a:t> </a:t>
            </a:r>
            <a:r>
              <a:rPr lang="en-US" dirty="0" smtClean="0"/>
              <a:t>assaults, low decision latitude, and other psychosocial</a:t>
            </a:r>
            <a:r>
              <a:rPr lang="en-US" baseline="0" dirty="0" smtClean="0"/>
              <a:t> </a:t>
            </a:r>
            <a:r>
              <a:rPr lang="en-US" dirty="0" smtClean="0"/>
              <a:t>stressors can all increase the prevalence of risk factors such as cigarette smoking, alcohol use, unhealthy eating</a:t>
            </a:r>
            <a:r>
              <a:rPr lang="en-US" baseline="0" dirty="0" smtClean="0"/>
              <a:t> </a:t>
            </a:r>
            <a:r>
              <a:rPr lang="en-US" dirty="0" smtClean="0"/>
              <a:t>patterns, lack of leisure-time exercise, and obesity [</a:t>
            </a:r>
            <a:r>
              <a:rPr lang="en-US" dirty="0" err="1" smtClean="0"/>
              <a:t>Brisson</a:t>
            </a:r>
            <a:r>
              <a:rPr lang="en-US" dirty="0" smtClean="0"/>
              <a:t> et al., 2000; </a:t>
            </a:r>
            <a:r>
              <a:rPr lang="en-US" dirty="0" err="1" smtClean="0"/>
              <a:t>Kivimki</a:t>
            </a:r>
            <a:r>
              <a:rPr lang="en-US" dirty="0" smtClean="0"/>
              <a:t> et al., 2001; </a:t>
            </a:r>
            <a:r>
              <a:rPr lang="en-US" dirty="0" err="1" smtClean="0"/>
              <a:t>Parkes</a:t>
            </a:r>
            <a:r>
              <a:rPr lang="en-US" dirty="0" smtClean="0"/>
              <a:t>, 2002; </a:t>
            </a:r>
            <a:r>
              <a:rPr lang="en-US" dirty="0" err="1" smtClean="0"/>
              <a:t>Chandola</a:t>
            </a:r>
            <a:r>
              <a:rPr lang="en-US" dirty="0" smtClean="0"/>
              <a:t> et al., 2005; </a:t>
            </a:r>
            <a:r>
              <a:rPr lang="en-US" dirty="0" err="1" smtClean="0"/>
              <a:t>Wemme</a:t>
            </a:r>
            <a:r>
              <a:rPr lang="en-US" dirty="0" smtClean="0"/>
              <a:t> and </a:t>
            </a:r>
            <a:r>
              <a:rPr lang="en-US" dirty="0" err="1" smtClean="0"/>
              <a:t>Rosvall</a:t>
            </a:r>
            <a:r>
              <a:rPr lang="en-US" dirty="0" smtClean="0"/>
              <a:t>, 2005; </a:t>
            </a:r>
            <a:r>
              <a:rPr lang="en-US" dirty="0" err="1" smtClean="0"/>
              <a:t>Kouvonen</a:t>
            </a:r>
            <a:r>
              <a:rPr lang="en-US" dirty="0" smtClean="0"/>
              <a:t> et al., 2005a,b; </a:t>
            </a:r>
            <a:r>
              <a:rPr lang="en-US" dirty="0" err="1" smtClean="0"/>
              <a:t>Albertsen</a:t>
            </a:r>
            <a:r>
              <a:rPr lang="en-US" dirty="0" smtClean="0"/>
              <a:t> et al., 2006; </a:t>
            </a:r>
            <a:r>
              <a:rPr lang="en-US" dirty="0" err="1" smtClean="0"/>
              <a:t>Ostry</a:t>
            </a:r>
            <a:r>
              <a:rPr lang="en-US" dirty="0" smtClean="0"/>
              <a:t> et al., 2006; </a:t>
            </a:r>
            <a:r>
              <a:rPr lang="en-US" dirty="0" err="1" smtClean="0"/>
              <a:t>Vaananen</a:t>
            </a:r>
            <a:r>
              <a:rPr lang="en-US" dirty="0" smtClean="0"/>
              <a:t> et al., 2009</a:t>
            </a:r>
          </a:p>
          <a:p>
            <a:pPr lvl="0"/>
            <a:r>
              <a:rPr lang="en-US" dirty="0" smtClean="0"/>
              <a:t>Low-income workers</a:t>
            </a:r>
          </a:p>
          <a:p>
            <a:pPr lvl="0"/>
            <a:r>
              <a:rPr lang="en-US" dirty="0" smtClean="0"/>
              <a:t>have reported their eating and exercise behaviors to</a:t>
            </a:r>
          </a:p>
          <a:p>
            <a:pPr lvl="0"/>
            <a:r>
              <a:rPr lang="en-US" dirty="0" smtClean="0"/>
              <a:t>be adversely affected by time pressure, physical fatigue,</a:t>
            </a:r>
          </a:p>
          <a:p>
            <a:r>
              <a:rPr lang="en-US" dirty="0" smtClean="0"/>
              <a:t>and low control over workload and scheduling, as well as by limited food options in the workplace [Champagne</a:t>
            </a:r>
          </a:p>
          <a:p>
            <a:pPr lvl="0"/>
            <a:r>
              <a:rPr lang="en-US" dirty="0" smtClean="0"/>
              <a:t>et al., 2012].</a:t>
            </a:r>
          </a:p>
          <a:p>
            <a:endParaRPr lang="en-US" dirty="0"/>
          </a:p>
        </p:txBody>
      </p:sp>
      <p:sp>
        <p:nvSpPr>
          <p:cNvPr id="4" name="Slide Number Placeholder 3"/>
          <p:cNvSpPr>
            <a:spLocks noGrp="1"/>
          </p:cNvSpPr>
          <p:nvPr>
            <p:ph type="sldNum" sz="quarter" idx="10"/>
          </p:nvPr>
        </p:nvSpPr>
        <p:spPr/>
        <p:txBody>
          <a:bodyPr/>
          <a:lstStyle/>
          <a:p>
            <a:fld id="{87A06C13-00A7-8542-BD38-94D7D2A0A59E}" type="slidenum">
              <a:rPr lang="en-US" smtClean="0"/>
              <a:t>65</a:t>
            </a:fld>
            <a:endParaRPr lang="en-US"/>
          </a:p>
        </p:txBody>
      </p:sp>
    </p:spTree>
    <p:extLst>
      <p:ext uri="{BB962C8B-B14F-4D97-AF65-F5344CB8AC3E}">
        <p14:creationId xmlns:p14="http://schemas.microsoft.com/office/powerpoint/2010/main" val="183678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Again</a:t>
            </a:r>
            <a:r>
              <a:rPr lang="en-US" sz="1200" kern="1200" baseline="0" dirty="0" smtClean="0">
                <a:solidFill>
                  <a:schemeClr val="tx1"/>
                </a:solidFill>
                <a:effectLst/>
                <a:latin typeface="+mn-lt"/>
                <a:ea typeface="+mn-ea"/>
                <a:cs typeface="+mn-cs"/>
              </a:rPr>
              <a:t> we see impacts in the workplace</a:t>
            </a:r>
            <a:endParaRPr lang="en-US" dirty="0"/>
          </a:p>
        </p:txBody>
      </p:sp>
      <p:sp>
        <p:nvSpPr>
          <p:cNvPr id="4" name="Slide Number Placeholder 3"/>
          <p:cNvSpPr>
            <a:spLocks noGrp="1"/>
          </p:cNvSpPr>
          <p:nvPr>
            <p:ph type="sldNum" sz="quarter" idx="10"/>
          </p:nvPr>
        </p:nvSpPr>
        <p:spPr/>
        <p:txBody>
          <a:bodyPr/>
          <a:lstStyle/>
          <a:p>
            <a:fld id="{0494DD48-FB53-0849-BF59-AE124FDA11AD}" type="slidenum">
              <a:rPr lang="en-US" smtClean="0"/>
              <a:t>66</a:t>
            </a:fld>
            <a:endParaRPr lang="en-US"/>
          </a:p>
        </p:txBody>
      </p:sp>
    </p:spTree>
    <p:extLst>
      <p:ext uri="{BB962C8B-B14F-4D97-AF65-F5344CB8AC3E}">
        <p14:creationId xmlns:p14="http://schemas.microsoft.com/office/powerpoint/2010/main" val="1508601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The what, the why and the how</a:t>
            </a: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17" indent="-280391" eaLnBrk="0" hangingPunct="0">
              <a:spcBef>
                <a:spcPct val="30000"/>
              </a:spcBef>
              <a:defRPr sz="1200">
                <a:solidFill>
                  <a:schemeClr val="tx1"/>
                </a:solidFill>
                <a:latin typeface="Calibri" pitchFamily="34" charset="0"/>
              </a:defRPr>
            </a:lvl2pPr>
            <a:lvl3pPr marL="1121564" indent="-224312" eaLnBrk="0" hangingPunct="0">
              <a:spcBef>
                <a:spcPct val="30000"/>
              </a:spcBef>
              <a:defRPr sz="1200">
                <a:solidFill>
                  <a:schemeClr val="tx1"/>
                </a:solidFill>
                <a:latin typeface="Calibri" pitchFamily="34" charset="0"/>
              </a:defRPr>
            </a:lvl3pPr>
            <a:lvl4pPr marL="1570189" indent="-224312" eaLnBrk="0" hangingPunct="0">
              <a:spcBef>
                <a:spcPct val="30000"/>
              </a:spcBef>
              <a:defRPr sz="1200">
                <a:solidFill>
                  <a:schemeClr val="tx1"/>
                </a:solidFill>
                <a:latin typeface="Calibri" pitchFamily="34" charset="0"/>
              </a:defRPr>
            </a:lvl4pPr>
            <a:lvl5pPr marL="2018816" indent="-224312" eaLnBrk="0" hangingPunct="0">
              <a:spcBef>
                <a:spcPct val="30000"/>
              </a:spcBef>
              <a:defRPr sz="1200">
                <a:solidFill>
                  <a:schemeClr val="tx1"/>
                </a:solidFill>
                <a:latin typeface="Calibri" pitchFamily="34" charset="0"/>
              </a:defRPr>
            </a:lvl5pPr>
            <a:lvl6pPr marL="2467441" indent="-224312" defTabSz="448625" eaLnBrk="0" fontAlgn="base" hangingPunct="0">
              <a:spcBef>
                <a:spcPct val="30000"/>
              </a:spcBef>
              <a:spcAft>
                <a:spcPct val="0"/>
              </a:spcAft>
              <a:defRPr sz="1200">
                <a:solidFill>
                  <a:schemeClr val="tx1"/>
                </a:solidFill>
                <a:latin typeface="Calibri" pitchFamily="34" charset="0"/>
              </a:defRPr>
            </a:lvl6pPr>
            <a:lvl7pPr marL="2916065" indent="-224312" defTabSz="448625" eaLnBrk="0" fontAlgn="base" hangingPunct="0">
              <a:spcBef>
                <a:spcPct val="30000"/>
              </a:spcBef>
              <a:spcAft>
                <a:spcPct val="0"/>
              </a:spcAft>
              <a:defRPr sz="1200">
                <a:solidFill>
                  <a:schemeClr val="tx1"/>
                </a:solidFill>
                <a:latin typeface="Calibri" pitchFamily="34" charset="0"/>
              </a:defRPr>
            </a:lvl7pPr>
            <a:lvl8pPr marL="3364692" indent="-224312" defTabSz="448625" eaLnBrk="0" fontAlgn="base" hangingPunct="0">
              <a:spcBef>
                <a:spcPct val="30000"/>
              </a:spcBef>
              <a:spcAft>
                <a:spcPct val="0"/>
              </a:spcAft>
              <a:defRPr sz="1200">
                <a:solidFill>
                  <a:schemeClr val="tx1"/>
                </a:solidFill>
                <a:latin typeface="Calibri" pitchFamily="34" charset="0"/>
              </a:defRPr>
            </a:lvl8pPr>
            <a:lvl9pPr marL="3813317" indent="-224312" defTabSz="4486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63B03BF-1C3B-48D4-A278-5EDFACA49C3D}" type="slidenum">
              <a:rPr lang="en-US" altLang="en-US">
                <a:solidFill>
                  <a:prstClr val="black"/>
                </a:solidFill>
              </a:rPr>
              <a:pPr eaLnBrk="1" hangingPunct="1">
                <a:spcBef>
                  <a:spcPct val="0"/>
                </a:spcBef>
              </a:pPr>
              <a:t>67</a:t>
            </a:fld>
            <a:endParaRPr lang="en-US" altLang="en-US">
              <a:solidFill>
                <a:prstClr val="black"/>
              </a:solidFill>
            </a:endParaRPr>
          </a:p>
        </p:txBody>
      </p:sp>
    </p:spTree>
    <p:extLst>
      <p:ext uri="{BB962C8B-B14F-4D97-AF65-F5344CB8AC3E}">
        <p14:creationId xmlns:p14="http://schemas.microsoft.com/office/powerpoint/2010/main" val="1409847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ym typeface="Wingdings"/>
              </a:rPr>
              <a:t>cut across </a:t>
            </a:r>
            <a:r>
              <a:rPr lang="en-US" dirty="0" err="1" smtClean="0">
                <a:sym typeface="Wingdings"/>
              </a:rPr>
              <a:t>occup</a:t>
            </a:r>
            <a:r>
              <a:rPr lang="en-US" dirty="0" smtClean="0">
                <a:sym typeface="Wingdings"/>
              </a:rPr>
              <a:t> and non-</a:t>
            </a:r>
            <a:r>
              <a:rPr lang="en-US" dirty="0" err="1" smtClean="0">
                <a:sym typeface="Wingdings"/>
              </a:rPr>
              <a:t>occ</a:t>
            </a:r>
            <a:r>
              <a:rPr lang="en-US" dirty="0" smtClean="0">
                <a:sym typeface="Wingdings"/>
              </a:rPr>
              <a:t> domains</a:t>
            </a:r>
            <a:br>
              <a:rPr lang="en-US" dirty="0" smtClean="0">
                <a:sym typeface="Wingdings"/>
              </a:rPr>
            </a:br>
            <a:r>
              <a:rPr lang="en-US" dirty="0" smtClean="0">
                <a:sym typeface="Wingdings"/>
              </a:rPr>
              <a:t/>
            </a:r>
            <a:br>
              <a:rPr lang="en-US" dirty="0" smtClean="0">
                <a:sym typeface="Wingdings"/>
              </a:rPr>
            </a:br>
            <a:r>
              <a:rPr lang="en-US" dirty="0" smtClean="0">
                <a:sym typeface="Wingdings"/>
              </a:rPr>
              <a:t>if goal is to prevent preventable disease must commit to mitigating every modifiable risk factors</a:t>
            </a:r>
            <a:endParaRPr lang="en-US" dirty="0" smtClean="0"/>
          </a:p>
          <a:p>
            <a:endParaRPr lang="en-US" dirty="0"/>
          </a:p>
        </p:txBody>
      </p:sp>
      <p:sp>
        <p:nvSpPr>
          <p:cNvPr id="4" name="Slide Number Placeholder 3"/>
          <p:cNvSpPr>
            <a:spLocks noGrp="1"/>
          </p:cNvSpPr>
          <p:nvPr>
            <p:ph type="sldNum" sz="quarter" idx="10"/>
          </p:nvPr>
        </p:nvSpPr>
        <p:spPr/>
        <p:txBody>
          <a:bodyPr/>
          <a:lstStyle/>
          <a:p>
            <a:fld id="{AFB88B86-0F07-E444-BE8C-50CEA99ADA2B}" type="slidenum">
              <a:rPr lang="en-US" smtClean="0"/>
              <a:pPr/>
              <a:t>68</a:t>
            </a:fld>
            <a:endParaRPr lang="en-US"/>
          </a:p>
        </p:txBody>
      </p:sp>
    </p:spTree>
    <p:extLst>
      <p:ext uri="{BB962C8B-B14F-4D97-AF65-F5344CB8AC3E}">
        <p14:creationId xmlns:p14="http://schemas.microsoft.com/office/powerpoint/2010/main" val="1977788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Owner</a:t>
            </a:r>
            <a:r>
              <a:rPr lang="en-US" baseline="0" dirty="0" smtClean="0"/>
              <a:t>/operator vs. Migrant farmworker</a:t>
            </a:r>
            <a:endParaRPr lang="en-US" dirty="0"/>
          </a:p>
        </p:txBody>
      </p:sp>
      <p:sp>
        <p:nvSpPr>
          <p:cNvPr id="4" name="Slide Number Placeholder 3"/>
          <p:cNvSpPr>
            <a:spLocks noGrp="1"/>
          </p:cNvSpPr>
          <p:nvPr>
            <p:ph type="sldNum" sz="quarter" idx="10"/>
          </p:nvPr>
        </p:nvSpPr>
        <p:spPr/>
        <p:txBody>
          <a:bodyPr/>
          <a:lstStyle/>
          <a:p>
            <a:fld id="{8BF94DC3-95E9-4C44-B1C0-4C1B0271F8EF}" type="slidenum">
              <a:rPr lang="en-US" smtClean="0"/>
              <a:t>11</a:t>
            </a:fld>
            <a:endParaRPr lang="en-US"/>
          </a:p>
        </p:txBody>
      </p:sp>
    </p:spTree>
    <p:extLst>
      <p:ext uri="{BB962C8B-B14F-4D97-AF65-F5344CB8AC3E}">
        <p14:creationId xmlns:p14="http://schemas.microsoft.com/office/powerpoint/2010/main" val="13417362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examples demonstrate that there is a connection between factors in the workplace and home that interact – both work to home and home to work…</a:t>
            </a:r>
            <a:endParaRPr lang="en-US" dirty="0"/>
          </a:p>
        </p:txBody>
      </p:sp>
      <p:sp>
        <p:nvSpPr>
          <p:cNvPr id="4" name="Slide Number Placeholder 3"/>
          <p:cNvSpPr>
            <a:spLocks noGrp="1"/>
          </p:cNvSpPr>
          <p:nvPr>
            <p:ph type="sldNum" sz="quarter" idx="10"/>
          </p:nvPr>
        </p:nvSpPr>
        <p:spPr/>
        <p:txBody>
          <a:bodyPr/>
          <a:lstStyle/>
          <a:p>
            <a:fld id="{87A06C13-00A7-8542-BD38-94D7D2A0A59E}" type="slidenum">
              <a:rPr lang="en-US" smtClean="0"/>
              <a:t>69</a:t>
            </a:fld>
            <a:endParaRPr lang="en-US"/>
          </a:p>
        </p:txBody>
      </p:sp>
    </p:spTree>
    <p:extLst>
      <p:ext uri="{BB962C8B-B14F-4D97-AF65-F5344CB8AC3E}">
        <p14:creationId xmlns:p14="http://schemas.microsoft.com/office/powerpoint/2010/main" val="468763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897301">
              <a:defRPr/>
            </a:pPr>
            <a:r>
              <a:rPr lang="en-US" dirty="0"/>
              <a:t>policies, programs, and practices that integrate protection from work-related safety and health hazards with promotion of injury and illness prevention efforts to advance worker well-being.</a:t>
            </a:r>
          </a:p>
          <a:p>
            <a:endParaRPr lang="en-US" altLang="en-US"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17" indent="-280391" eaLnBrk="0" hangingPunct="0">
              <a:spcBef>
                <a:spcPct val="30000"/>
              </a:spcBef>
              <a:defRPr sz="1200">
                <a:solidFill>
                  <a:schemeClr val="tx1"/>
                </a:solidFill>
                <a:latin typeface="Calibri" pitchFamily="34" charset="0"/>
              </a:defRPr>
            </a:lvl2pPr>
            <a:lvl3pPr marL="1121564" indent="-224312" eaLnBrk="0" hangingPunct="0">
              <a:spcBef>
                <a:spcPct val="30000"/>
              </a:spcBef>
              <a:defRPr sz="1200">
                <a:solidFill>
                  <a:schemeClr val="tx1"/>
                </a:solidFill>
                <a:latin typeface="Calibri" pitchFamily="34" charset="0"/>
              </a:defRPr>
            </a:lvl3pPr>
            <a:lvl4pPr marL="1570189" indent="-224312" eaLnBrk="0" hangingPunct="0">
              <a:spcBef>
                <a:spcPct val="30000"/>
              </a:spcBef>
              <a:defRPr sz="1200">
                <a:solidFill>
                  <a:schemeClr val="tx1"/>
                </a:solidFill>
                <a:latin typeface="Calibri" pitchFamily="34" charset="0"/>
              </a:defRPr>
            </a:lvl4pPr>
            <a:lvl5pPr marL="2018816" indent="-224312" eaLnBrk="0" hangingPunct="0">
              <a:spcBef>
                <a:spcPct val="30000"/>
              </a:spcBef>
              <a:defRPr sz="1200">
                <a:solidFill>
                  <a:schemeClr val="tx1"/>
                </a:solidFill>
                <a:latin typeface="Calibri" pitchFamily="34" charset="0"/>
              </a:defRPr>
            </a:lvl5pPr>
            <a:lvl6pPr marL="2467441" indent="-224312" defTabSz="448625" eaLnBrk="0" fontAlgn="base" hangingPunct="0">
              <a:spcBef>
                <a:spcPct val="30000"/>
              </a:spcBef>
              <a:spcAft>
                <a:spcPct val="0"/>
              </a:spcAft>
              <a:defRPr sz="1200">
                <a:solidFill>
                  <a:schemeClr val="tx1"/>
                </a:solidFill>
                <a:latin typeface="Calibri" pitchFamily="34" charset="0"/>
              </a:defRPr>
            </a:lvl6pPr>
            <a:lvl7pPr marL="2916065" indent="-224312" defTabSz="448625" eaLnBrk="0" fontAlgn="base" hangingPunct="0">
              <a:spcBef>
                <a:spcPct val="30000"/>
              </a:spcBef>
              <a:spcAft>
                <a:spcPct val="0"/>
              </a:spcAft>
              <a:defRPr sz="1200">
                <a:solidFill>
                  <a:schemeClr val="tx1"/>
                </a:solidFill>
                <a:latin typeface="Calibri" pitchFamily="34" charset="0"/>
              </a:defRPr>
            </a:lvl7pPr>
            <a:lvl8pPr marL="3364692" indent="-224312" defTabSz="448625" eaLnBrk="0" fontAlgn="base" hangingPunct="0">
              <a:spcBef>
                <a:spcPct val="30000"/>
              </a:spcBef>
              <a:spcAft>
                <a:spcPct val="0"/>
              </a:spcAft>
              <a:defRPr sz="1200">
                <a:solidFill>
                  <a:schemeClr val="tx1"/>
                </a:solidFill>
                <a:latin typeface="Calibri" pitchFamily="34" charset="0"/>
              </a:defRPr>
            </a:lvl8pPr>
            <a:lvl9pPr marL="3813317" indent="-224312" defTabSz="4486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63B03BF-1C3B-48D4-A278-5EDFACA49C3D}" type="slidenum">
              <a:rPr lang="en-US" altLang="en-US">
                <a:solidFill>
                  <a:prstClr val="black"/>
                </a:solidFill>
              </a:rPr>
              <a:pPr eaLnBrk="1" hangingPunct="1">
                <a:spcBef>
                  <a:spcPct val="0"/>
                </a:spcBef>
              </a:pPr>
              <a:t>72</a:t>
            </a:fld>
            <a:endParaRPr lang="en-US" altLang="en-US">
              <a:solidFill>
                <a:prstClr val="black"/>
              </a:solidFill>
            </a:endParaRPr>
          </a:p>
        </p:txBody>
      </p:sp>
    </p:spTree>
    <p:extLst>
      <p:ext uri="{BB962C8B-B14F-4D97-AF65-F5344CB8AC3E}">
        <p14:creationId xmlns:p14="http://schemas.microsoft.com/office/powerpoint/2010/main" val="2048593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Also</a:t>
            </a:r>
            <a:r>
              <a:rPr lang="en-US" altLang="en-US" baseline="0" dirty="0" smtClean="0"/>
              <a:t> approaching 4 million nonfatal injuries</a:t>
            </a:r>
          </a:p>
          <a:p>
            <a:r>
              <a:rPr lang="en-US" altLang="en-US" baseline="0" dirty="0" smtClean="0"/>
              <a:t>Total costs in the hundreds of billions</a:t>
            </a:r>
          </a:p>
          <a:p>
            <a:r>
              <a:rPr lang="en-US" altLang="en-US" baseline="0" dirty="0" smtClean="0"/>
              <a:t>Plus unaccounted pain, suffering and economic impacts</a:t>
            </a:r>
            <a:endParaRPr lang="en-US" altLang="en-US"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29017" indent="-280391" eaLnBrk="0" hangingPunct="0">
              <a:spcBef>
                <a:spcPct val="30000"/>
              </a:spcBef>
              <a:defRPr sz="1200">
                <a:solidFill>
                  <a:schemeClr val="tx1"/>
                </a:solidFill>
                <a:latin typeface="Calibri" pitchFamily="34" charset="0"/>
              </a:defRPr>
            </a:lvl2pPr>
            <a:lvl3pPr marL="1121564" indent="-224312" eaLnBrk="0" hangingPunct="0">
              <a:spcBef>
                <a:spcPct val="30000"/>
              </a:spcBef>
              <a:defRPr sz="1200">
                <a:solidFill>
                  <a:schemeClr val="tx1"/>
                </a:solidFill>
                <a:latin typeface="Calibri" pitchFamily="34" charset="0"/>
              </a:defRPr>
            </a:lvl3pPr>
            <a:lvl4pPr marL="1570189" indent="-224312" eaLnBrk="0" hangingPunct="0">
              <a:spcBef>
                <a:spcPct val="30000"/>
              </a:spcBef>
              <a:defRPr sz="1200">
                <a:solidFill>
                  <a:schemeClr val="tx1"/>
                </a:solidFill>
                <a:latin typeface="Calibri" pitchFamily="34" charset="0"/>
              </a:defRPr>
            </a:lvl4pPr>
            <a:lvl5pPr marL="2018816" indent="-224312" eaLnBrk="0" hangingPunct="0">
              <a:spcBef>
                <a:spcPct val="30000"/>
              </a:spcBef>
              <a:defRPr sz="1200">
                <a:solidFill>
                  <a:schemeClr val="tx1"/>
                </a:solidFill>
                <a:latin typeface="Calibri" pitchFamily="34" charset="0"/>
              </a:defRPr>
            </a:lvl5pPr>
            <a:lvl6pPr marL="2467441" indent="-224312" defTabSz="448625" eaLnBrk="0" fontAlgn="base" hangingPunct="0">
              <a:spcBef>
                <a:spcPct val="30000"/>
              </a:spcBef>
              <a:spcAft>
                <a:spcPct val="0"/>
              </a:spcAft>
              <a:defRPr sz="1200">
                <a:solidFill>
                  <a:schemeClr val="tx1"/>
                </a:solidFill>
                <a:latin typeface="Calibri" pitchFamily="34" charset="0"/>
              </a:defRPr>
            </a:lvl6pPr>
            <a:lvl7pPr marL="2916065" indent="-224312" defTabSz="448625" eaLnBrk="0" fontAlgn="base" hangingPunct="0">
              <a:spcBef>
                <a:spcPct val="30000"/>
              </a:spcBef>
              <a:spcAft>
                <a:spcPct val="0"/>
              </a:spcAft>
              <a:defRPr sz="1200">
                <a:solidFill>
                  <a:schemeClr val="tx1"/>
                </a:solidFill>
                <a:latin typeface="Calibri" pitchFamily="34" charset="0"/>
              </a:defRPr>
            </a:lvl7pPr>
            <a:lvl8pPr marL="3364692" indent="-224312" defTabSz="448625" eaLnBrk="0" fontAlgn="base" hangingPunct="0">
              <a:spcBef>
                <a:spcPct val="30000"/>
              </a:spcBef>
              <a:spcAft>
                <a:spcPct val="0"/>
              </a:spcAft>
              <a:defRPr sz="1200">
                <a:solidFill>
                  <a:schemeClr val="tx1"/>
                </a:solidFill>
                <a:latin typeface="Calibri" pitchFamily="34" charset="0"/>
              </a:defRPr>
            </a:lvl8pPr>
            <a:lvl9pPr marL="3813317" indent="-224312" defTabSz="448625"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63B03BF-1C3B-48D4-A278-5EDFACA49C3D}" type="slidenum">
              <a:rPr lang="en-US" altLang="en-US">
                <a:solidFill>
                  <a:prstClr val="black"/>
                </a:solidFill>
              </a:rPr>
              <a:pPr eaLnBrk="1" hangingPunct="1">
                <a:spcBef>
                  <a:spcPct val="0"/>
                </a:spcBef>
              </a:pPr>
              <a:t>75</a:t>
            </a:fld>
            <a:endParaRPr lang="en-US" altLang="en-US">
              <a:solidFill>
                <a:prstClr val="black"/>
              </a:solidFill>
            </a:endParaRPr>
          </a:p>
        </p:txBody>
      </p:sp>
    </p:spTree>
    <p:extLst>
      <p:ext uri="{BB962C8B-B14F-4D97-AF65-F5344CB8AC3E}">
        <p14:creationId xmlns:p14="http://schemas.microsoft.com/office/powerpoint/2010/main" val="1534123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ceholder 2"/>
          <p:cNvSpPr>
            <a:spLocks noGrp="1" noRot="1" noChangeAspect="1" noChangeArrowheads="1" noTextEdit="1"/>
          </p:cNvSpPr>
          <p:nvPr>
            <p:ph type="sldImg"/>
          </p:nvPr>
        </p:nvSpPr>
        <p:spPr>
          <a:ln/>
        </p:spPr>
      </p:sp>
      <p:sp>
        <p:nvSpPr>
          <p:cNvPr id="56323" name="Placeholder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10758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effectLst/>
            </a:endParaRPr>
          </a:p>
          <a:p>
            <a:r>
              <a:rPr lang="en-US" dirty="0" smtClean="0">
                <a:effectLst/>
              </a:rPr>
              <a:t>&gt; vol. 109 no. 35 </a:t>
            </a:r>
          </a:p>
          <a:p>
            <a:r>
              <a:rPr lang="en-US" dirty="0" smtClean="0">
                <a:effectLst/>
              </a:rPr>
              <a:t>&gt; Ivan C. </a:t>
            </a:r>
            <a:r>
              <a:rPr lang="en-US" dirty="0" err="1" smtClean="0">
                <a:effectLst/>
              </a:rPr>
              <a:t>Hanigan</a:t>
            </a:r>
            <a:r>
              <a:rPr lang="en-US" dirty="0" smtClean="0">
                <a:effectLst/>
              </a:rPr>
              <a:t>,  13950–13955, </a:t>
            </a:r>
            <a:r>
              <a:rPr lang="en-US" dirty="0" err="1" smtClean="0">
                <a:effectLst/>
              </a:rPr>
              <a:t>doi</a:t>
            </a:r>
            <a:r>
              <a:rPr lang="en-US" dirty="0" smtClean="0">
                <a:effectLst/>
              </a:rPr>
              <a:t>: 10.1073/pnas.1112965109 </a:t>
            </a:r>
          </a:p>
          <a:p>
            <a:r>
              <a:rPr lang="en-US" dirty="0" smtClean="0">
                <a:effectLst/>
              </a:rPr>
              <a:t/>
            </a:r>
            <a:br>
              <a:rPr lang="en-US" dirty="0" smtClean="0">
                <a:effectLst/>
              </a:rPr>
            </a:br>
            <a:endParaRPr lang="en-US" dirty="0" smtClean="0">
              <a:effectLst/>
            </a:endParaRPr>
          </a:p>
          <a:p>
            <a:r>
              <a:rPr lang="en-US" b="1" dirty="0" smtClean="0">
                <a:effectLst/>
              </a:rPr>
              <a:t>Suicide and drought in New South Wales, Australia, 1970–2007</a:t>
            </a:r>
          </a:p>
          <a:p>
            <a:r>
              <a:rPr lang="en-US" dirty="0" smtClean="0">
                <a:effectLst/>
                <a:hlinkClick r:id="rId3"/>
              </a:rPr>
              <a:t>Ivan C. Hanigan</a:t>
            </a:r>
            <a:r>
              <a:rPr lang="en-US" baseline="30000" dirty="0" smtClean="0">
                <a:effectLst/>
                <a:hlinkClick r:id="rId4"/>
              </a:rPr>
              <a:t>a</a:t>
            </a:r>
            <a:r>
              <a:rPr lang="en-US" dirty="0" smtClean="0">
                <a:effectLst/>
              </a:rPr>
              <a:t>,</a:t>
            </a:r>
            <a:r>
              <a:rPr lang="en-US" baseline="30000" dirty="0" smtClean="0">
                <a:effectLst/>
                <a:hlinkClick r:id="rId5"/>
              </a:rPr>
              <a:t>b</a:t>
            </a:r>
            <a:r>
              <a:rPr lang="en-US" dirty="0" smtClean="0">
                <a:effectLst/>
              </a:rPr>
              <a:t>,</a:t>
            </a:r>
            <a:r>
              <a:rPr lang="en-US" baseline="30000" dirty="0" smtClean="0">
                <a:effectLst/>
                <a:hlinkClick r:id="rId6"/>
              </a:rPr>
              <a:t>1</a:t>
            </a:r>
            <a:r>
              <a:rPr lang="en-US" dirty="0" smtClean="0">
                <a:effectLst/>
              </a:rPr>
              <a:t>, </a:t>
            </a:r>
          </a:p>
          <a:p>
            <a:r>
              <a:rPr lang="en-US" dirty="0" smtClean="0">
                <a:effectLst/>
                <a:hlinkClick r:id="rId7"/>
              </a:rPr>
              <a:t>Colin D. </a:t>
            </a:r>
            <a:r>
              <a:rPr lang="en-US" dirty="0" err="1" smtClean="0">
                <a:effectLst/>
                <a:hlinkClick r:id="rId7"/>
              </a:rPr>
              <a:t>Butler</a:t>
            </a:r>
            <a:r>
              <a:rPr lang="en-US" baseline="30000" dirty="0" err="1" smtClean="0">
                <a:effectLst/>
                <a:hlinkClick r:id="rId4"/>
              </a:rPr>
              <a:t>a</a:t>
            </a:r>
            <a:r>
              <a:rPr lang="en-US" dirty="0" smtClean="0">
                <a:effectLst/>
              </a:rPr>
              <a:t>, </a:t>
            </a:r>
          </a:p>
          <a:p>
            <a:r>
              <a:rPr lang="en-US" dirty="0" smtClean="0">
                <a:effectLst/>
                <a:hlinkClick r:id="rId8"/>
              </a:rPr>
              <a:t>Philip N. </a:t>
            </a:r>
            <a:r>
              <a:rPr lang="en-US" dirty="0" err="1" smtClean="0">
                <a:effectLst/>
                <a:hlinkClick r:id="rId8"/>
              </a:rPr>
              <a:t>Kokic</a:t>
            </a:r>
            <a:r>
              <a:rPr lang="en-US" baseline="30000" dirty="0" err="1" smtClean="0">
                <a:effectLst/>
                <a:hlinkClick r:id="rId9"/>
              </a:rPr>
              <a:t>c</a:t>
            </a:r>
            <a:r>
              <a:rPr lang="en-US" dirty="0" smtClean="0">
                <a:effectLst/>
              </a:rPr>
              <a:t>, and </a:t>
            </a:r>
          </a:p>
          <a:p>
            <a:r>
              <a:rPr lang="en-US" dirty="0" smtClean="0">
                <a:effectLst/>
                <a:hlinkClick r:id="rId10"/>
              </a:rPr>
              <a:t>Michael F. </a:t>
            </a:r>
            <a:r>
              <a:rPr lang="en-US" dirty="0" err="1" smtClean="0">
                <a:effectLst/>
                <a:hlinkClick r:id="rId10"/>
              </a:rPr>
              <a:t>Hutchinson</a:t>
            </a:r>
            <a:r>
              <a:rPr lang="en-US" baseline="30000" dirty="0" err="1" smtClean="0">
                <a:effectLst/>
                <a:hlinkClick r:id="rId11"/>
              </a:rPr>
              <a:t>d</a:t>
            </a:r>
            <a:endParaRPr lang="en-US" dirty="0" smtClean="0">
              <a:effectLst/>
            </a:endParaRPr>
          </a:p>
          <a:p>
            <a:endParaRPr lang="en-US" dirty="0" smtClean="0">
              <a:hlinkClick r:id=""/>
            </a:endParaRPr>
          </a:p>
          <a:p>
            <a:endParaRPr lang="en-US" dirty="0" smtClean="0">
              <a:hlinkClick r:id=""/>
            </a:endParaRPr>
          </a:p>
          <a:p>
            <a:r>
              <a:rPr lang="en-US" dirty="0" smtClean="0">
                <a:hlinkClick r:id=""/>
              </a:rPr>
              <a:t>Rural Remote Health.</a:t>
            </a:r>
            <a:r>
              <a:rPr lang="en-US" dirty="0" smtClean="0"/>
              <a:t> 2012;12:2071. </a:t>
            </a:r>
            <a:r>
              <a:rPr lang="en-US" dirty="0" err="1" smtClean="0"/>
              <a:t>Epub</a:t>
            </a:r>
            <a:r>
              <a:rPr lang="en-US" dirty="0" smtClean="0"/>
              <a:t> 2012 Oct 9.</a:t>
            </a:r>
          </a:p>
          <a:p>
            <a:r>
              <a:rPr lang="en-US" b="1" dirty="0" smtClean="0"/>
              <a:t>Farmers' stress and coping in a time of drought.</a:t>
            </a:r>
          </a:p>
          <a:p>
            <a:r>
              <a:rPr lang="en-US" dirty="0" smtClean="0">
                <a:hlinkClick r:id="rId12" invalidUrl="http://www.ncbi.nlm.nih.gov/pubmed?term=Gunn KM[Author]&amp;cauthor=true&amp;cauthor_uid=23067269"/>
              </a:rPr>
              <a:t>Gunn KM</a:t>
            </a:r>
            <a:r>
              <a:rPr lang="en-US" dirty="0" smtClean="0"/>
              <a:t>, </a:t>
            </a:r>
            <a:r>
              <a:rPr lang="en-US" dirty="0" smtClean="0">
                <a:hlinkClick r:id="rId13" invalidUrl="http://www.ncbi.nlm.nih.gov/pubmed?term=Kettler LJ[Author]&amp;cauthor=true&amp;cauthor_uid=23067269"/>
              </a:rPr>
              <a:t>Kettler LJ</a:t>
            </a:r>
            <a:r>
              <a:rPr lang="en-US" dirty="0" smtClean="0"/>
              <a:t>, </a:t>
            </a:r>
            <a:r>
              <a:rPr lang="en-US" dirty="0" smtClean="0">
                <a:hlinkClick r:id="rId14" invalidUrl="http://www.ncbi.nlm.nih.gov/pubmed?term=Skaczkowski GL[Author]&amp;cauthor=true&amp;cauthor_uid=23067269"/>
              </a:rPr>
              <a:t>Skaczkowski GL</a:t>
            </a:r>
            <a:r>
              <a:rPr lang="en-US" dirty="0" smtClean="0"/>
              <a:t>, </a:t>
            </a:r>
            <a:r>
              <a:rPr lang="en-US" dirty="0" smtClean="0">
                <a:hlinkClick r:id="rId15" invalidUrl="http://www.ncbi.nlm.nih.gov/pubmed?term=Turnbull DA[Author]&amp;cauthor=true&amp;cauthor_uid=23067269"/>
              </a:rPr>
              <a:t>Turnbull DA</a:t>
            </a:r>
            <a:r>
              <a:rPr lang="en-US" dirty="0" smtClean="0"/>
              <a:t>.</a:t>
            </a:r>
            <a:endParaRPr lang="en-US" dirty="0"/>
          </a:p>
        </p:txBody>
      </p:sp>
      <p:sp>
        <p:nvSpPr>
          <p:cNvPr id="4" name="Slide Number Placeholder 3"/>
          <p:cNvSpPr>
            <a:spLocks noGrp="1"/>
          </p:cNvSpPr>
          <p:nvPr>
            <p:ph type="sldNum" sz="quarter" idx="10"/>
          </p:nvPr>
        </p:nvSpPr>
        <p:spPr/>
        <p:txBody>
          <a:bodyPr/>
          <a:lstStyle/>
          <a:p>
            <a:fld id="{4FB3003A-B737-3547-B953-3089ABA39E31}" type="slidenum">
              <a:rPr lang="en-US" smtClean="0"/>
              <a:pPr/>
              <a:t>14</a:t>
            </a:fld>
            <a:endParaRPr lang="en-US"/>
          </a:p>
        </p:txBody>
      </p:sp>
    </p:spTree>
    <p:extLst>
      <p:ext uri="{BB962C8B-B14F-4D97-AF65-F5344CB8AC3E}">
        <p14:creationId xmlns:p14="http://schemas.microsoft.com/office/powerpoint/2010/main" val="2005749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hlinkClick r:id="rId3"/>
              </a:rPr>
              <a:t>Australian Journal of Rural </a:t>
            </a:r>
            <a:r>
              <a:rPr lang="en-US" b="1" dirty="0" err="1" smtClean="0">
                <a:hlinkClick r:id="rId3"/>
              </a:rPr>
              <a:t>Health</a:t>
            </a:r>
            <a:r>
              <a:rPr lang="en-US" b="1" dirty="0" err="1" smtClean="0">
                <a:hlinkClick r:id="rId4"/>
              </a:rPr>
              <a:t>Volume</a:t>
            </a:r>
            <a:r>
              <a:rPr lang="en-US" b="1" dirty="0" smtClean="0">
                <a:hlinkClick r:id="rId4"/>
              </a:rPr>
              <a:t> 21, Issue 1</a:t>
            </a:r>
            <a:r>
              <a:rPr lang="en-US" b="1" dirty="0" smtClean="0"/>
              <a:t>, Article first published online: 6 FEB 2013</a:t>
            </a:r>
            <a:endParaRPr lang="en-US" dirty="0" smtClean="0"/>
          </a:p>
          <a:p>
            <a:pPr rtl="0"/>
            <a:r>
              <a:rPr lang="en-US" dirty="0" smtClean="0"/>
              <a:t>L</a:t>
            </a:r>
            <a:r>
              <a:rPr lang="en-US" sz="1200" kern="1200" dirty="0" smtClean="0">
                <a:solidFill>
                  <a:schemeClr val="tx1"/>
                </a:solidFill>
                <a:effectLst/>
                <a:latin typeface="+mn-lt"/>
                <a:ea typeface="+mn-ea"/>
                <a:cs typeface="+mn-cs"/>
              </a:rPr>
              <a:t>ittle J. </a:t>
            </a:r>
            <a:r>
              <a:rPr lang="en-US" sz="1200" kern="1200" dirty="0" err="1" smtClean="0">
                <a:solidFill>
                  <a:schemeClr val="tx1"/>
                </a:solidFill>
                <a:effectLst/>
                <a:latin typeface="+mn-lt"/>
                <a:ea typeface="+mn-ea"/>
                <a:cs typeface="+mn-cs"/>
              </a:rPr>
              <a:t>Embodiement</a:t>
            </a:r>
            <a:r>
              <a:rPr lang="en-US" sz="1200" kern="1200" dirty="0" smtClean="0">
                <a:solidFill>
                  <a:schemeClr val="tx1"/>
                </a:solidFill>
                <a:effectLst/>
                <a:latin typeface="+mn-lt"/>
                <a:ea typeface="+mn-ea"/>
                <a:cs typeface="+mn-cs"/>
              </a:rPr>
              <a:t> and rural masculinity. In: </a:t>
            </a:r>
            <a:r>
              <a:rPr lang="en-US" sz="1200" kern="1200" dirty="0" err="1" smtClean="0">
                <a:solidFill>
                  <a:schemeClr val="tx1"/>
                </a:solidFill>
                <a:effectLst/>
                <a:latin typeface="+mn-lt"/>
                <a:ea typeface="+mn-ea"/>
                <a:cs typeface="+mn-cs"/>
              </a:rPr>
              <a:t>Cambell</a:t>
            </a:r>
            <a:endParaRPr lang="en-US" sz="1200" kern="1200" dirty="0" smtClean="0">
              <a:solidFill>
                <a:schemeClr val="tx1"/>
              </a:solidFill>
              <a:effectLst/>
              <a:latin typeface="+mn-lt"/>
              <a:ea typeface="+mn-ea"/>
              <a:cs typeface="+mn-cs"/>
            </a:endParaRPr>
          </a:p>
          <a:p>
            <a:pPr rtl="0"/>
            <a:r>
              <a:rPr lang="en-US" sz="1200" kern="1200" dirty="0" smtClean="0">
                <a:solidFill>
                  <a:schemeClr val="tx1"/>
                </a:solidFill>
                <a:effectLst/>
                <a:latin typeface="+mn-lt"/>
                <a:ea typeface="+mn-ea"/>
                <a:cs typeface="+mn-cs"/>
              </a:rPr>
              <a:t>H, </a:t>
            </a:r>
            <a:r>
              <a:rPr lang="en-US" sz="1200" kern="1200" dirty="0" err="1" smtClean="0">
                <a:solidFill>
                  <a:schemeClr val="tx1"/>
                </a:solidFill>
                <a:effectLst/>
                <a:latin typeface="+mn-lt"/>
                <a:ea typeface="+mn-ea"/>
                <a:cs typeface="+mn-cs"/>
              </a:rPr>
              <a:t>Mayerfeld</a:t>
            </a:r>
            <a:r>
              <a:rPr lang="en-US" sz="1200" kern="1200" dirty="0" smtClean="0">
                <a:solidFill>
                  <a:schemeClr val="tx1"/>
                </a:solidFill>
                <a:effectLst/>
                <a:latin typeface="+mn-lt"/>
                <a:ea typeface="+mn-ea"/>
                <a:cs typeface="+mn-cs"/>
              </a:rPr>
              <a:t> Bell M, Finney M, eds.</a:t>
            </a:r>
          </a:p>
          <a:p>
            <a:pPr rtl="0"/>
            <a:r>
              <a:rPr lang="en-US" sz="1200" kern="1200" dirty="0" smtClean="0">
                <a:solidFill>
                  <a:schemeClr val="tx1"/>
                </a:solidFill>
                <a:effectLst/>
                <a:latin typeface="+mn-lt"/>
                <a:ea typeface="+mn-ea"/>
                <a:cs typeface="+mn-cs"/>
              </a:rPr>
              <a:t>Country Boys: Mas-</a:t>
            </a:r>
          </a:p>
          <a:p>
            <a:pPr rtl="0"/>
            <a:r>
              <a:rPr lang="en-US" sz="1200" kern="1200" dirty="0" err="1" smtClean="0">
                <a:solidFill>
                  <a:schemeClr val="tx1"/>
                </a:solidFill>
                <a:effectLst/>
                <a:latin typeface="+mn-lt"/>
                <a:ea typeface="+mn-ea"/>
                <a:cs typeface="+mn-cs"/>
              </a:rPr>
              <a:t>culinity</a:t>
            </a:r>
            <a:r>
              <a:rPr lang="en-US" sz="1200" kern="1200" dirty="0" smtClean="0">
                <a:solidFill>
                  <a:schemeClr val="tx1"/>
                </a:solidFill>
                <a:effectLst/>
                <a:latin typeface="+mn-lt"/>
                <a:ea typeface="+mn-ea"/>
                <a:cs typeface="+mn-cs"/>
              </a:rPr>
              <a:t> and Rural Life</a:t>
            </a:r>
          </a:p>
          <a:p>
            <a:pPr rtl="0"/>
            <a:r>
              <a:rPr lang="en-US" sz="1200" kern="1200" dirty="0" smtClean="0">
                <a:solidFill>
                  <a:schemeClr val="tx1"/>
                </a:solidFill>
                <a:effectLst/>
                <a:latin typeface="+mn-lt"/>
                <a:ea typeface="+mn-ea"/>
                <a:cs typeface="+mn-cs"/>
              </a:rPr>
              <a:t>. University Park, PA: Penn State</a:t>
            </a:r>
          </a:p>
          <a:p>
            <a:pPr rtl="0"/>
            <a:r>
              <a:rPr lang="en-US" sz="1200" kern="1200" dirty="0" smtClean="0">
                <a:solidFill>
                  <a:schemeClr val="tx1"/>
                </a:solidFill>
                <a:effectLst/>
                <a:latin typeface="+mn-lt"/>
                <a:ea typeface="+mn-ea"/>
                <a:cs typeface="+mn-cs"/>
              </a:rPr>
              <a:t>Press, 2006; 183–202</a:t>
            </a:r>
          </a:p>
          <a:p>
            <a:endParaRPr lang="en-US" dirty="0"/>
          </a:p>
        </p:txBody>
      </p:sp>
      <p:sp>
        <p:nvSpPr>
          <p:cNvPr id="4" name="Slide Number Placeholder 3"/>
          <p:cNvSpPr>
            <a:spLocks noGrp="1"/>
          </p:cNvSpPr>
          <p:nvPr>
            <p:ph type="sldNum" sz="quarter" idx="10"/>
          </p:nvPr>
        </p:nvSpPr>
        <p:spPr/>
        <p:txBody>
          <a:bodyPr/>
          <a:lstStyle/>
          <a:p>
            <a:fld id="{4FB3003A-B737-3547-B953-3089ABA39E31}" type="slidenum">
              <a:rPr lang="en-US" smtClean="0"/>
              <a:pPr/>
              <a:t>15</a:t>
            </a:fld>
            <a:endParaRPr lang="en-US"/>
          </a:p>
        </p:txBody>
      </p:sp>
    </p:spTree>
    <p:extLst>
      <p:ext uri="{BB962C8B-B14F-4D97-AF65-F5344CB8AC3E}">
        <p14:creationId xmlns:p14="http://schemas.microsoft.com/office/powerpoint/2010/main" val="630903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concerns:</a:t>
            </a:r>
          </a:p>
          <a:p>
            <a:r>
              <a:rPr lang="en-US" dirty="0" smtClean="0"/>
              <a:t>Swine flu </a:t>
            </a:r>
            <a:r>
              <a:rPr lang="en-US" dirty="0" smtClean="0">
                <a:sym typeface="Wingdings"/>
              </a:rPr>
              <a:t> initially</a:t>
            </a:r>
            <a:r>
              <a:rPr lang="en-US" baseline="0" dirty="0" smtClean="0">
                <a:sym typeface="Wingdings"/>
              </a:rPr>
              <a:t> pork flu in 2009</a:t>
            </a:r>
          </a:p>
          <a:p>
            <a:endParaRPr lang="en-US" dirty="0"/>
          </a:p>
        </p:txBody>
      </p:sp>
      <p:sp>
        <p:nvSpPr>
          <p:cNvPr id="4" name="Slide Number Placeholder 3"/>
          <p:cNvSpPr>
            <a:spLocks noGrp="1"/>
          </p:cNvSpPr>
          <p:nvPr>
            <p:ph type="sldNum" sz="quarter" idx="10"/>
          </p:nvPr>
        </p:nvSpPr>
        <p:spPr/>
        <p:txBody>
          <a:bodyPr/>
          <a:lstStyle/>
          <a:p>
            <a:fld id="{4FB3003A-B737-3547-B953-3089ABA39E31}" type="slidenum">
              <a:rPr lang="en-US" smtClean="0"/>
              <a:pPr/>
              <a:t>16</a:t>
            </a:fld>
            <a:endParaRPr lang="en-US"/>
          </a:p>
        </p:txBody>
      </p:sp>
    </p:spTree>
    <p:extLst>
      <p:ext uri="{BB962C8B-B14F-4D97-AF65-F5344CB8AC3E}">
        <p14:creationId xmlns:p14="http://schemas.microsoft.com/office/powerpoint/2010/main" val="1676884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Firth, Williams, </a:t>
            </a:r>
            <a:r>
              <a:rPr lang="en-US" dirty="0" err="1" smtClean="0"/>
              <a:t>Herbison</a:t>
            </a:r>
            <a:r>
              <a:rPr lang="en-US" dirty="0" smtClean="0"/>
              <a:t>, McGee (2007) Stress in</a:t>
            </a:r>
            <a:r>
              <a:rPr lang="en-US" baseline="0" dirty="0" smtClean="0"/>
              <a:t> New Zealand farmers. </a:t>
            </a:r>
            <a:r>
              <a:rPr lang="en-US" dirty="0" smtClean="0"/>
              <a:t>Stress and Health 23: 51-58 </a:t>
            </a:r>
          </a:p>
          <a:p>
            <a:pPr>
              <a:buNone/>
            </a:pPr>
            <a:r>
              <a:rPr lang="en-US" sz="2000" dirty="0" smtClean="0">
                <a:latin typeface="Arial"/>
                <a:cs typeface="Arial"/>
              </a:rPr>
              <a:t>Farmers in England &amp; Scotland (1988) and England (1999)</a:t>
            </a:r>
          </a:p>
          <a:p>
            <a:pPr lvl="1"/>
            <a:r>
              <a:rPr lang="en-US" sz="1600" dirty="0" smtClean="0">
                <a:latin typeface="Arial"/>
                <a:cs typeface="Arial"/>
              </a:rPr>
              <a:t>Top 3 stressors: filling in government forms, bad weather, adjusting to new government regulations and policy</a:t>
            </a:r>
          </a:p>
          <a:p>
            <a:pPr>
              <a:buNone/>
            </a:pPr>
            <a:r>
              <a:rPr lang="en-US" sz="2000" dirty="0" smtClean="0">
                <a:latin typeface="Arial"/>
                <a:cs typeface="Arial"/>
              </a:rPr>
              <a:t>UK (1998)</a:t>
            </a:r>
          </a:p>
          <a:p>
            <a:pPr lvl="1"/>
            <a:r>
              <a:rPr lang="en-US" sz="1600" dirty="0" smtClean="0">
                <a:latin typeface="Arial"/>
                <a:cs typeface="Arial"/>
              </a:rPr>
              <a:t>Record keeping and paper work, difficulty understanding forms, problems from new legislation</a:t>
            </a:r>
          </a:p>
          <a:p>
            <a:pPr lvl="1"/>
            <a:r>
              <a:rPr lang="en-US" sz="1600" dirty="0" smtClean="0">
                <a:latin typeface="Arial"/>
                <a:cs typeface="Arial"/>
              </a:rPr>
              <a:t>75% report concern about money</a:t>
            </a:r>
          </a:p>
          <a:p>
            <a:pPr lvl="1"/>
            <a:r>
              <a:rPr lang="en-US" sz="1600" dirty="0" smtClean="0">
                <a:latin typeface="Arial"/>
                <a:cs typeface="Arial"/>
              </a:rPr>
              <a:t>Coping with new legislation, amount of paper work, media criticism</a:t>
            </a:r>
          </a:p>
          <a:p>
            <a:pPr>
              <a:buNone/>
            </a:pPr>
            <a:r>
              <a:rPr lang="en-US" sz="2000" dirty="0" smtClean="0">
                <a:latin typeface="Arial"/>
                <a:cs typeface="Arial"/>
              </a:rPr>
              <a:t>Wales (2002)</a:t>
            </a:r>
          </a:p>
          <a:p>
            <a:pPr lvl="1"/>
            <a:r>
              <a:rPr lang="en-US" sz="1600" dirty="0" smtClean="0">
                <a:latin typeface="Arial"/>
                <a:cs typeface="Arial"/>
              </a:rPr>
              <a:t>Government policy, finance, time pressure</a:t>
            </a:r>
          </a:p>
          <a:p>
            <a:pPr>
              <a:buNone/>
            </a:pPr>
            <a:r>
              <a:rPr lang="en-US" sz="2000" dirty="0" smtClean="0">
                <a:latin typeface="Arial"/>
                <a:cs typeface="Arial"/>
              </a:rPr>
              <a:t>New Zealand (2006)</a:t>
            </a:r>
          </a:p>
          <a:p>
            <a:pPr lvl="1"/>
            <a:r>
              <a:rPr lang="en-US" sz="1600" dirty="0" smtClean="0">
                <a:latin typeface="Arial"/>
                <a:cs typeface="Arial"/>
              </a:rPr>
              <a:t>Increased work load at peak times, dealing with WC, bad weather, complying with health/safety legislation</a:t>
            </a:r>
          </a:p>
          <a:p>
            <a:pPr>
              <a:buNone/>
            </a:pPr>
            <a:r>
              <a:rPr lang="en-US" sz="2000" dirty="0" smtClean="0">
                <a:latin typeface="Arial"/>
                <a:cs typeface="Arial"/>
              </a:rPr>
              <a:t>Canada (2006)</a:t>
            </a:r>
          </a:p>
          <a:p>
            <a:pPr lvl="1"/>
            <a:r>
              <a:rPr lang="en-US" sz="1600" dirty="0" smtClean="0">
                <a:latin typeface="Arial"/>
                <a:cs typeface="Arial"/>
              </a:rPr>
              <a:t>High psychological distress (49% of male farmers vs. 20% in gen pop)</a:t>
            </a:r>
          </a:p>
          <a:p>
            <a:pPr lvl="1"/>
            <a:r>
              <a:rPr lang="en-US" sz="1600" dirty="0" smtClean="0">
                <a:latin typeface="Arial"/>
                <a:cs typeface="Arial"/>
              </a:rPr>
              <a:t>Prevalence of suicidal ideation (5.9% in male farmers vs. 3.9% in gen pop)</a:t>
            </a:r>
          </a:p>
          <a:p>
            <a:pPr marL="0" indent="0">
              <a:buNone/>
            </a:pPr>
            <a:r>
              <a:rPr lang="en-US" sz="2000" dirty="0" smtClean="0">
                <a:latin typeface="Arial"/>
                <a:cs typeface="Arial"/>
              </a:rPr>
              <a:t>Iowa (1999)</a:t>
            </a:r>
          </a:p>
          <a:p>
            <a:endParaRPr lang="en-US" dirty="0"/>
          </a:p>
        </p:txBody>
      </p:sp>
      <p:sp>
        <p:nvSpPr>
          <p:cNvPr id="4" name="Slide Number Placeholder 3"/>
          <p:cNvSpPr>
            <a:spLocks noGrp="1"/>
          </p:cNvSpPr>
          <p:nvPr>
            <p:ph type="sldNum" sz="quarter" idx="10"/>
          </p:nvPr>
        </p:nvSpPr>
        <p:spPr/>
        <p:txBody>
          <a:bodyPr/>
          <a:lstStyle/>
          <a:p>
            <a:fld id="{4FB3003A-B737-3547-B953-3089ABA39E31}" type="slidenum">
              <a:rPr lang="en-US" smtClean="0"/>
              <a:pPr/>
              <a:t>19</a:t>
            </a:fld>
            <a:endParaRPr lang="en-US"/>
          </a:p>
        </p:txBody>
      </p:sp>
    </p:spTree>
    <p:extLst>
      <p:ext uri="{BB962C8B-B14F-4D97-AF65-F5344CB8AC3E}">
        <p14:creationId xmlns:p14="http://schemas.microsoft.com/office/powerpoint/2010/main" val="1536051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3879727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07F4539-BB0E-4173-8A0B-1CC6E0240940}" type="datetimeFigureOut">
              <a:rPr lang="en-US" smtClean="0"/>
              <a:pPr/>
              <a:t>9/21/2016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CCCFE83-2D59-4F7F-9E74-3B8AE4447DAF}" type="slidenum">
              <a:rPr lang="en-US" smtClean="0"/>
              <a:pPr/>
              <a:t>‹#›</a:t>
            </a:fld>
            <a:endParaRPr lang="en-US"/>
          </a:p>
        </p:txBody>
      </p:sp>
    </p:spTree>
    <p:extLst>
      <p:ext uri="{BB962C8B-B14F-4D97-AF65-F5344CB8AC3E}">
        <p14:creationId xmlns:p14="http://schemas.microsoft.com/office/powerpoint/2010/main" val="1820801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07F4539-BB0E-4173-8A0B-1CC6E0240940}" type="datetimeFigureOut">
              <a:rPr lang="en-US" smtClean="0"/>
              <a:pPr/>
              <a:t>9/21/2016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CCCFE83-2D59-4F7F-9E74-3B8AE4447DAF}" type="slidenum">
              <a:rPr lang="en-US" smtClean="0"/>
              <a:pPr/>
              <a:t>‹#›</a:t>
            </a:fld>
            <a:endParaRPr lang="en-US"/>
          </a:p>
        </p:txBody>
      </p:sp>
    </p:spTree>
    <p:extLst>
      <p:ext uri="{BB962C8B-B14F-4D97-AF65-F5344CB8AC3E}">
        <p14:creationId xmlns:p14="http://schemas.microsoft.com/office/powerpoint/2010/main" val="820406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07F4539-BB0E-4173-8A0B-1CC6E0240940}" type="datetimeFigureOut">
              <a:rPr lang="en-US" smtClean="0"/>
              <a:pPr/>
              <a:t>9/21/2016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CCCFE83-2D59-4F7F-9E74-3B8AE4447DAF}" type="slidenum">
              <a:rPr lang="en-US" smtClean="0"/>
              <a:pPr/>
              <a:t>‹#›</a:t>
            </a:fld>
            <a:endParaRPr lang="en-US"/>
          </a:p>
        </p:txBody>
      </p:sp>
    </p:spTree>
    <p:extLst>
      <p:ext uri="{BB962C8B-B14F-4D97-AF65-F5344CB8AC3E}">
        <p14:creationId xmlns:p14="http://schemas.microsoft.com/office/powerpoint/2010/main" val="1656739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457200" y="1600200"/>
            <a:ext cx="8229600" cy="4525963"/>
          </a:xfrm>
          <a:prstGeom prst="rect">
            <a:avLst/>
          </a:prstGeom>
        </p:spPr>
        <p:txBody>
          <a:bodyPr rtlCol="0">
            <a:normAutofit/>
          </a:bodyPr>
          <a:lstStyle/>
          <a:p>
            <a:pPr lvl="0"/>
            <a:endParaRPr lang="en-US" noProof="0" dirty="0" smtClean="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55B94650-4884-4893-AEE8-A2F8B4F29DD5}" type="slidenum">
              <a:rPr lang="en-US"/>
              <a:pPr>
                <a:defRPr/>
              </a:pPr>
              <a:t>‹#›</a:t>
            </a:fld>
            <a:endParaRPr lang="en-US" dirty="0"/>
          </a:p>
        </p:txBody>
      </p:sp>
    </p:spTree>
    <p:extLst>
      <p:ext uri="{BB962C8B-B14F-4D97-AF65-F5344CB8AC3E}">
        <p14:creationId xmlns:p14="http://schemas.microsoft.com/office/powerpoint/2010/main" val="439418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07F4539-BB0E-4173-8A0B-1CC6E0240940}" type="datetimeFigureOut">
              <a:rPr lang="en-US" smtClean="0"/>
              <a:pPr/>
              <a:t>9/21/2016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CCCFE83-2D59-4F7F-9E74-3B8AE4447DAF}" type="slidenum">
              <a:rPr lang="en-US" smtClean="0"/>
              <a:pPr/>
              <a:t>‹#›</a:t>
            </a:fld>
            <a:endParaRPr lang="en-US"/>
          </a:p>
        </p:txBody>
      </p:sp>
    </p:spTree>
    <p:extLst>
      <p:ext uri="{BB962C8B-B14F-4D97-AF65-F5344CB8AC3E}">
        <p14:creationId xmlns:p14="http://schemas.microsoft.com/office/powerpoint/2010/main" val="709918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07F4539-BB0E-4173-8A0B-1CC6E0240940}" type="datetimeFigureOut">
              <a:rPr lang="en-US" smtClean="0"/>
              <a:pPr/>
              <a:t>9/21/2016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CCCFE83-2D59-4F7F-9E74-3B8AE4447DAF}" type="slidenum">
              <a:rPr lang="en-US" smtClean="0"/>
              <a:pPr/>
              <a:t>‹#›</a:t>
            </a:fld>
            <a:endParaRPr lang="en-US"/>
          </a:p>
        </p:txBody>
      </p:sp>
    </p:spTree>
    <p:extLst>
      <p:ext uri="{BB962C8B-B14F-4D97-AF65-F5344CB8AC3E}">
        <p14:creationId xmlns:p14="http://schemas.microsoft.com/office/powerpoint/2010/main" val="2118661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6000">
              <a:schemeClr val="bg1"/>
            </a:gs>
            <a:gs pos="0">
              <a:schemeClr val="bg1"/>
            </a:gs>
            <a:gs pos="14650">
              <a:srgbClr val="FFFFFF"/>
            </a:gs>
            <a:gs pos="14000">
              <a:schemeClr val="bg1"/>
            </a:gs>
            <a:gs pos="100000">
              <a:schemeClr val="bg1">
                <a:lumMod val="65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 name="TextBox 6"/>
          <p:cNvSpPr txBox="1"/>
          <p:nvPr userDrawn="1"/>
        </p:nvSpPr>
        <p:spPr>
          <a:xfrm>
            <a:off x="0" y="6629400"/>
            <a:ext cx="5562600" cy="230832"/>
          </a:xfrm>
          <a:prstGeom prst="rect">
            <a:avLst/>
          </a:prstGeom>
          <a:noFill/>
          <a:ln>
            <a:noFill/>
          </a:ln>
        </p:spPr>
        <p:txBody>
          <a:bodyPr wrap="square" rtlCol="0">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900" dirty="0" smtClean="0">
                <a:solidFill>
                  <a:schemeClr val="tx1">
                    <a:lumMod val="65000"/>
                    <a:lumOff val="35000"/>
                  </a:schemeClr>
                </a:solidFill>
                <a:effectLst/>
                <a:latin typeface="Calibri"/>
                <a:ea typeface="Calibri"/>
                <a:cs typeface="Times New Roman"/>
              </a:rPr>
              <a:t>© University of Iowa, 2016.  All rights reserved.  Duplication or distribution prohibited</a:t>
            </a:r>
            <a:r>
              <a:rPr lang="en-US" sz="900" dirty="0" smtClean="0">
                <a:solidFill>
                  <a:srgbClr val="000000"/>
                </a:solidFill>
                <a:effectLst/>
                <a:latin typeface="Calibri"/>
                <a:ea typeface="Calibri"/>
                <a:cs typeface="Times New Roman"/>
              </a:rPr>
              <a:t>.</a:t>
            </a:r>
            <a:endParaRPr lang="en-US" sz="900" dirty="0" smtClean="0">
              <a:effectLst/>
              <a:latin typeface="Calibri"/>
              <a:ea typeface="Calibri"/>
              <a:cs typeface="Times New Roman"/>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77592" y="6400800"/>
            <a:ext cx="1586345" cy="381000"/>
          </a:xfrm>
          <a:prstGeom prst="rect">
            <a:avLst/>
          </a:prstGeom>
        </p:spPr>
      </p:pic>
      <p:pic>
        <p:nvPicPr>
          <p:cNvPr id="4" name="Picture 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248400" y="6209985"/>
            <a:ext cx="990600" cy="609601"/>
          </a:xfrm>
          <a:prstGeom prst="rect">
            <a:avLst/>
          </a:prstGeom>
        </p:spPr>
      </p:pic>
    </p:spTree>
    <p:extLst>
      <p:ext uri="{BB962C8B-B14F-4D97-AF65-F5344CB8AC3E}">
        <p14:creationId xmlns:p14="http://schemas.microsoft.com/office/powerpoint/2010/main" val="41421518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diane-rohlman@uiowa.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www.invs.sante.fr/fr"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hyperlink" Target="http://www-ncbi-nlm-nih-gov.proxy.lib.uiowa.edu/pmc/articles/PMC4154212/#r18" TargetMode="External"/><Relationship Id="rId3" Type="http://schemas.openxmlformats.org/officeDocument/2006/relationships/hyperlink" Target="http://www-ncbi-nlm-nih-gov.proxy.lib.uiowa.edu/pmc/articles/PMC4154212/#r3" TargetMode="External"/><Relationship Id="rId7" Type="http://schemas.openxmlformats.org/officeDocument/2006/relationships/hyperlink" Target="http://www-ncbi-nlm-nih-gov.proxy.lib.uiowa.edu/pmc/articles/PMC4154212/#r16" TargetMode="External"/><Relationship Id="rId12" Type="http://schemas.openxmlformats.org/officeDocument/2006/relationships/hyperlink" Target="http://www-ncbi-nlm-nih-gov.proxy.lib.uiowa.edu/pmc/articles/PMC4154212/#r27"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www-ncbi-nlm-nih-gov.proxy.lib.uiowa.edu/pmc/articles/PMC4154212/#r6" TargetMode="External"/><Relationship Id="rId11" Type="http://schemas.openxmlformats.org/officeDocument/2006/relationships/hyperlink" Target="http://www-ncbi-nlm-nih-gov.proxy.lib.uiowa.edu/pmc/articles/PMC4154212/#r26" TargetMode="External"/><Relationship Id="rId5" Type="http://schemas.openxmlformats.org/officeDocument/2006/relationships/hyperlink" Target="http://www-ncbi-nlm-nih-gov.proxy.lib.uiowa.edu/pmc/articles/PMC4154212/#r5" TargetMode="External"/><Relationship Id="rId10" Type="http://schemas.openxmlformats.org/officeDocument/2006/relationships/hyperlink" Target="http://www-ncbi-nlm-nih-gov.proxy.lib.uiowa.edu/pmc/articles/PMC4154212/#r20" TargetMode="External"/><Relationship Id="rId4" Type="http://schemas.openxmlformats.org/officeDocument/2006/relationships/hyperlink" Target="http://www-ncbi-nlm-nih-gov.proxy.lib.uiowa.edu/pmc/articles/PMC4154212/#r4" TargetMode="External"/><Relationship Id="rId9" Type="http://schemas.openxmlformats.org/officeDocument/2006/relationships/hyperlink" Target="http://www-ncbi-nlm-nih-gov.proxy.lib.uiowa.edu/pmc/articles/PMC4154212/#r19"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ehp.niehs.nih.gov.proxy.lib.uiowa.edu/1103413/#r20" TargetMode="External"/><Relationship Id="rId13" Type="http://schemas.openxmlformats.org/officeDocument/2006/relationships/hyperlink" Target="http://ehp.niehs.nih.gov.proxy.lib.uiowa.edu/1103413/#r17" TargetMode="External"/><Relationship Id="rId3" Type="http://schemas.openxmlformats.org/officeDocument/2006/relationships/hyperlink" Target="http://ehp.niehs.nih.gov.proxy.lib.uiowa.edu/1103413/#r5" TargetMode="External"/><Relationship Id="rId7" Type="http://schemas.openxmlformats.org/officeDocument/2006/relationships/hyperlink" Target="http://ehp.niehs.nih.gov.proxy.lib.uiowa.edu/1103413/#r19" TargetMode="External"/><Relationship Id="rId12" Type="http://schemas.openxmlformats.org/officeDocument/2006/relationships/hyperlink" Target="http://ehp.niehs.nih.gov.proxy.lib.uiowa.edu/1103413/#r26" TargetMode="External"/><Relationship Id="rId17" Type="http://schemas.openxmlformats.org/officeDocument/2006/relationships/hyperlink" Target="http://ehp.niehs.nih.gov.proxy.lib.uiowa.edu/1103413/#r15" TargetMode="External"/><Relationship Id="rId2" Type="http://schemas.openxmlformats.org/officeDocument/2006/relationships/notesSlide" Target="../notesSlides/notesSlide26.xml"/><Relationship Id="rId16" Type="http://schemas.openxmlformats.org/officeDocument/2006/relationships/hyperlink" Target="http://ehp.niehs.nih.gov.proxy.lib.uiowa.edu/1103413/#r29" TargetMode="External"/><Relationship Id="rId1" Type="http://schemas.openxmlformats.org/officeDocument/2006/relationships/slideLayout" Target="../slideLayouts/slideLayout2.xml"/><Relationship Id="rId6" Type="http://schemas.openxmlformats.org/officeDocument/2006/relationships/hyperlink" Target="http://ehp.niehs.nih.gov.proxy.lib.uiowa.edu/1103413/#r13" TargetMode="External"/><Relationship Id="rId11" Type="http://schemas.openxmlformats.org/officeDocument/2006/relationships/hyperlink" Target="http://ehp.niehs.nih.gov.proxy.lib.uiowa.edu/1103413/#r25" TargetMode="External"/><Relationship Id="rId5" Type="http://schemas.openxmlformats.org/officeDocument/2006/relationships/hyperlink" Target="http://ehp.niehs.nih.gov.proxy.lib.uiowa.edu/1103413/#r11" TargetMode="External"/><Relationship Id="rId15" Type="http://schemas.openxmlformats.org/officeDocument/2006/relationships/hyperlink" Target="http://ehp.niehs.nih.gov.proxy.lib.uiowa.edu/1103413/#r24" TargetMode="External"/><Relationship Id="rId10" Type="http://schemas.openxmlformats.org/officeDocument/2006/relationships/hyperlink" Target="http://ehp.niehs.nih.gov.proxy.lib.uiowa.edu/1103413/#r28" TargetMode="External"/><Relationship Id="rId4" Type="http://schemas.openxmlformats.org/officeDocument/2006/relationships/hyperlink" Target="http://ehp.niehs.nih.gov.proxy.lib.uiowa.edu/1103413/#r7" TargetMode="External"/><Relationship Id="rId9" Type="http://schemas.openxmlformats.org/officeDocument/2006/relationships/hyperlink" Target="http://ehp.niehs.nih.gov.proxy.lib.uiowa.edu/1103413/#r23" TargetMode="External"/><Relationship Id="rId14" Type="http://schemas.openxmlformats.org/officeDocument/2006/relationships/hyperlink" Target="http://ehp.niehs.nih.gov.proxy.lib.uiowa.edu/1103413/#r18"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hyperlink" Target="http://www.przyborski.com/glenns_photos/old_farmer.jp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
            <a:ext cx="8458201" cy="1927225"/>
          </a:xfrm>
        </p:spPr>
        <p:txBody>
          <a:bodyPr/>
          <a:lstStyle/>
          <a:p>
            <a:r>
              <a:rPr lang="en-US" sz="4400" b="1" dirty="0" smtClean="0"/>
              <a:t>Behavioral Health </a:t>
            </a:r>
            <a:r>
              <a:rPr lang="en-US" sz="3600" b="1" dirty="0" smtClean="0"/>
              <a:t>in</a:t>
            </a:r>
            <a:r>
              <a:rPr lang="en-US" b="1" dirty="0" smtClean="0"/>
              <a:t> </a:t>
            </a:r>
            <a:br>
              <a:rPr lang="en-US" b="1" dirty="0" smtClean="0"/>
            </a:br>
            <a:r>
              <a:rPr lang="en-US" sz="4400" b="1" dirty="0" smtClean="0"/>
              <a:t>Agricultural Populations</a:t>
            </a:r>
            <a:endParaRPr lang="en-US" sz="4400" b="1" dirty="0"/>
          </a:p>
        </p:txBody>
      </p:sp>
      <p:sp>
        <p:nvSpPr>
          <p:cNvPr id="3" name="Subtitle 2"/>
          <p:cNvSpPr>
            <a:spLocks noGrp="1"/>
          </p:cNvSpPr>
          <p:nvPr>
            <p:ph type="subTitle" idx="1"/>
          </p:nvPr>
        </p:nvSpPr>
        <p:spPr>
          <a:xfrm>
            <a:off x="1371600" y="5105400"/>
            <a:ext cx="6858000" cy="1752600"/>
          </a:xfrm>
        </p:spPr>
        <p:txBody>
          <a:bodyPr>
            <a:normAutofit/>
          </a:bodyPr>
          <a:lstStyle/>
          <a:p>
            <a:r>
              <a:rPr lang="en-US" dirty="0" smtClean="0"/>
              <a:t>Diane </a:t>
            </a:r>
            <a:r>
              <a:rPr lang="en-US" sz="2800" dirty="0" smtClean="0"/>
              <a:t>Rohlman</a:t>
            </a:r>
            <a:r>
              <a:rPr lang="en-US" dirty="0" smtClean="0"/>
              <a:t>, PhD</a:t>
            </a:r>
          </a:p>
          <a:p>
            <a:r>
              <a:rPr lang="en-US" sz="2800" dirty="0" smtClean="0">
                <a:hlinkClick r:id="rId2"/>
              </a:rPr>
              <a:t>diane-rohlman@uiowa.edu</a:t>
            </a:r>
            <a:endParaRPr lang="en-US" sz="2800" dirty="0" smtClean="0"/>
          </a:p>
          <a:p>
            <a:r>
              <a:rPr lang="en-US" sz="2800" dirty="0" smtClean="0"/>
              <a:t>2016</a:t>
            </a:r>
            <a:endParaRPr lang="en-US" sz="1600" dirty="0" smtClean="0"/>
          </a:p>
          <a:p>
            <a:endParaRPr lang="en-US" sz="2800" dirty="0"/>
          </a:p>
        </p:txBody>
      </p:sp>
      <p:pic>
        <p:nvPicPr>
          <p:cNvPr id="5" name="Picture 3" descr="2012-05-14 12.22.20.jpg"/>
          <p:cNvPicPr>
            <a:picLocks noChangeAspect="1"/>
          </p:cNvPicPr>
          <p:nvPr/>
        </p:nvPicPr>
        <p:blipFill>
          <a:blip r:embed="rId3"/>
          <a:srcRect t="16499" b="25500"/>
          <a:stretch>
            <a:fillRect/>
          </a:stretch>
        </p:blipFill>
        <p:spPr bwMode="auto">
          <a:xfrm>
            <a:off x="0" y="2494960"/>
            <a:ext cx="9144000" cy="2534240"/>
          </a:xfrm>
          <a:prstGeom prst="rect">
            <a:avLst/>
          </a:prstGeom>
          <a:noFill/>
          <a:ln w="9525">
            <a:noFill/>
            <a:miter lim="800000"/>
            <a:headEnd/>
            <a:tailEnd/>
          </a:ln>
        </p:spPr>
      </p:pic>
    </p:spTree>
    <p:extLst>
      <p:ext uri="{BB962C8B-B14F-4D97-AF65-F5344CB8AC3E}">
        <p14:creationId xmlns:p14="http://schemas.microsoft.com/office/powerpoint/2010/main" val="8497999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5400" b="1" dirty="0" smtClean="0"/>
              <a:t>Workplace</a:t>
            </a:r>
            <a:endParaRPr lang="en-US" sz="5400" b="1" dirty="0"/>
          </a:p>
        </p:txBody>
      </p:sp>
      <p:sp>
        <p:nvSpPr>
          <p:cNvPr id="3" name="Content Placeholder 2"/>
          <p:cNvSpPr>
            <a:spLocks noGrp="1"/>
          </p:cNvSpPr>
          <p:nvPr>
            <p:ph idx="1"/>
          </p:nvPr>
        </p:nvSpPr>
        <p:spPr>
          <a:xfrm>
            <a:off x="457200" y="1600200"/>
            <a:ext cx="8546432" cy="4525963"/>
          </a:xfrm>
        </p:spPr>
        <p:txBody>
          <a:bodyPr>
            <a:normAutofit fontScale="92500"/>
          </a:bodyPr>
          <a:lstStyle/>
          <a:p>
            <a:r>
              <a:rPr lang="en-US" dirty="0" smtClean="0"/>
              <a:t>Lone workers</a:t>
            </a:r>
          </a:p>
          <a:p>
            <a:r>
              <a:rPr lang="en-US" dirty="0" smtClean="0"/>
              <a:t>Long hours/infrequent days off</a:t>
            </a:r>
          </a:p>
          <a:p>
            <a:r>
              <a:rPr lang="en-US" dirty="0" smtClean="0"/>
              <a:t>Physically demanding work </a:t>
            </a:r>
            <a:r>
              <a:rPr lang="en-US" sz="2600" dirty="0" smtClean="0">
                <a:sym typeface="Wingdings"/>
              </a:rPr>
              <a:t> although this is changing!</a:t>
            </a:r>
            <a:endParaRPr lang="en-US" dirty="0" smtClean="0"/>
          </a:p>
          <a:p>
            <a:r>
              <a:rPr lang="en-US" dirty="0" smtClean="0"/>
              <a:t>Livestock problems (Avian Influenza)</a:t>
            </a:r>
          </a:p>
          <a:p>
            <a:r>
              <a:rPr lang="en-US" dirty="0" smtClean="0"/>
              <a:t>Malfunctioning equipment</a:t>
            </a:r>
          </a:p>
          <a:p>
            <a:r>
              <a:rPr lang="en-US" dirty="0" smtClean="0"/>
              <a:t>Lack of labor (harvest)</a:t>
            </a:r>
          </a:p>
          <a:p>
            <a:r>
              <a:rPr lang="en-US" dirty="0" smtClean="0"/>
              <a:t>Crop yield uncertainty</a:t>
            </a:r>
          </a:p>
          <a:p>
            <a:r>
              <a:rPr lang="en-US" dirty="0"/>
              <a:t>Seasonal variations in work demands</a:t>
            </a:r>
          </a:p>
          <a:p>
            <a:endParaRPr lang="en-US" dirty="0" smtClean="0"/>
          </a:p>
          <a:p>
            <a:endParaRPr lang="en-US" dirty="0"/>
          </a:p>
        </p:txBody>
      </p:sp>
    </p:spTree>
    <p:extLst>
      <p:ext uri="{BB962C8B-B14F-4D97-AF65-F5344CB8AC3E}">
        <p14:creationId xmlns:p14="http://schemas.microsoft.com/office/powerpoint/2010/main" val="362262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606385" cy="1143000"/>
          </a:xfrm>
        </p:spPr>
        <p:txBody>
          <a:bodyPr>
            <a:normAutofit fontScale="90000"/>
          </a:bodyPr>
          <a:lstStyle/>
          <a:p>
            <a:r>
              <a:rPr lang="en-US" b="1" dirty="0" smtClean="0"/>
              <a:t>Job Demand and Control</a:t>
            </a:r>
            <a:endParaRPr lang="en-US" b="1" dirty="0"/>
          </a:p>
        </p:txBody>
      </p:sp>
      <p:sp>
        <p:nvSpPr>
          <p:cNvPr id="3" name="Content Placeholder 2"/>
          <p:cNvSpPr>
            <a:spLocks noGrp="1"/>
          </p:cNvSpPr>
          <p:nvPr>
            <p:ph idx="1"/>
          </p:nvPr>
        </p:nvSpPr>
        <p:spPr>
          <a:xfrm>
            <a:off x="148301" y="1600200"/>
            <a:ext cx="8229600" cy="4525963"/>
          </a:xfrm>
        </p:spPr>
        <p:txBody>
          <a:bodyPr/>
          <a:lstStyle/>
          <a:p>
            <a:pPr marL="0" indent="0">
              <a:buNone/>
            </a:pPr>
            <a:r>
              <a:rPr lang="en-US" dirty="0" smtClean="0"/>
              <a:t>High Stress Jobs = </a:t>
            </a:r>
            <a:br>
              <a:rPr lang="en-US" dirty="0" smtClean="0"/>
            </a:br>
            <a:r>
              <a:rPr lang="en-US" b="1" dirty="0" smtClean="0"/>
              <a:t>low control </a:t>
            </a:r>
            <a:r>
              <a:rPr lang="en-US" dirty="0" smtClean="0"/>
              <a:t/>
            </a:r>
            <a:br>
              <a:rPr lang="en-US" dirty="0" smtClean="0"/>
            </a:br>
            <a:r>
              <a:rPr lang="en-US" sz="2800" dirty="0" smtClean="0"/>
              <a:t>(Decision latitude)</a:t>
            </a:r>
            <a:br>
              <a:rPr lang="en-US" sz="2800" dirty="0" smtClean="0"/>
            </a:br>
            <a:r>
              <a:rPr lang="en-US" dirty="0" smtClean="0"/>
              <a:t>and </a:t>
            </a:r>
          </a:p>
          <a:p>
            <a:pPr marL="0" indent="0">
              <a:buNone/>
            </a:pPr>
            <a:r>
              <a:rPr lang="en-US" b="1" dirty="0" smtClean="0"/>
              <a:t>high demand </a:t>
            </a:r>
          </a:p>
          <a:p>
            <a:pPr marL="0" indent="0">
              <a:buNone/>
            </a:pPr>
            <a:r>
              <a:rPr lang="en-US" sz="2800" dirty="0" smtClean="0"/>
              <a:t>(Psychological Demand)</a:t>
            </a:r>
          </a:p>
          <a:p>
            <a:pPr marL="0" indent="0">
              <a:buNone/>
            </a:pPr>
            <a:endParaRPr lang="en-US" dirty="0" smtClean="0"/>
          </a:p>
          <a:p>
            <a:pPr marL="0" indent="0">
              <a:buNone/>
            </a:pPr>
            <a:endParaRPr lang="en-US" dirty="0"/>
          </a:p>
        </p:txBody>
      </p:sp>
      <p:pic>
        <p:nvPicPr>
          <p:cNvPr id="4" name="Picture 3"/>
          <p:cNvPicPr>
            <a:picLocks noChangeAspect="1"/>
          </p:cNvPicPr>
          <p:nvPr/>
        </p:nvPicPr>
        <p:blipFill>
          <a:blip r:embed="rId3"/>
          <a:stretch>
            <a:fillRect/>
          </a:stretch>
        </p:blipFill>
        <p:spPr>
          <a:xfrm>
            <a:off x="4232686" y="1600200"/>
            <a:ext cx="4911313" cy="4651912"/>
          </a:xfrm>
          <a:prstGeom prst="rect">
            <a:avLst/>
          </a:prstGeom>
        </p:spPr>
      </p:pic>
      <p:sp>
        <p:nvSpPr>
          <p:cNvPr id="5" name="TextBox 4"/>
          <p:cNvSpPr txBox="1"/>
          <p:nvPr/>
        </p:nvSpPr>
        <p:spPr>
          <a:xfrm>
            <a:off x="5846210" y="57241"/>
            <a:ext cx="3018337" cy="1754327"/>
          </a:xfrm>
          <a:prstGeom prst="rect">
            <a:avLst/>
          </a:prstGeom>
          <a:noFill/>
        </p:spPr>
        <p:txBody>
          <a:bodyPr wrap="none" rtlCol="0">
            <a:spAutoFit/>
          </a:bodyPr>
          <a:lstStyle/>
          <a:p>
            <a:r>
              <a:rPr lang="en-US" dirty="0" smtClean="0"/>
              <a:t>Burdens put on the individual:</a:t>
            </a:r>
          </a:p>
          <a:p>
            <a:pPr marL="285750" indent="-285750">
              <a:buFontTx/>
              <a:buChar char="-"/>
            </a:pPr>
            <a:r>
              <a:rPr lang="en-US" dirty="0" smtClean="0"/>
              <a:t>Work load</a:t>
            </a:r>
          </a:p>
          <a:p>
            <a:pPr marL="285750" indent="-285750">
              <a:buFontTx/>
              <a:buChar char="-"/>
            </a:pPr>
            <a:r>
              <a:rPr lang="en-US" dirty="0" smtClean="0"/>
              <a:t>Time pressure</a:t>
            </a:r>
          </a:p>
          <a:p>
            <a:pPr marL="285750" indent="-285750">
              <a:buFontTx/>
              <a:buChar char="-"/>
            </a:pPr>
            <a:r>
              <a:rPr lang="en-US" dirty="0" smtClean="0"/>
              <a:t>Fast-paced work</a:t>
            </a:r>
          </a:p>
          <a:p>
            <a:pPr marL="285750" indent="-285750">
              <a:buFontTx/>
              <a:buChar char="-"/>
            </a:pPr>
            <a:r>
              <a:rPr lang="en-US" dirty="0" smtClean="0"/>
              <a:t>Monotonous work</a:t>
            </a:r>
          </a:p>
          <a:p>
            <a:pPr marL="285750" indent="-285750">
              <a:buFontTx/>
              <a:buChar char="-"/>
            </a:pPr>
            <a:r>
              <a:rPr lang="en-US" dirty="0" smtClean="0"/>
              <a:t>Physical constraints</a:t>
            </a:r>
            <a:endParaRPr lang="en-US" dirty="0"/>
          </a:p>
        </p:txBody>
      </p:sp>
      <p:sp>
        <p:nvSpPr>
          <p:cNvPr id="6" name="TextBox 5"/>
          <p:cNvSpPr txBox="1"/>
          <p:nvPr/>
        </p:nvSpPr>
        <p:spPr>
          <a:xfrm>
            <a:off x="0" y="4943085"/>
            <a:ext cx="4232687" cy="1200329"/>
          </a:xfrm>
          <a:prstGeom prst="rect">
            <a:avLst/>
          </a:prstGeom>
          <a:noFill/>
        </p:spPr>
        <p:txBody>
          <a:bodyPr wrap="none" rtlCol="0">
            <a:spAutoFit/>
          </a:bodyPr>
          <a:lstStyle/>
          <a:p>
            <a:r>
              <a:rPr lang="en-US" dirty="0" smtClean="0"/>
              <a:t>Capacity of person to respond to demands:</a:t>
            </a:r>
          </a:p>
          <a:p>
            <a:pPr marL="285750" indent="-285750">
              <a:buFontTx/>
              <a:buChar char="-"/>
            </a:pPr>
            <a:r>
              <a:rPr lang="en-US" dirty="0" smtClean="0"/>
              <a:t>Decide how to perform a task</a:t>
            </a:r>
          </a:p>
          <a:p>
            <a:pPr marL="285750" indent="-285750">
              <a:buFontTx/>
              <a:buChar char="-"/>
            </a:pPr>
            <a:r>
              <a:rPr lang="en-US" dirty="0" smtClean="0"/>
              <a:t>Being allowed to solve problems</a:t>
            </a:r>
          </a:p>
          <a:p>
            <a:pPr marL="285750" indent="-285750">
              <a:buFontTx/>
              <a:buChar char="-"/>
            </a:pPr>
            <a:r>
              <a:rPr lang="en-US" dirty="0" smtClean="0"/>
              <a:t>Being able to adjust the pace</a:t>
            </a:r>
            <a:endParaRPr lang="en-US" dirty="0"/>
          </a:p>
        </p:txBody>
      </p:sp>
    </p:spTree>
    <p:extLst>
      <p:ext uri="{BB962C8B-B14F-4D97-AF65-F5344CB8AC3E}">
        <p14:creationId xmlns:p14="http://schemas.microsoft.com/office/powerpoint/2010/main" val="145486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7636"/>
          </a:xfrm>
        </p:spPr>
        <p:txBody>
          <a:bodyPr>
            <a:normAutofit fontScale="90000"/>
          </a:bodyPr>
          <a:lstStyle/>
          <a:p>
            <a:r>
              <a:rPr lang="en-US" b="1" dirty="0" err="1" smtClean="0"/>
              <a:t>Karasek</a:t>
            </a:r>
            <a:r>
              <a:rPr lang="en-US" b="1" dirty="0" smtClean="0"/>
              <a:t>-Theorell Questionnaire</a:t>
            </a:r>
            <a:r>
              <a:rPr lang="en-US" dirty="0" smtClean="0"/>
              <a:t/>
            </a:r>
            <a:br>
              <a:rPr lang="en-US" dirty="0" smtClean="0"/>
            </a:br>
            <a:r>
              <a:rPr lang="en-US" sz="3100" dirty="0" smtClean="0"/>
              <a:t>(often-sometime-seldom-never/almost never)</a:t>
            </a:r>
            <a:endParaRPr lang="en-US" sz="3100"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Do you have to work very fast?</a:t>
            </a:r>
          </a:p>
          <a:p>
            <a:pPr marL="514350" indent="-514350">
              <a:buFont typeface="+mj-lt"/>
              <a:buAutoNum type="arabicPeriod"/>
            </a:pPr>
            <a:r>
              <a:rPr lang="en-US" dirty="0" smtClean="0"/>
              <a:t>Do you have to work very intensively?</a:t>
            </a:r>
          </a:p>
          <a:p>
            <a:pPr marL="514350" indent="-514350">
              <a:buFont typeface="+mj-lt"/>
              <a:buAutoNum type="arabicPeriod"/>
            </a:pPr>
            <a:r>
              <a:rPr lang="en-US" dirty="0" smtClean="0"/>
              <a:t>Does your work demand too much effort?</a:t>
            </a:r>
          </a:p>
          <a:p>
            <a:pPr marL="514350" indent="-514350">
              <a:buFont typeface="+mj-lt"/>
              <a:buAutoNum type="arabicPeriod"/>
            </a:pPr>
            <a:r>
              <a:rPr lang="en-US" dirty="0" smtClean="0"/>
              <a:t>Do you have enough time to do everything?</a:t>
            </a:r>
          </a:p>
          <a:p>
            <a:pPr marL="514350" indent="-514350">
              <a:buFont typeface="+mj-lt"/>
              <a:buAutoNum type="arabicPeriod"/>
            </a:pPr>
            <a:r>
              <a:rPr lang="en-US" dirty="0" smtClean="0"/>
              <a:t>Does your work often involve conflicting demands?</a:t>
            </a:r>
          </a:p>
          <a:p>
            <a:pPr marL="514350" indent="-514350">
              <a:buFont typeface="+mj-lt"/>
              <a:buAutoNum type="arabicPeriod"/>
            </a:pPr>
            <a:r>
              <a:rPr lang="en-US" dirty="0" smtClean="0"/>
              <a:t>Do you have the possibility of learning new things through your work?</a:t>
            </a:r>
          </a:p>
          <a:p>
            <a:pPr marL="514350" indent="-514350">
              <a:buFont typeface="+mj-lt"/>
              <a:buAutoNum type="arabicPeriod"/>
            </a:pPr>
            <a:r>
              <a:rPr lang="en-US" dirty="0" smtClean="0"/>
              <a:t>Does your work demand a high level of skill or expertise?</a:t>
            </a:r>
          </a:p>
          <a:p>
            <a:pPr marL="514350" indent="-514350">
              <a:buFont typeface="+mj-lt"/>
              <a:buAutoNum type="arabicPeriod"/>
            </a:pPr>
            <a:r>
              <a:rPr lang="en-US" dirty="0" smtClean="0"/>
              <a:t>Does your job require you to take the initiative?</a:t>
            </a:r>
          </a:p>
          <a:p>
            <a:pPr marL="514350" indent="-514350">
              <a:buFont typeface="+mj-lt"/>
              <a:buAutoNum type="arabicPeriod"/>
            </a:pPr>
            <a:r>
              <a:rPr lang="en-US" dirty="0" smtClean="0"/>
              <a:t>Do you have to do the same thing over and over again?</a:t>
            </a:r>
          </a:p>
          <a:p>
            <a:pPr marL="514350" indent="-514350">
              <a:buFont typeface="+mj-lt"/>
              <a:buAutoNum type="arabicPeriod"/>
            </a:pPr>
            <a:r>
              <a:rPr lang="en-US" dirty="0" smtClean="0"/>
              <a:t>Do you have a choice in deciding HOW you will do your work?</a:t>
            </a:r>
          </a:p>
          <a:p>
            <a:pPr marL="514350" indent="-514350">
              <a:buFont typeface="+mj-lt"/>
              <a:buAutoNum type="arabicPeriod"/>
            </a:pPr>
            <a:r>
              <a:rPr lang="en-US" dirty="0" smtClean="0"/>
              <a:t>Do you have a choice in deciding WHAT you will do at work?</a:t>
            </a:r>
            <a:endParaRPr lang="en-US" dirty="0"/>
          </a:p>
        </p:txBody>
      </p:sp>
    </p:spTree>
    <p:extLst>
      <p:ext uri="{BB962C8B-B14F-4D97-AF65-F5344CB8AC3E}">
        <p14:creationId xmlns:p14="http://schemas.microsoft.com/office/powerpoint/2010/main" val="742175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eaLnBrk="1" fontAlgn="auto" hangingPunct="1">
              <a:spcAft>
                <a:spcPts val="0"/>
              </a:spcAft>
              <a:defRPr/>
            </a:pPr>
            <a:r>
              <a:rPr lang="en-US" b="1" dirty="0" smtClean="0"/>
              <a:t>Variations in Work Demands</a:t>
            </a:r>
            <a:endParaRPr lang="en-US" b="1" dirty="0"/>
          </a:p>
        </p:txBody>
      </p:sp>
      <p:sp>
        <p:nvSpPr>
          <p:cNvPr id="21508" name="TextBox 5"/>
          <p:cNvSpPr txBox="1">
            <a:spLocks noChangeArrowheads="1"/>
          </p:cNvSpPr>
          <p:nvPr/>
        </p:nvSpPr>
        <p:spPr bwMode="auto">
          <a:xfrm>
            <a:off x="4968875" y="2070100"/>
            <a:ext cx="3408363" cy="641350"/>
          </a:xfrm>
          <a:prstGeom prst="rect">
            <a:avLst/>
          </a:prstGeom>
          <a:noFill/>
          <a:ln w="9525">
            <a:noFill/>
            <a:miter lim="800000"/>
            <a:headEnd/>
            <a:tailEnd/>
          </a:ln>
        </p:spPr>
        <p:txBody>
          <a:bodyPr>
            <a:prstTxWarp prst="textNoShape">
              <a:avLst/>
            </a:prstTxWarp>
            <a:spAutoFit/>
          </a:bodyPr>
          <a:lstStyle/>
          <a:p>
            <a:endParaRPr lang="en-US" sz="1800">
              <a:latin typeface="Book Antiqua" pitchFamily="-72" charset="0"/>
            </a:endParaRPr>
          </a:p>
          <a:p>
            <a:endParaRPr lang="en-US" sz="1800">
              <a:latin typeface="Book Antiqua" pitchFamily="-72" charset="0"/>
            </a:endParaRPr>
          </a:p>
        </p:txBody>
      </p:sp>
      <p:pic>
        <p:nvPicPr>
          <p:cNvPr id="21509" name="Picture 6" descr="2012-03-10 16.47.33.jpg"/>
          <p:cNvPicPr>
            <a:picLocks noChangeAspect="1"/>
          </p:cNvPicPr>
          <p:nvPr/>
        </p:nvPicPr>
        <p:blipFill>
          <a:blip r:embed="rId3"/>
          <a:srcRect/>
          <a:stretch>
            <a:fillRect/>
          </a:stretch>
        </p:blipFill>
        <p:spPr bwMode="auto">
          <a:xfrm>
            <a:off x="1091072" y="914400"/>
            <a:ext cx="2997334" cy="2249424"/>
          </a:xfrm>
          <a:prstGeom prst="rect">
            <a:avLst/>
          </a:prstGeom>
          <a:noFill/>
          <a:ln w="9525">
            <a:solidFill>
              <a:schemeClr val="tx1"/>
            </a:solidFill>
            <a:miter lim="800000"/>
            <a:headEnd/>
            <a:tailEnd/>
          </a:ln>
        </p:spPr>
      </p:pic>
      <p:pic>
        <p:nvPicPr>
          <p:cNvPr id="22" name="Picture 21" descr="tyin.tiff"/>
          <p:cNvPicPr>
            <a:picLocks noChangeAspect="1"/>
          </p:cNvPicPr>
          <p:nvPr/>
        </p:nvPicPr>
        <p:blipFill>
          <a:blip r:embed="rId4"/>
          <a:srcRect l="22183" t="1691" b="4225"/>
          <a:stretch>
            <a:fillRect/>
          </a:stretch>
        </p:blipFill>
        <p:spPr bwMode="auto">
          <a:xfrm>
            <a:off x="5137530" y="914400"/>
            <a:ext cx="3075385" cy="2249424"/>
          </a:xfrm>
          <a:prstGeom prst="rect">
            <a:avLst/>
          </a:prstGeom>
          <a:noFill/>
          <a:ln w="9525">
            <a:solidFill>
              <a:schemeClr val="tx1"/>
            </a:solidFill>
            <a:miter lim="800000"/>
            <a:headEnd/>
            <a:tailEnd/>
          </a:ln>
        </p:spPr>
      </p:pic>
      <p:graphicFrame>
        <p:nvGraphicFramePr>
          <p:cNvPr id="7" name="Table 6"/>
          <p:cNvGraphicFramePr>
            <a:graphicFrameLocks noGrp="1"/>
          </p:cNvGraphicFramePr>
          <p:nvPr>
            <p:extLst>
              <p:ext uri="{D42A27DB-BD31-4B8C-83A1-F6EECF244321}">
                <p14:modId xmlns:p14="http://schemas.microsoft.com/office/powerpoint/2010/main" val="2994421575"/>
              </p:ext>
            </p:extLst>
          </p:nvPr>
        </p:nvGraphicFramePr>
        <p:xfrm>
          <a:off x="457200" y="3352800"/>
          <a:ext cx="8419224" cy="2792760"/>
        </p:xfrm>
        <a:graphic>
          <a:graphicData uri="http://schemas.openxmlformats.org/drawingml/2006/table">
            <a:tbl>
              <a:tblPr firstRow="1" bandRow="1">
                <a:tableStyleId>{5C22544A-7EE6-4342-B048-85BDC9FD1C3A}</a:tableStyleId>
              </a:tblPr>
              <a:tblGrid>
                <a:gridCol w="4209612">
                  <a:extLst>
                    <a:ext uri="{9D8B030D-6E8A-4147-A177-3AD203B41FA5}">
                      <a16:colId xmlns:a16="http://schemas.microsoft.com/office/drawing/2014/main" xmlns="" val="20000"/>
                    </a:ext>
                  </a:extLst>
                </a:gridCol>
                <a:gridCol w="4209612">
                  <a:extLst>
                    <a:ext uri="{9D8B030D-6E8A-4147-A177-3AD203B41FA5}">
                      <a16:colId xmlns:a16="http://schemas.microsoft.com/office/drawing/2014/main" xmlns="" val="20001"/>
                    </a:ext>
                  </a:extLst>
                </a:gridCol>
              </a:tblGrid>
              <a:tr h="524719">
                <a:tc>
                  <a:txBody>
                    <a:bodyPr/>
                    <a:lstStyle/>
                    <a:p>
                      <a:pPr algn="ctr">
                        <a:lnSpc>
                          <a:spcPct val="100000"/>
                        </a:lnSpc>
                      </a:pPr>
                      <a:r>
                        <a:rPr lang="en-US" sz="3200" dirty="0" smtClean="0">
                          <a:solidFill>
                            <a:schemeClr val="tx1"/>
                          </a:solidFill>
                        </a:rPr>
                        <a:t>Pruning</a:t>
                      </a:r>
                      <a:endParaRPr lang="en-US" sz="3200" dirty="0">
                        <a:solidFill>
                          <a:schemeClr val="tx1"/>
                        </a:solidFill>
                      </a:endParaRPr>
                    </a:p>
                  </a:txBody>
                  <a:tcPr/>
                </a:tc>
                <a:tc>
                  <a:txBody>
                    <a:bodyPr/>
                    <a:lstStyle/>
                    <a:p>
                      <a:pPr algn="ctr">
                        <a:lnSpc>
                          <a:spcPct val="100000"/>
                        </a:lnSpc>
                      </a:pPr>
                      <a:r>
                        <a:rPr lang="en-US" sz="3200" dirty="0" smtClean="0">
                          <a:solidFill>
                            <a:schemeClr val="tx1"/>
                          </a:solidFill>
                        </a:rPr>
                        <a:t>Harvest</a:t>
                      </a:r>
                      <a:endParaRPr lang="en-US" sz="3200" dirty="0">
                        <a:solidFill>
                          <a:schemeClr val="tx1"/>
                        </a:solidFill>
                      </a:endParaRPr>
                    </a:p>
                  </a:txBody>
                  <a:tcPr/>
                </a:tc>
                <a:extLst>
                  <a:ext uri="{0D108BD9-81ED-4DB2-BD59-A6C34878D82A}">
                    <a16:rowId xmlns:a16="http://schemas.microsoft.com/office/drawing/2014/main" xmlns="" val="10000"/>
                  </a:ext>
                </a:extLst>
              </a:tr>
              <a:tr h="463560">
                <a:tc>
                  <a:txBody>
                    <a:bodyPr/>
                    <a:lstStyle/>
                    <a:p>
                      <a:pPr>
                        <a:lnSpc>
                          <a:spcPct val="100000"/>
                        </a:lnSpc>
                      </a:pPr>
                      <a:r>
                        <a:rPr lang="en-US" sz="2400" dirty="0" smtClean="0"/>
                        <a:t>Inconsistent work</a:t>
                      </a:r>
                      <a:r>
                        <a:rPr lang="en-US" sz="2400" baseline="0" dirty="0" smtClean="0"/>
                        <a:t> days</a:t>
                      </a:r>
                      <a:endParaRPr lang="en-US" sz="2400" dirty="0"/>
                    </a:p>
                  </a:txBody>
                  <a:tcPr/>
                </a:tc>
                <a:tc>
                  <a:txBody>
                    <a:bodyPr/>
                    <a:lstStyle/>
                    <a:p>
                      <a:pPr>
                        <a:lnSpc>
                          <a:spcPct val="100000"/>
                        </a:lnSpc>
                      </a:pPr>
                      <a:r>
                        <a:rPr lang="en-US" sz="2400" dirty="0" smtClean="0"/>
                        <a:t>Long work hours</a:t>
                      </a:r>
                      <a:endParaRPr lang="en-US" sz="2400" dirty="0"/>
                    </a:p>
                  </a:txBody>
                  <a:tcPr/>
                </a:tc>
                <a:extLst>
                  <a:ext uri="{0D108BD9-81ED-4DB2-BD59-A6C34878D82A}">
                    <a16:rowId xmlns:a16="http://schemas.microsoft.com/office/drawing/2014/main" xmlns="" val="10001"/>
                  </a:ext>
                </a:extLst>
              </a:tr>
              <a:tr h="800118">
                <a:tc>
                  <a:txBody>
                    <a:bodyPr/>
                    <a:lstStyle/>
                    <a:p>
                      <a:pPr>
                        <a:lnSpc>
                          <a:spcPct val="100000"/>
                        </a:lnSpc>
                      </a:pPr>
                      <a:r>
                        <a:rPr lang="en-US" sz="2400" dirty="0" smtClean="0"/>
                        <a:t>Paid by hour/tree</a:t>
                      </a:r>
                    </a:p>
                    <a:p>
                      <a:pPr>
                        <a:lnSpc>
                          <a:spcPct val="100000"/>
                        </a:lnSpc>
                      </a:pPr>
                      <a:r>
                        <a:rPr lang="en-US" sz="2400" dirty="0" smtClean="0"/>
                        <a:t>     - lower pay</a:t>
                      </a:r>
                      <a:endParaRPr lang="en-US" sz="2400" dirty="0"/>
                    </a:p>
                  </a:txBody>
                  <a:tcPr/>
                </a:tc>
                <a:tc>
                  <a:txBody>
                    <a:bodyPr/>
                    <a:lstStyle/>
                    <a:p>
                      <a:pPr>
                        <a:lnSpc>
                          <a:spcPct val="100000"/>
                        </a:lnSpc>
                      </a:pPr>
                      <a:r>
                        <a:rPr lang="en-US" sz="2400" dirty="0" smtClean="0"/>
                        <a:t>Paid by piece</a:t>
                      </a:r>
                    </a:p>
                    <a:p>
                      <a:pPr>
                        <a:lnSpc>
                          <a:spcPct val="100000"/>
                        </a:lnSpc>
                      </a:pPr>
                      <a:r>
                        <a:rPr lang="en-US" sz="2400" dirty="0" smtClean="0"/>
                        <a:t>     - higher pay</a:t>
                      </a:r>
                      <a:endParaRPr lang="en-US" sz="2400" dirty="0"/>
                    </a:p>
                  </a:txBody>
                  <a:tcPr/>
                </a:tc>
                <a:extLst>
                  <a:ext uri="{0D108BD9-81ED-4DB2-BD59-A6C34878D82A}">
                    <a16:rowId xmlns:a16="http://schemas.microsoft.com/office/drawing/2014/main" xmlns="" val="10002"/>
                  </a:ext>
                </a:extLst>
              </a:tr>
              <a:tr h="463560">
                <a:tc>
                  <a:txBody>
                    <a:bodyPr/>
                    <a:lstStyle/>
                    <a:p>
                      <a:pPr>
                        <a:lnSpc>
                          <a:spcPct val="100000"/>
                        </a:lnSpc>
                      </a:pPr>
                      <a:r>
                        <a:rPr lang="en-US" sz="2400" dirty="0" smtClean="0"/>
                        <a:t>Varied Tasks</a:t>
                      </a:r>
                      <a:endParaRPr lang="en-US" sz="2400" dirty="0"/>
                    </a:p>
                  </a:txBody>
                  <a:tcPr/>
                </a:tc>
                <a:tc>
                  <a:txBody>
                    <a:bodyPr/>
                    <a:lstStyle/>
                    <a:p>
                      <a:pPr>
                        <a:lnSpc>
                          <a:spcPct val="100000"/>
                        </a:lnSpc>
                      </a:pPr>
                      <a:r>
                        <a:rPr lang="en-US" sz="2400" dirty="0" smtClean="0"/>
                        <a:t>Fast/repetitive</a:t>
                      </a:r>
                      <a:r>
                        <a:rPr lang="en-US" sz="2400" baseline="0" dirty="0" smtClean="0"/>
                        <a:t> tasks</a:t>
                      </a:r>
                      <a:endParaRPr lang="en-US" sz="2400" dirty="0"/>
                    </a:p>
                  </a:txBody>
                  <a:tcPr/>
                </a:tc>
                <a:extLst>
                  <a:ext uri="{0D108BD9-81ED-4DB2-BD59-A6C34878D82A}">
                    <a16:rowId xmlns:a16="http://schemas.microsoft.com/office/drawing/2014/main" xmlns="" val="10003"/>
                  </a:ext>
                </a:extLst>
              </a:tr>
              <a:tr h="463560">
                <a:tc>
                  <a:txBody>
                    <a:bodyPr/>
                    <a:lstStyle/>
                    <a:p>
                      <a:pPr>
                        <a:lnSpc>
                          <a:spcPct val="100000"/>
                        </a:lnSpc>
                      </a:pPr>
                      <a:r>
                        <a:rPr lang="en-US" sz="2400" dirty="0" smtClean="0"/>
                        <a:t>Lower physical demands</a:t>
                      </a:r>
                      <a:endParaRPr lang="en-US" sz="2400" dirty="0"/>
                    </a:p>
                  </a:txBody>
                  <a:tcPr/>
                </a:tc>
                <a:tc>
                  <a:txBody>
                    <a:bodyPr/>
                    <a:lstStyle/>
                    <a:p>
                      <a:pPr>
                        <a:lnSpc>
                          <a:spcPct val="100000"/>
                        </a:lnSpc>
                      </a:pPr>
                      <a:r>
                        <a:rPr lang="en-US" sz="2400" dirty="0" smtClean="0"/>
                        <a:t>High</a:t>
                      </a:r>
                      <a:r>
                        <a:rPr lang="en-US" sz="2400" baseline="0" dirty="0" smtClean="0"/>
                        <a:t> physical demands</a:t>
                      </a:r>
                      <a:endParaRPr lang="en-US" sz="2400"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1647244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5400" b="1" dirty="0" smtClean="0"/>
              <a:t>Physical Environment</a:t>
            </a:r>
            <a:endParaRPr lang="en-US" sz="5400" b="1" dirty="0"/>
          </a:p>
        </p:txBody>
      </p:sp>
      <p:sp>
        <p:nvSpPr>
          <p:cNvPr id="3" name="Content Placeholder 2"/>
          <p:cNvSpPr>
            <a:spLocks noGrp="1"/>
          </p:cNvSpPr>
          <p:nvPr>
            <p:ph idx="1"/>
          </p:nvPr>
        </p:nvSpPr>
        <p:spPr>
          <a:xfrm>
            <a:off x="398715" y="1828800"/>
            <a:ext cx="8229600" cy="4419600"/>
          </a:xfrm>
        </p:spPr>
        <p:txBody>
          <a:bodyPr>
            <a:normAutofit/>
          </a:bodyPr>
          <a:lstStyle/>
          <a:p>
            <a:r>
              <a:rPr lang="en-US" dirty="0" smtClean="0"/>
              <a:t>Noise</a:t>
            </a:r>
          </a:p>
          <a:p>
            <a:r>
              <a:rPr lang="en-US" dirty="0" smtClean="0"/>
              <a:t>Cold/ Hot </a:t>
            </a:r>
            <a:br>
              <a:rPr lang="en-US" dirty="0" smtClean="0"/>
            </a:br>
            <a:r>
              <a:rPr lang="en-US" dirty="0" smtClean="0"/>
              <a:t>Temperatures</a:t>
            </a:r>
          </a:p>
          <a:p>
            <a:pPr lvl="1"/>
            <a:r>
              <a:rPr lang="en-US" dirty="0" smtClean="0"/>
              <a:t>Droughts/Floods</a:t>
            </a:r>
          </a:p>
          <a:p>
            <a:r>
              <a:rPr lang="en-US" dirty="0" smtClean="0"/>
              <a:t>Environmental </a:t>
            </a:r>
            <a:br>
              <a:rPr lang="en-US" dirty="0" smtClean="0"/>
            </a:br>
            <a:r>
              <a:rPr lang="en-US" dirty="0" smtClean="0"/>
              <a:t>pollution</a:t>
            </a:r>
          </a:p>
          <a:p>
            <a:endParaRPr lang="en-US" dirty="0"/>
          </a:p>
        </p:txBody>
      </p:sp>
      <p:pic>
        <p:nvPicPr>
          <p:cNvPr id="4" name="Picture 3" descr="Screen Shot 2014-02-17 at 11.51.05 AM.png"/>
          <p:cNvPicPr>
            <a:picLocks noChangeAspect="1"/>
          </p:cNvPicPr>
          <p:nvPr/>
        </p:nvPicPr>
        <p:blipFill rotWithShape="1">
          <a:blip r:embed="rId3">
            <a:extLst>
              <a:ext uri="{28A0092B-C50C-407E-A947-70E740481C1C}">
                <a14:useLocalDpi xmlns:a14="http://schemas.microsoft.com/office/drawing/2010/main" val="0"/>
              </a:ext>
            </a:extLst>
          </a:blip>
          <a:srcRect l="10318" b="40075"/>
          <a:stretch/>
        </p:blipFill>
        <p:spPr>
          <a:xfrm>
            <a:off x="3772970" y="2166001"/>
            <a:ext cx="5371030" cy="2634599"/>
          </a:xfrm>
          <a:prstGeom prst="rect">
            <a:avLst/>
          </a:prstGeom>
          <a:ln>
            <a:solidFill>
              <a:schemeClr val="tx1"/>
            </a:solidFill>
          </a:ln>
        </p:spPr>
      </p:pic>
      <p:sp>
        <p:nvSpPr>
          <p:cNvPr id="5" name="TextBox 4"/>
          <p:cNvSpPr txBox="1"/>
          <p:nvPr/>
        </p:nvSpPr>
        <p:spPr>
          <a:xfrm>
            <a:off x="152401" y="6172200"/>
            <a:ext cx="3810000" cy="461665"/>
          </a:xfrm>
          <a:prstGeom prst="rect">
            <a:avLst/>
          </a:prstGeom>
          <a:noFill/>
        </p:spPr>
        <p:txBody>
          <a:bodyPr wrap="square" rtlCol="0">
            <a:spAutoFit/>
          </a:bodyPr>
          <a:lstStyle/>
          <a:p>
            <a:r>
              <a:rPr lang="en-US" sz="1200" dirty="0" err="1" smtClean="0"/>
              <a:t>Hanigan</a:t>
            </a:r>
            <a:r>
              <a:rPr lang="en-US" sz="1200" dirty="0" smtClean="0"/>
              <a:t> et al., 2012. Suicide and drought in New South Wales, Australia, 1970-2007</a:t>
            </a:r>
            <a:endParaRPr lang="en-US" sz="1200" dirty="0"/>
          </a:p>
        </p:txBody>
      </p:sp>
    </p:spTree>
    <p:extLst>
      <p:ext uri="{BB962C8B-B14F-4D97-AF65-F5344CB8AC3E}">
        <p14:creationId xmlns:p14="http://schemas.microsoft.com/office/powerpoint/2010/main" val="18105373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6000" b="1" dirty="0" smtClean="0"/>
              <a:t>Culture</a:t>
            </a:r>
            <a:endParaRPr lang="en-US" sz="6000" b="1" dirty="0"/>
          </a:p>
        </p:txBody>
      </p:sp>
      <p:sp>
        <p:nvSpPr>
          <p:cNvPr id="3" name="Content Placeholder 2"/>
          <p:cNvSpPr>
            <a:spLocks noGrp="1"/>
          </p:cNvSpPr>
          <p:nvPr>
            <p:ph idx="1"/>
          </p:nvPr>
        </p:nvSpPr>
        <p:spPr/>
        <p:txBody>
          <a:bodyPr>
            <a:normAutofit fontScale="85000" lnSpcReduction="20000"/>
          </a:bodyPr>
          <a:lstStyle/>
          <a:p>
            <a:r>
              <a:rPr lang="en-US" dirty="0" smtClean="0"/>
              <a:t>Independence</a:t>
            </a:r>
          </a:p>
          <a:p>
            <a:r>
              <a:rPr lang="en-US" dirty="0" smtClean="0"/>
              <a:t>Social isolation </a:t>
            </a:r>
            <a:endParaRPr lang="en-US" dirty="0" smtClean="0">
              <a:sym typeface="Wingdings"/>
            </a:endParaRPr>
          </a:p>
          <a:p>
            <a:r>
              <a:rPr lang="en-US" dirty="0" smtClean="0">
                <a:sym typeface="Wingdings"/>
              </a:rPr>
              <a:t>Long hours</a:t>
            </a:r>
          </a:p>
          <a:p>
            <a:pPr lvl="1"/>
            <a:r>
              <a:rPr lang="en-US" dirty="0" smtClean="0">
                <a:sym typeface="Wingdings"/>
              </a:rPr>
              <a:t>Hard to get away from the farm</a:t>
            </a:r>
          </a:p>
          <a:p>
            <a:pPr lvl="1"/>
            <a:r>
              <a:rPr lang="en-US" dirty="0" smtClean="0">
                <a:sym typeface="Wingdings"/>
              </a:rPr>
              <a:t>Little time for relaxation</a:t>
            </a:r>
          </a:p>
          <a:p>
            <a:r>
              <a:rPr lang="en-US" dirty="0" smtClean="0">
                <a:sym typeface="Wingdings"/>
              </a:rPr>
              <a:t>Stigma associated with mental health problems</a:t>
            </a:r>
          </a:p>
          <a:p>
            <a:pPr lvl="1"/>
            <a:r>
              <a:rPr lang="en-US" dirty="0" smtClean="0">
                <a:sym typeface="Wingdings"/>
              </a:rPr>
              <a:t>4/10 Canadian farmers feel they don</a:t>
            </a:r>
            <a:r>
              <a:rPr lang="fr-FR" dirty="0" smtClean="0">
                <a:sym typeface="Wingdings"/>
              </a:rPr>
              <a:t>’</a:t>
            </a:r>
            <a:r>
              <a:rPr lang="en-US" dirty="0" smtClean="0">
                <a:sym typeface="Wingdings"/>
              </a:rPr>
              <a:t>t need help manage stress and mental health issues (Little, 2005)</a:t>
            </a:r>
          </a:p>
          <a:p>
            <a:pPr lvl="1"/>
            <a:r>
              <a:rPr lang="en-US" dirty="0" smtClean="0">
                <a:sym typeface="Wingdings"/>
              </a:rPr>
              <a:t>Less than half knew of any resources</a:t>
            </a:r>
          </a:p>
          <a:p>
            <a:pPr lvl="1"/>
            <a:r>
              <a:rPr lang="en-US" dirty="0" smtClean="0">
                <a:sym typeface="Wingdings"/>
              </a:rPr>
              <a:t>Reasons for not seeking help: pride, independence, too busy, lack of confidence in the help available</a:t>
            </a:r>
          </a:p>
          <a:p>
            <a:pPr lvl="1"/>
            <a:r>
              <a:rPr lang="en-US" dirty="0" smtClean="0">
                <a:sym typeface="Wingdings"/>
              </a:rPr>
              <a:t>Don’t seek help or delay seeking help</a:t>
            </a:r>
            <a:endParaRPr lang="en-US" dirty="0" smtClean="0"/>
          </a:p>
          <a:p>
            <a:endParaRPr lang="en-US" dirty="0"/>
          </a:p>
        </p:txBody>
      </p:sp>
      <p:pic>
        <p:nvPicPr>
          <p:cNvPr id="4" name="Picture 4" descr="http://www.osha.gov/SLTC/youth/agriculture/images/AG0002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
            <a:ext cx="4036637" cy="26670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832748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864" y="347903"/>
            <a:ext cx="8229600" cy="990600"/>
          </a:xfrm>
        </p:spPr>
        <p:txBody>
          <a:bodyPr>
            <a:normAutofit/>
          </a:bodyPr>
          <a:lstStyle/>
          <a:p>
            <a:pPr algn="l"/>
            <a:r>
              <a:rPr lang="en-US" sz="4800" b="1" dirty="0" smtClean="0"/>
              <a:t>Government/Public Perception</a:t>
            </a:r>
            <a:endParaRPr lang="en-US" sz="4800" b="1" dirty="0"/>
          </a:p>
        </p:txBody>
      </p:sp>
      <p:sp>
        <p:nvSpPr>
          <p:cNvPr id="3" name="Content Placeholder 2"/>
          <p:cNvSpPr>
            <a:spLocks noGrp="1"/>
          </p:cNvSpPr>
          <p:nvPr>
            <p:ph idx="1"/>
          </p:nvPr>
        </p:nvSpPr>
        <p:spPr>
          <a:xfrm>
            <a:off x="304800" y="1600199"/>
            <a:ext cx="8456178" cy="5025655"/>
          </a:xfrm>
        </p:spPr>
        <p:txBody>
          <a:bodyPr>
            <a:normAutofit fontScale="85000" lnSpcReduction="20000"/>
          </a:bodyPr>
          <a:lstStyle/>
          <a:p>
            <a:r>
              <a:rPr lang="en-US" dirty="0" smtClean="0"/>
              <a:t>Criticized for polluting environment</a:t>
            </a:r>
          </a:p>
          <a:p>
            <a:r>
              <a:rPr lang="en-US" dirty="0" smtClean="0"/>
              <a:t>CAFOS (concentrated animal </a:t>
            </a:r>
            <a:br>
              <a:rPr lang="en-US" dirty="0" smtClean="0"/>
            </a:br>
            <a:r>
              <a:rPr lang="en-US" dirty="0" smtClean="0"/>
              <a:t>                   feeding operations)</a:t>
            </a:r>
          </a:p>
          <a:p>
            <a:pPr lvl="1"/>
            <a:r>
              <a:rPr lang="en-US" dirty="0" smtClean="0"/>
              <a:t>Manure and waste water</a:t>
            </a:r>
          </a:p>
          <a:p>
            <a:pPr lvl="1"/>
            <a:r>
              <a:rPr lang="en-US" dirty="0" smtClean="0"/>
              <a:t>Dust and odors</a:t>
            </a:r>
          </a:p>
          <a:p>
            <a:r>
              <a:rPr lang="en-US" dirty="0" smtClean="0"/>
              <a:t>“Mad Cow Disease” or Bovine Spongiform Encephalopathy</a:t>
            </a:r>
          </a:p>
          <a:p>
            <a:pPr lvl="1"/>
            <a:r>
              <a:rPr lang="en-US" sz="1800" dirty="0" smtClean="0"/>
              <a:t>Progressive neurological disorder of cattle from infection</a:t>
            </a:r>
          </a:p>
          <a:p>
            <a:pPr lvl="1"/>
            <a:r>
              <a:rPr lang="en-US" sz="1800" dirty="0" smtClean="0"/>
              <a:t>Linked with </a:t>
            </a:r>
            <a:r>
              <a:rPr lang="en-US" sz="1800" dirty="0" err="1" smtClean="0"/>
              <a:t>varient</a:t>
            </a:r>
            <a:r>
              <a:rPr lang="en-US" sz="1800" dirty="0" smtClean="0"/>
              <a:t> Creutzfeldt-Jakob Disease in humans</a:t>
            </a:r>
          </a:p>
          <a:p>
            <a:pPr lvl="1"/>
            <a:r>
              <a:rPr lang="en-US" sz="1800" dirty="0" smtClean="0"/>
              <a:t>UK epidemic in 1993 (180,000 cattle infected/4.4 million slaughtered) – Ban on British beef (1996-2006)</a:t>
            </a:r>
          </a:p>
          <a:p>
            <a:r>
              <a:rPr lang="en-US" dirty="0" smtClean="0"/>
              <a:t>Swine flu in 2009 and Avian Influenza (2015)</a:t>
            </a:r>
          </a:p>
          <a:p>
            <a:endParaRPr lang="en-US" dirty="0" smtClean="0"/>
          </a:p>
          <a:p>
            <a:pPr>
              <a:buNone/>
            </a:pPr>
            <a:r>
              <a:rPr lang="en-US" dirty="0" err="1" smtClean="0">
                <a:sym typeface="Wingdings"/>
              </a:rPr>
              <a:t></a:t>
            </a:r>
            <a:r>
              <a:rPr lang="en-US" dirty="0" smtClean="0">
                <a:sym typeface="Wingdings"/>
              </a:rPr>
              <a:t> </a:t>
            </a:r>
            <a:r>
              <a:rPr lang="en-US" dirty="0" smtClean="0"/>
              <a:t>Additional government regulations</a:t>
            </a:r>
          </a:p>
          <a:p>
            <a:endParaRPr lang="en-US" dirty="0" smtClean="0"/>
          </a:p>
        </p:txBody>
      </p:sp>
      <p:pic>
        <p:nvPicPr>
          <p:cNvPr id="4" name="Picture 5" descr="1"/>
          <p:cNvPicPr>
            <a:picLocks noChangeAspect="1" noChangeArrowheads="1"/>
          </p:cNvPicPr>
          <p:nvPr/>
        </p:nvPicPr>
        <p:blipFill>
          <a:blip r:embed="rId3" cstate="screen"/>
          <a:srcRect/>
          <a:stretch>
            <a:fillRect/>
          </a:stretch>
        </p:blipFill>
        <p:spPr bwMode="auto">
          <a:xfrm>
            <a:off x="5942964" y="1333033"/>
            <a:ext cx="3143951" cy="209596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472174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Midwest Farm Crisis of the 1980s</a:t>
            </a:r>
            <a:endParaRPr lang="en-US" b="1" dirty="0"/>
          </a:p>
        </p:txBody>
      </p:sp>
      <p:sp>
        <p:nvSpPr>
          <p:cNvPr id="3" name="Content Placeholder 2"/>
          <p:cNvSpPr>
            <a:spLocks noGrp="1"/>
          </p:cNvSpPr>
          <p:nvPr>
            <p:ph idx="1"/>
          </p:nvPr>
        </p:nvSpPr>
        <p:spPr>
          <a:xfrm>
            <a:off x="457200" y="1600200"/>
            <a:ext cx="8229600" cy="4876800"/>
          </a:xfrm>
        </p:spPr>
        <p:txBody>
          <a:bodyPr>
            <a:normAutofit fontScale="77500" lnSpcReduction="20000"/>
          </a:bodyPr>
          <a:lstStyle/>
          <a:p>
            <a:r>
              <a:rPr lang="en-US" sz="3613" b="1" dirty="0" smtClean="0"/>
              <a:t>In the 1970s</a:t>
            </a:r>
          </a:p>
          <a:p>
            <a:pPr lvl="1"/>
            <a:r>
              <a:rPr lang="en-US" dirty="0" smtClean="0"/>
              <a:t>Increase in agricultural exports (lowered trade barriers/Soviet purchase of American grain)</a:t>
            </a:r>
          </a:p>
          <a:p>
            <a:pPr lvl="1"/>
            <a:r>
              <a:rPr lang="en-US" dirty="0" smtClean="0"/>
              <a:t>Farm incomes and commodity prices rose!</a:t>
            </a:r>
          </a:p>
          <a:p>
            <a:pPr lvl="1"/>
            <a:r>
              <a:rPr lang="en-US" dirty="0" smtClean="0"/>
              <a:t>Low interest rates </a:t>
            </a:r>
            <a:r>
              <a:rPr lang="en-US" dirty="0" smtClean="0">
                <a:sym typeface="Wingdings"/>
              </a:rPr>
              <a:t></a:t>
            </a:r>
            <a:r>
              <a:rPr lang="en-US" dirty="0" smtClean="0"/>
              <a:t> increase in land purchases / purchase of equipment</a:t>
            </a:r>
          </a:p>
          <a:p>
            <a:pPr lvl="1"/>
            <a:r>
              <a:rPr lang="en-US" dirty="0" smtClean="0"/>
              <a:t>Borrowed a lot of money </a:t>
            </a:r>
            <a:r>
              <a:rPr lang="en-US" dirty="0" smtClean="0">
                <a:sym typeface="Wingdings"/>
              </a:rPr>
              <a:t> increased debt</a:t>
            </a:r>
          </a:p>
          <a:p>
            <a:pPr lvl="1"/>
            <a:endParaRPr lang="en-US" dirty="0" smtClean="0">
              <a:sym typeface="Wingdings"/>
            </a:endParaRPr>
          </a:p>
          <a:p>
            <a:r>
              <a:rPr lang="en-US" sz="3429" b="1" dirty="0" smtClean="0">
                <a:sym typeface="Wingdings"/>
              </a:rPr>
              <a:t>In the 1980s</a:t>
            </a:r>
          </a:p>
          <a:p>
            <a:pPr lvl="1"/>
            <a:r>
              <a:rPr lang="en-US" dirty="0" smtClean="0">
                <a:sym typeface="Wingdings"/>
              </a:rPr>
              <a:t>Interest rates went up  farmland value dropped 60% in some areas</a:t>
            </a:r>
          </a:p>
          <a:p>
            <a:pPr lvl="1"/>
            <a:r>
              <a:rPr lang="en-US" dirty="0" smtClean="0">
                <a:sym typeface="Wingdings"/>
              </a:rPr>
              <a:t>Overproduction  glut in farm commodities</a:t>
            </a:r>
          </a:p>
          <a:p>
            <a:pPr lvl="1"/>
            <a:r>
              <a:rPr lang="en-US" dirty="0" smtClean="0">
                <a:sym typeface="Wingdings"/>
              </a:rPr>
              <a:t>Carter imposes a grain embargo with Soviet Union (after invasion of Afghanistan)</a:t>
            </a:r>
            <a:endParaRPr lang="en-US" dirty="0">
              <a:sym typeface="Wingdings"/>
            </a:endParaRPr>
          </a:p>
        </p:txBody>
      </p:sp>
    </p:spTree>
    <p:extLst>
      <p:ext uri="{BB962C8B-B14F-4D97-AF65-F5344CB8AC3E}">
        <p14:creationId xmlns:p14="http://schemas.microsoft.com/office/powerpoint/2010/main" val="19625472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 Example: Dale Burr</a:t>
            </a:r>
            <a:endParaRPr lang="en-US" b="1"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In 1988, there was a mini mass killing from a farmer that went over “the edge”.  He was from a prominent family farm</a:t>
            </a:r>
            <a:r>
              <a:rPr lang="en-US" dirty="0" smtClean="0"/>
              <a:t> south </a:t>
            </a:r>
            <a:r>
              <a:rPr lang="en-US" dirty="0"/>
              <a:t>of Iowa City.  One day about this time of the year, he walked</a:t>
            </a:r>
            <a:r>
              <a:rPr lang="en-US" dirty="0" smtClean="0"/>
              <a:t> </a:t>
            </a:r>
            <a:br>
              <a:rPr lang="en-US" dirty="0" smtClean="0"/>
            </a:br>
            <a:r>
              <a:rPr lang="en-US" dirty="0" smtClean="0"/>
              <a:t>into </a:t>
            </a:r>
            <a:r>
              <a:rPr lang="en-US" dirty="0"/>
              <a:t>Hills Bank, shot the president,</a:t>
            </a:r>
            <a:r>
              <a:rPr lang="en-US" dirty="0" smtClean="0"/>
              <a:t> </a:t>
            </a:r>
            <a:br>
              <a:rPr lang="en-US" dirty="0" smtClean="0"/>
            </a:br>
            <a:r>
              <a:rPr lang="en-US" dirty="0" smtClean="0"/>
              <a:t>John Hues</a:t>
            </a:r>
            <a:r>
              <a:rPr lang="en-US" dirty="0"/>
              <a:t>, went to his neighbor, </a:t>
            </a:r>
            <a:r>
              <a:rPr lang="en-US" dirty="0" smtClean="0"/>
              <a:t>shot</a:t>
            </a:r>
            <a:br>
              <a:rPr lang="en-US" dirty="0" smtClean="0"/>
            </a:br>
            <a:r>
              <a:rPr lang="en-US" dirty="0" smtClean="0"/>
              <a:t>him fatality</a:t>
            </a:r>
            <a:r>
              <a:rPr lang="en-US" dirty="0"/>
              <a:t>, shot his wife wounding</a:t>
            </a:r>
            <a:r>
              <a:rPr lang="en-US" dirty="0" smtClean="0"/>
              <a:t> </a:t>
            </a:r>
          </a:p>
          <a:p>
            <a:pPr marL="0" indent="0">
              <a:buNone/>
            </a:pPr>
            <a:r>
              <a:rPr lang="en-US" dirty="0" smtClean="0"/>
              <a:t>her</a:t>
            </a:r>
            <a:r>
              <a:rPr lang="en-US" dirty="0"/>
              <a:t>,</a:t>
            </a:r>
            <a:r>
              <a:rPr lang="en-US" dirty="0" smtClean="0"/>
              <a:t> and </a:t>
            </a:r>
            <a:r>
              <a:rPr lang="en-US" dirty="0"/>
              <a:t>finally shot himself</a:t>
            </a:r>
            <a:r>
              <a:rPr lang="en-US" dirty="0" smtClean="0"/>
              <a:t>.</a:t>
            </a:r>
          </a:p>
          <a:p>
            <a:pPr marL="0" indent="0">
              <a:buNone/>
            </a:pPr>
            <a:endParaRPr lang="en-US" sz="2600" dirty="0"/>
          </a:p>
          <a:p>
            <a:pPr marL="0" indent="0">
              <a:buNone/>
            </a:pPr>
            <a:r>
              <a:rPr lang="en-US" sz="2000" dirty="0"/>
              <a:t>This event was chronicled in a book “Lone Tree” by </a:t>
            </a:r>
            <a:r>
              <a:rPr lang="en-US" sz="2000" dirty="0" smtClean="0"/>
              <a:t/>
            </a:r>
            <a:br>
              <a:rPr lang="en-US" sz="2000" dirty="0" smtClean="0"/>
            </a:br>
            <a:r>
              <a:rPr lang="en-US" sz="2000" dirty="0" smtClean="0"/>
              <a:t>Bruce </a:t>
            </a:r>
            <a:r>
              <a:rPr lang="en-US" sz="2000" dirty="0"/>
              <a:t>Brown.  (Lone Tree is the mailing address of </a:t>
            </a:r>
            <a:r>
              <a:rPr lang="en-US" sz="2000" dirty="0" smtClean="0"/>
              <a:t/>
            </a:r>
            <a:br>
              <a:rPr lang="en-US" sz="2000" dirty="0" smtClean="0"/>
            </a:br>
            <a:r>
              <a:rPr lang="en-US" sz="2000" dirty="0" smtClean="0"/>
              <a:t>D. </a:t>
            </a:r>
            <a:r>
              <a:rPr lang="en-US" sz="2000" dirty="0"/>
              <a:t>Burrs farm</a:t>
            </a:r>
            <a:r>
              <a:rPr lang="en-US" sz="2000" dirty="0" smtClean="0"/>
              <a:t>.)</a:t>
            </a:r>
            <a:endParaRPr lang="en-US" sz="2000" dirty="0"/>
          </a:p>
        </p:txBody>
      </p:sp>
      <p:pic>
        <p:nvPicPr>
          <p:cNvPr id="4" name="Picture 2" descr="http://ecx.images-amazon.com/images/I/51tTKfs-C5L._SY3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893393"/>
            <a:ext cx="2209800" cy="32026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304645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t>Sources of Stress	</a:t>
            </a:r>
            <a:endParaRPr lang="en-US" b="1" dirty="0"/>
          </a:p>
        </p:txBody>
      </p:sp>
      <p:sp>
        <p:nvSpPr>
          <p:cNvPr id="3" name="Content Placeholder 2"/>
          <p:cNvSpPr>
            <a:spLocks noGrp="1"/>
          </p:cNvSpPr>
          <p:nvPr>
            <p:ph idx="1"/>
          </p:nvPr>
        </p:nvSpPr>
        <p:spPr>
          <a:xfrm>
            <a:off x="533400" y="1112837"/>
            <a:ext cx="8229600" cy="5059363"/>
          </a:xfrm>
        </p:spPr>
        <p:txBody>
          <a:bodyPr>
            <a:noAutofit/>
          </a:bodyPr>
          <a:lstStyle/>
          <a:p>
            <a:pPr>
              <a:buNone/>
            </a:pPr>
            <a:r>
              <a:rPr lang="en-US" sz="2400" b="1" dirty="0">
                <a:latin typeface="Arial"/>
                <a:cs typeface="Arial"/>
              </a:rPr>
              <a:t>Studies from England, Scotland, </a:t>
            </a:r>
            <a:r>
              <a:rPr lang="en-US" sz="2400" b="1" dirty="0" smtClean="0">
                <a:latin typeface="Arial"/>
                <a:cs typeface="Arial"/>
              </a:rPr>
              <a:t>Wales</a:t>
            </a:r>
            <a:r>
              <a:rPr lang="en-US" sz="2400" b="1" dirty="0">
                <a:latin typeface="Arial"/>
                <a:cs typeface="Arial"/>
              </a:rPr>
              <a:t>, New Zealand, Canada, </a:t>
            </a:r>
            <a:r>
              <a:rPr lang="en-US" sz="2400" b="1" dirty="0" smtClean="0">
                <a:latin typeface="Arial"/>
                <a:cs typeface="Arial"/>
              </a:rPr>
              <a:t>and US report…</a:t>
            </a:r>
          </a:p>
          <a:p>
            <a:pPr>
              <a:buNone/>
            </a:pPr>
            <a:endParaRPr lang="en-US" sz="1050" b="1" dirty="0">
              <a:latin typeface="Arial"/>
              <a:cs typeface="Arial"/>
            </a:endParaRPr>
          </a:p>
          <a:p>
            <a:pPr>
              <a:buNone/>
            </a:pPr>
            <a:r>
              <a:rPr lang="en-US" sz="2000" dirty="0" smtClean="0">
                <a:latin typeface="Arial"/>
                <a:cs typeface="Arial"/>
              </a:rPr>
              <a:t>Filling </a:t>
            </a:r>
            <a:r>
              <a:rPr lang="en-US" sz="2000" dirty="0">
                <a:latin typeface="Arial"/>
                <a:cs typeface="Arial"/>
              </a:rPr>
              <a:t>in government </a:t>
            </a:r>
            <a:r>
              <a:rPr lang="en-US" sz="2000" dirty="0" smtClean="0">
                <a:latin typeface="Arial"/>
                <a:cs typeface="Arial"/>
              </a:rPr>
              <a:t>forms</a:t>
            </a:r>
          </a:p>
          <a:p>
            <a:pPr>
              <a:buNone/>
            </a:pPr>
            <a:r>
              <a:rPr lang="en-US" sz="2000" dirty="0">
                <a:latin typeface="Arial"/>
                <a:cs typeface="Arial"/>
              </a:rPr>
              <a:t>	</a:t>
            </a:r>
            <a:r>
              <a:rPr lang="en-US" sz="2000" dirty="0" smtClean="0">
                <a:latin typeface="Arial"/>
                <a:cs typeface="Arial"/>
              </a:rPr>
              <a:t>Record keeping and paper work</a:t>
            </a:r>
          </a:p>
          <a:p>
            <a:pPr>
              <a:buNone/>
            </a:pPr>
            <a:r>
              <a:rPr lang="en-US" sz="2000" dirty="0">
                <a:latin typeface="Arial"/>
                <a:cs typeface="Arial"/>
              </a:rPr>
              <a:t>	D</a:t>
            </a:r>
            <a:r>
              <a:rPr lang="en-US" sz="2000" dirty="0" smtClean="0">
                <a:latin typeface="Arial"/>
                <a:cs typeface="Arial"/>
              </a:rPr>
              <a:t>ifficulty understanding forms</a:t>
            </a:r>
          </a:p>
          <a:p>
            <a:pPr>
              <a:buNone/>
            </a:pPr>
            <a:r>
              <a:rPr lang="en-US" sz="2000" dirty="0">
                <a:latin typeface="Arial"/>
                <a:cs typeface="Arial"/>
              </a:rPr>
              <a:t>	</a:t>
            </a:r>
            <a:r>
              <a:rPr lang="en-US" sz="2000" dirty="0" smtClean="0">
                <a:latin typeface="Arial"/>
                <a:cs typeface="Arial"/>
              </a:rPr>
              <a:t>Dealing with workers compensation</a:t>
            </a:r>
            <a:endParaRPr lang="en-US" sz="2000" dirty="0">
              <a:latin typeface="Arial"/>
              <a:cs typeface="Arial"/>
            </a:endParaRPr>
          </a:p>
          <a:p>
            <a:pPr>
              <a:buNone/>
            </a:pPr>
            <a:r>
              <a:rPr lang="en-US" sz="2000" dirty="0">
                <a:latin typeface="Arial"/>
                <a:cs typeface="Arial"/>
              </a:rPr>
              <a:t>B</a:t>
            </a:r>
            <a:r>
              <a:rPr lang="en-US" sz="2000" dirty="0" smtClean="0">
                <a:latin typeface="Arial"/>
                <a:cs typeface="Arial"/>
              </a:rPr>
              <a:t>ad weather </a:t>
            </a:r>
          </a:p>
          <a:p>
            <a:pPr>
              <a:buNone/>
            </a:pPr>
            <a:r>
              <a:rPr lang="en-US" sz="2000" dirty="0" smtClean="0">
                <a:latin typeface="Arial"/>
                <a:cs typeface="Arial"/>
              </a:rPr>
              <a:t>New government </a:t>
            </a:r>
            <a:r>
              <a:rPr lang="en-US" sz="2000" dirty="0">
                <a:latin typeface="Arial"/>
                <a:cs typeface="Arial"/>
              </a:rPr>
              <a:t>regulations and </a:t>
            </a:r>
            <a:r>
              <a:rPr lang="en-US" sz="2000" dirty="0" smtClean="0">
                <a:latin typeface="Arial"/>
                <a:cs typeface="Arial"/>
              </a:rPr>
              <a:t>policies</a:t>
            </a:r>
          </a:p>
          <a:p>
            <a:pPr>
              <a:buNone/>
            </a:pPr>
            <a:r>
              <a:rPr lang="en-US" sz="2000" dirty="0">
                <a:latin typeface="Arial"/>
                <a:cs typeface="Arial"/>
              </a:rPr>
              <a:t>	C</a:t>
            </a:r>
            <a:r>
              <a:rPr lang="en-US" sz="2000" dirty="0" smtClean="0">
                <a:latin typeface="Arial"/>
                <a:cs typeface="Arial"/>
              </a:rPr>
              <a:t>omplying with health and safety legislation</a:t>
            </a:r>
          </a:p>
          <a:p>
            <a:pPr>
              <a:buNone/>
            </a:pPr>
            <a:r>
              <a:rPr lang="en-US" sz="2000" dirty="0" smtClean="0">
                <a:latin typeface="Arial"/>
                <a:cs typeface="Arial"/>
              </a:rPr>
              <a:t>Money</a:t>
            </a:r>
          </a:p>
          <a:p>
            <a:pPr>
              <a:buNone/>
            </a:pPr>
            <a:r>
              <a:rPr lang="en-US" sz="2000" dirty="0" smtClean="0">
                <a:latin typeface="Arial"/>
                <a:cs typeface="Arial"/>
              </a:rPr>
              <a:t>Media Criticism</a:t>
            </a:r>
          </a:p>
          <a:p>
            <a:pPr>
              <a:buNone/>
            </a:pPr>
            <a:r>
              <a:rPr lang="en-US" sz="2000" dirty="0" smtClean="0">
                <a:latin typeface="Arial"/>
                <a:cs typeface="Arial"/>
              </a:rPr>
              <a:t>Time pressure</a:t>
            </a:r>
            <a:endParaRPr lang="en-US" sz="2000" dirty="0">
              <a:latin typeface="Arial"/>
              <a:cs typeface="Arial"/>
            </a:endParaRPr>
          </a:p>
          <a:p>
            <a:pPr>
              <a:buNone/>
            </a:pPr>
            <a:r>
              <a:rPr lang="en-US" sz="2000" dirty="0" smtClean="0">
                <a:latin typeface="Arial"/>
                <a:cs typeface="Arial"/>
              </a:rPr>
              <a:t>Increased work load at peak times</a:t>
            </a:r>
            <a:endParaRPr lang="en-US" sz="2000" dirty="0">
              <a:latin typeface="Arial"/>
              <a:cs typeface="Arial"/>
            </a:endParaRPr>
          </a:p>
          <a:p>
            <a:pPr>
              <a:buNone/>
            </a:pPr>
            <a:r>
              <a:rPr lang="en-US" sz="2000" dirty="0">
                <a:latin typeface="Arial"/>
                <a:cs typeface="Arial"/>
              </a:rPr>
              <a:t>B</a:t>
            </a:r>
            <a:r>
              <a:rPr lang="en-US" sz="2000" dirty="0" smtClean="0">
                <a:latin typeface="Arial"/>
                <a:cs typeface="Arial"/>
              </a:rPr>
              <a:t>ad weather</a:t>
            </a:r>
            <a:endParaRPr lang="en-US" sz="2000" dirty="0">
              <a:latin typeface="Arial"/>
              <a:cs typeface="Arial"/>
            </a:endParaRPr>
          </a:p>
        </p:txBody>
      </p:sp>
    </p:spTree>
    <p:extLst>
      <p:ext uri="{BB962C8B-B14F-4D97-AF65-F5344CB8AC3E}">
        <p14:creationId xmlns:p14="http://schemas.microsoft.com/office/powerpoint/2010/main" val="1517908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spcBef>
                <a:spcPts val="0"/>
              </a:spcBef>
            </a:pPr>
            <a:r>
              <a:rPr lang="en-US" sz="2400" dirty="0"/>
              <a:t>This presentation was created as part of the Building Capacity Project of the Great Plains Center for Agricultural Health, NIOSH grant U54 OH007548. </a:t>
            </a:r>
            <a:br>
              <a:rPr lang="en-US" sz="2400" dirty="0"/>
            </a:br>
            <a:r>
              <a:rPr lang="en-US" sz="2400" dirty="0"/>
              <a:t/>
            </a:r>
            <a:br>
              <a:rPr lang="en-US" sz="2400" dirty="0"/>
            </a:br>
            <a:r>
              <a:rPr lang="en-US" sz="2400" dirty="0"/>
              <a:t>The copyright holder authorizes unrestricted use of these materials for non-profit, educational purposes only. </a:t>
            </a:r>
            <a:br>
              <a:rPr lang="en-US" sz="2400" dirty="0"/>
            </a:br>
            <a:r>
              <a:rPr lang="en-US" sz="2400" dirty="0"/>
              <a:t/>
            </a:r>
            <a:br>
              <a:rPr lang="en-US" sz="2400" dirty="0"/>
            </a:br>
            <a:r>
              <a:rPr lang="en-US" sz="2400" dirty="0"/>
              <a:t>The information in this presentation was accurate at the time it was prepared, it is the users responsibility to ensure accuracy of all information at time of use. </a:t>
            </a:r>
            <a:r>
              <a:rPr lang="en-US" sz="2800" dirty="0"/>
              <a:t/>
            </a:r>
            <a:br>
              <a:rPr lang="en-US" sz="2800" dirty="0"/>
            </a:br>
            <a:r>
              <a:rPr lang="en-US" sz="2800" dirty="0"/>
              <a:t/>
            </a:r>
            <a:br>
              <a:rPr lang="en-US" sz="2800" dirty="0"/>
            </a:br>
            <a:r>
              <a:rPr lang="en-US" sz="1800" b="1" dirty="0">
                <a:solidFill>
                  <a:srgbClr val="080808"/>
                </a:solidFill>
              </a:rPr>
              <a:t>Diane Rohlman, PhD</a:t>
            </a:r>
            <a:br>
              <a:rPr lang="en-US" sz="1800" b="1" dirty="0">
                <a:solidFill>
                  <a:srgbClr val="080808"/>
                </a:solidFill>
              </a:rPr>
            </a:br>
            <a:r>
              <a:rPr lang="en-US" sz="1800" b="1" dirty="0">
                <a:solidFill>
                  <a:srgbClr val="080808"/>
                </a:solidFill>
              </a:rPr>
              <a:t>Diane-rohlman@uiowa.edu</a:t>
            </a:r>
            <a:br>
              <a:rPr lang="en-US" sz="1800" b="1" dirty="0">
                <a:solidFill>
                  <a:srgbClr val="080808"/>
                </a:solidFill>
              </a:rPr>
            </a:br>
            <a:r>
              <a:rPr lang="en-US" sz="1800" b="1" dirty="0">
                <a:solidFill>
                  <a:srgbClr val="080808"/>
                </a:solidFill>
              </a:rPr>
              <a:t>University of Iowa </a:t>
            </a:r>
            <a:br>
              <a:rPr lang="en-US" sz="1800" b="1" dirty="0">
                <a:solidFill>
                  <a:srgbClr val="080808"/>
                </a:solidFill>
              </a:rPr>
            </a:br>
            <a:r>
              <a:rPr lang="en-US" sz="1800" b="1" dirty="0">
                <a:solidFill>
                  <a:srgbClr val="080808"/>
                </a:solidFill>
              </a:rPr>
              <a:t/>
            </a:r>
            <a:br>
              <a:rPr lang="en-US" sz="1800" b="1" dirty="0">
                <a:solidFill>
                  <a:srgbClr val="080808"/>
                </a:solidFill>
              </a:rPr>
            </a:br>
            <a:r>
              <a:rPr lang="en-US" sz="1800" b="1" dirty="0">
                <a:solidFill>
                  <a:srgbClr val="080808"/>
                </a:solidFill>
              </a:rPr>
              <a:t>Fred Gerr, MD</a:t>
            </a:r>
            <a:br>
              <a:rPr lang="en-US" sz="1800" b="1" dirty="0">
                <a:solidFill>
                  <a:srgbClr val="080808"/>
                </a:solidFill>
              </a:rPr>
            </a:br>
            <a:r>
              <a:rPr lang="en-US" sz="1800" b="1" dirty="0">
                <a:solidFill>
                  <a:srgbClr val="080808"/>
                </a:solidFill>
              </a:rPr>
              <a:t>Fred-gerr@uiowa.edu</a:t>
            </a:r>
            <a:br>
              <a:rPr lang="en-US" sz="1800" b="1" dirty="0">
                <a:solidFill>
                  <a:srgbClr val="080808"/>
                </a:solidFill>
              </a:rPr>
            </a:br>
            <a:r>
              <a:rPr lang="en-US" sz="1800" b="1" dirty="0">
                <a:solidFill>
                  <a:srgbClr val="080808"/>
                </a:solidFill>
              </a:rPr>
              <a:t>University of Iowa</a:t>
            </a:r>
            <a:r>
              <a:rPr lang="en-US" sz="2400" b="1" dirty="0">
                <a:solidFill>
                  <a:srgbClr val="080808"/>
                </a:solidFill>
              </a:rPr>
              <a:t/>
            </a:r>
            <a:br>
              <a:rPr lang="en-US" sz="2400" b="1" dirty="0">
                <a:solidFill>
                  <a:srgbClr val="080808"/>
                </a:solidFill>
              </a:rPr>
            </a:br>
            <a:endParaRPr lang="en-US" sz="2800" b="1" dirty="0"/>
          </a:p>
        </p:txBody>
      </p:sp>
    </p:spTree>
    <p:extLst>
      <p:ext uri="{BB962C8B-B14F-4D97-AF65-F5344CB8AC3E}">
        <p14:creationId xmlns:p14="http://schemas.microsoft.com/office/powerpoint/2010/main" val="36398653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Chronic Stress </a:t>
            </a:r>
            <a:r>
              <a:rPr lang="en-US" b="1" dirty="0" smtClean="0">
                <a:sym typeface="Wingdings"/>
              </a:rPr>
              <a:t> Disease</a:t>
            </a:r>
            <a:endParaRPr lang="en-US" b="1" dirty="0"/>
          </a:p>
        </p:txBody>
      </p:sp>
      <p:sp>
        <p:nvSpPr>
          <p:cNvPr id="3" name="Content Placeholder 2"/>
          <p:cNvSpPr>
            <a:spLocks noGrp="1"/>
          </p:cNvSpPr>
          <p:nvPr>
            <p:ph idx="1"/>
          </p:nvPr>
        </p:nvSpPr>
        <p:spPr>
          <a:xfrm>
            <a:off x="533400" y="1600200"/>
            <a:ext cx="7772400" cy="4525963"/>
          </a:xfrm>
        </p:spPr>
        <p:txBody>
          <a:bodyPr>
            <a:normAutofit/>
          </a:bodyPr>
          <a:lstStyle/>
          <a:p>
            <a:pPr marL="0" indent="0">
              <a:buNone/>
            </a:pPr>
            <a:r>
              <a:rPr lang="en-US" dirty="0" smtClean="0"/>
              <a:t>Physiological changes in response to stress</a:t>
            </a:r>
          </a:p>
          <a:p>
            <a:pPr lvl="1"/>
            <a:r>
              <a:rPr lang="en-US" dirty="0" smtClean="0"/>
              <a:t>General Adaptation Syndrome</a:t>
            </a:r>
          </a:p>
          <a:p>
            <a:pPr marL="457200" lvl="1" indent="0">
              <a:buNone/>
            </a:pPr>
            <a:endParaRPr lang="en-US" dirty="0" smtClean="0"/>
          </a:p>
          <a:p>
            <a:pPr marL="0" indent="0">
              <a:buNone/>
            </a:pPr>
            <a:r>
              <a:rPr lang="en-US" dirty="0" smtClean="0"/>
              <a:t>Chronic stress can lead to long-term physiological changes</a:t>
            </a:r>
          </a:p>
        </p:txBody>
      </p:sp>
    </p:spTree>
    <p:extLst>
      <p:ext uri="{BB962C8B-B14F-4D97-AF65-F5344CB8AC3E}">
        <p14:creationId xmlns:p14="http://schemas.microsoft.com/office/powerpoint/2010/main" val="15139844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General Adaptation Syndrome</a:t>
            </a:r>
            <a:endParaRPr lang="en-US" b="1" dirty="0"/>
          </a:p>
        </p:txBody>
      </p:sp>
      <p:sp>
        <p:nvSpPr>
          <p:cNvPr id="3" name="Content Placeholder 2"/>
          <p:cNvSpPr>
            <a:spLocks noGrp="1"/>
          </p:cNvSpPr>
          <p:nvPr>
            <p:ph idx="1"/>
          </p:nvPr>
        </p:nvSpPr>
        <p:spPr/>
        <p:txBody>
          <a:bodyPr>
            <a:normAutofit/>
          </a:bodyPr>
          <a:lstStyle/>
          <a:p>
            <a:pPr marL="0" indent="0">
              <a:buNone/>
            </a:pPr>
            <a:r>
              <a:rPr lang="en-US" dirty="0" smtClean="0"/>
              <a:t>Stage 1: Alarm</a:t>
            </a:r>
          </a:p>
          <a:p>
            <a:pPr lvl="1"/>
            <a:r>
              <a:rPr lang="en-US" dirty="0" smtClean="0"/>
              <a:t>First reaction to stress (fight/flight)</a:t>
            </a:r>
          </a:p>
          <a:p>
            <a:pPr lvl="1"/>
            <a:r>
              <a:rPr lang="en-US" dirty="0" smtClean="0"/>
              <a:t>Activate </a:t>
            </a:r>
            <a:r>
              <a:rPr lang="en-US" b="1" dirty="0"/>
              <a:t>Hypothalamic-Pituitary-Adrenal </a:t>
            </a:r>
            <a:r>
              <a:rPr lang="en-US" b="1" dirty="0" smtClean="0"/>
              <a:t>Axis</a:t>
            </a:r>
            <a:endParaRPr lang="en-US" dirty="0" smtClean="0"/>
          </a:p>
          <a:p>
            <a:pPr lvl="1"/>
            <a:r>
              <a:rPr lang="en-US" dirty="0" smtClean="0"/>
              <a:t>Stress hormones (cortisol, adrenaline, noradrenaline) released </a:t>
            </a:r>
            <a:r>
              <a:rPr lang="en-US" dirty="0" smtClean="0">
                <a:sym typeface="Wingdings"/>
              </a:rPr>
              <a:t> give you energy to handle the stressors</a:t>
            </a:r>
          </a:p>
          <a:p>
            <a:pPr lvl="1"/>
            <a:endParaRPr lang="en-US" dirty="0">
              <a:sym typeface="Wingdings"/>
            </a:endParaRPr>
          </a:p>
          <a:p>
            <a:pPr lvl="1"/>
            <a:endParaRPr lang="en-US" dirty="0" smtClean="0">
              <a:sym typeface="Wingdings"/>
            </a:endParaRPr>
          </a:p>
          <a:p>
            <a:pPr lvl="1"/>
            <a:endParaRPr lang="en-US" dirty="0"/>
          </a:p>
        </p:txBody>
      </p:sp>
    </p:spTree>
    <p:extLst>
      <p:ext uri="{BB962C8B-B14F-4D97-AF65-F5344CB8AC3E}">
        <p14:creationId xmlns:p14="http://schemas.microsoft.com/office/powerpoint/2010/main" val="21951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2-24 at 12.02.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72" y="0"/>
            <a:ext cx="5053028" cy="6629400"/>
          </a:xfrm>
          <a:prstGeom prst="rect">
            <a:avLst/>
          </a:prstGeom>
        </p:spPr>
      </p:pic>
      <p:sp>
        <p:nvSpPr>
          <p:cNvPr id="5" name="TextBox 4"/>
          <p:cNvSpPr txBox="1"/>
          <p:nvPr/>
        </p:nvSpPr>
        <p:spPr>
          <a:xfrm>
            <a:off x="2000662" y="2623513"/>
            <a:ext cx="6391493" cy="369332"/>
          </a:xfrm>
          <a:prstGeom prst="rect">
            <a:avLst/>
          </a:prstGeom>
          <a:noFill/>
        </p:spPr>
        <p:txBody>
          <a:bodyPr wrap="none" rtlCol="0">
            <a:spAutoFit/>
          </a:bodyPr>
          <a:lstStyle/>
          <a:p>
            <a:r>
              <a:rPr lang="en-US" dirty="0" smtClean="0"/>
              <a:t>Corticotrophin</a:t>
            </a:r>
            <a:r>
              <a:rPr lang="en-US" dirty="0"/>
              <a:t>-</a:t>
            </a:r>
            <a:r>
              <a:rPr lang="en-US" dirty="0" smtClean="0"/>
              <a:t>releasing hormone – released in response to stress</a:t>
            </a:r>
            <a:endParaRPr lang="en-US" dirty="0"/>
          </a:p>
        </p:txBody>
      </p:sp>
      <p:sp>
        <p:nvSpPr>
          <p:cNvPr id="6" name="TextBox 5"/>
          <p:cNvSpPr txBox="1"/>
          <p:nvPr/>
        </p:nvSpPr>
        <p:spPr>
          <a:xfrm>
            <a:off x="5397505" y="95125"/>
            <a:ext cx="3736920" cy="2862323"/>
          </a:xfrm>
          <a:prstGeom prst="rect">
            <a:avLst/>
          </a:prstGeom>
          <a:noFill/>
        </p:spPr>
        <p:txBody>
          <a:bodyPr wrap="none" rtlCol="0">
            <a:spAutoFit/>
          </a:bodyPr>
          <a:lstStyle/>
          <a:p>
            <a:r>
              <a:rPr lang="en-US" b="1" dirty="0" smtClean="0"/>
              <a:t>Hypothalamic-Pituitary-Adrenal Axis</a:t>
            </a:r>
          </a:p>
          <a:p>
            <a:pPr marL="285750" indent="-285750">
              <a:buFontTx/>
              <a:buChar char="-"/>
            </a:pPr>
            <a:r>
              <a:rPr lang="en-US" dirty="0" smtClean="0"/>
              <a:t>Regulates many things</a:t>
            </a:r>
          </a:p>
          <a:p>
            <a:pPr marL="742950" lvl="1" indent="-285750">
              <a:buFontTx/>
              <a:buChar char="-"/>
            </a:pPr>
            <a:r>
              <a:rPr lang="en-US" dirty="0" smtClean="0"/>
              <a:t>Temperature</a:t>
            </a:r>
          </a:p>
          <a:p>
            <a:pPr marL="742950" lvl="1" indent="-285750">
              <a:buFontTx/>
              <a:buChar char="-"/>
            </a:pPr>
            <a:r>
              <a:rPr lang="en-US" dirty="0" smtClean="0"/>
              <a:t>Digestion</a:t>
            </a:r>
          </a:p>
          <a:p>
            <a:pPr marL="742950" lvl="1" indent="-285750">
              <a:buFontTx/>
              <a:buChar char="-"/>
            </a:pPr>
            <a:r>
              <a:rPr lang="en-US" dirty="0" smtClean="0"/>
              <a:t>Immune system</a:t>
            </a:r>
          </a:p>
          <a:p>
            <a:pPr marL="742950" lvl="1" indent="-285750">
              <a:buFontTx/>
              <a:buChar char="-"/>
            </a:pPr>
            <a:r>
              <a:rPr lang="en-US" dirty="0" smtClean="0"/>
              <a:t>Mood</a:t>
            </a:r>
            <a:endParaRPr lang="en-US" dirty="0"/>
          </a:p>
          <a:p>
            <a:pPr marL="742950" lvl="1" indent="-285750">
              <a:buFontTx/>
              <a:buChar char="-"/>
            </a:pPr>
            <a:r>
              <a:rPr lang="en-US" dirty="0" smtClean="0"/>
              <a:t>Energy use</a:t>
            </a:r>
          </a:p>
          <a:p>
            <a:pPr marL="285750" indent="-285750">
              <a:buFontTx/>
              <a:buChar char="-"/>
            </a:pPr>
            <a:r>
              <a:rPr lang="en-US" dirty="0" smtClean="0"/>
              <a:t>Chronic stress can lead to constant</a:t>
            </a:r>
            <a:br>
              <a:rPr lang="en-US" dirty="0" smtClean="0"/>
            </a:br>
            <a:r>
              <a:rPr lang="en-US" dirty="0" smtClean="0"/>
              <a:t>activation of this system</a:t>
            </a:r>
          </a:p>
          <a:p>
            <a:pPr marL="742950" lvl="1" indent="-285750">
              <a:buFontTx/>
              <a:buChar char="-"/>
            </a:pPr>
            <a:endParaRPr lang="en-US" dirty="0" smtClean="0"/>
          </a:p>
        </p:txBody>
      </p:sp>
      <p:sp>
        <p:nvSpPr>
          <p:cNvPr id="7" name="TextBox 6"/>
          <p:cNvSpPr txBox="1"/>
          <p:nvPr/>
        </p:nvSpPr>
        <p:spPr>
          <a:xfrm>
            <a:off x="2057400" y="4223782"/>
            <a:ext cx="6174700" cy="369332"/>
          </a:xfrm>
          <a:prstGeom prst="rect">
            <a:avLst/>
          </a:prstGeom>
          <a:noFill/>
        </p:spPr>
        <p:txBody>
          <a:bodyPr wrap="none" rtlCol="0">
            <a:spAutoFit/>
          </a:bodyPr>
          <a:lstStyle/>
          <a:p>
            <a:r>
              <a:rPr lang="en-US" dirty="0" smtClean="0"/>
              <a:t>Binds to receptors which produce adrenaline and noradrenaline</a:t>
            </a:r>
            <a:endParaRPr lang="en-US" dirty="0"/>
          </a:p>
        </p:txBody>
      </p:sp>
      <p:sp>
        <p:nvSpPr>
          <p:cNvPr id="8" name="TextBox 7"/>
          <p:cNvSpPr txBox="1"/>
          <p:nvPr/>
        </p:nvSpPr>
        <p:spPr>
          <a:xfrm>
            <a:off x="2609850" y="5962650"/>
            <a:ext cx="5194451" cy="369332"/>
          </a:xfrm>
          <a:prstGeom prst="rect">
            <a:avLst/>
          </a:prstGeom>
          <a:noFill/>
        </p:spPr>
        <p:txBody>
          <a:bodyPr wrap="none" rtlCol="0">
            <a:spAutoFit/>
          </a:bodyPr>
          <a:lstStyle/>
          <a:p>
            <a:r>
              <a:rPr lang="en-US" dirty="0" smtClean="0"/>
              <a:t>ACTH transported to adrenal glands – secrete cortisol</a:t>
            </a:r>
            <a:endParaRPr lang="en-US" dirty="0"/>
          </a:p>
        </p:txBody>
      </p:sp>
      <p:sp>
        <p:nvSpPr>
          <p:cNvPr id="9" name="TextBox 8"/>
          <p:cNvSpPr txBox="1"/>
          <p:nvPr/>
        </p:nvSpPr>
        <p:spPr>
          <a:xfrm>
            <a:off x="113640" y="1511300"/>
            <a:ext cx="1076098" cy="369332"/>
          </a:xfrm>
          <a:prstGeom prst="rect">
            <a:avLst/>
          </a:prstGeom>
          <a:noFill/>
        </p:spPr>
        <p:txBody>
          <a:bodyPr wrap="none" rtlCol="0">
            <a:spAutoFit/>
          </a:bodyPr>
          <a:lstStyle/>
          <a:p>
            <a:r>
              <a:rPr lang="en-US" dirty="0" smtClean="0"/>
              <a:t>Feedback</a:t>
            </a:r>
            <a:endParaRPr lang="en-US" dirty="0"/>
          </a:p>
        </p:txBody>
      </p:sp>
      <p:sp>
        <p:nvSpPr>
          <p:cNvPr id="2" name="TextBox 1"/>
          <p:cNvSpPr txBox="1"/>
          <p:nvPr/>
        </p:nvSpPr>
        <p:spPr>
          <a:xfrm>
            <a:off x="3394053" y="718204"/>
            <a:ext cx="2111431" cy="1169551"/>
          </a:xfrm>
          <a:prstGeom prst="rect">
            <a:avLst/>
          </a:prstGeom>
          <a:noFill/>
        </p:spPr>
        <p:txBody>
          <a:bodyPr wrap="square" rtlCol="0">
            <a:spAutoFit/>
          </a:bodyPr>
          <a:lstStyle/>
          <a:p>
            <a:r>
              <a:rPr lang="en-US" sz="1400" dirty="0" smtClean="0"/>
              <a:t>Hypothalamus sends impulses to Autonomic NS </a:t>
            </a:r>
            <a:r>
              <a:rPr lang="en-US" sz="1400" dirty="0" smtClean="0">
                <a:sym typeface="Wingdings"/>
              </a:rPr>
              <a:t></a:t>
            </a:r>
            <a:r>
              <a:rPr lang="en-US" sz="1400" dirty="0" smtClean="0"/>
              <a:t> increased heart rate, breathing, BP, dilates pupils</a:t>
            </a:r>
            <a:endParaRPr lang="en-US" sz="1400" dirty="0"/>
          </a:p>
        </p:txBody>
      </p:sp>
    </p:spTree>
    <p:extLst>
      <p:ext uri="{BB962C8B-B14F-4D97-AF65-F5344CB8AC3E}">
        <p14:creationId xmlns:p14="http://schemas.microsoft.com/office/powerpoint/2010/main" val="38659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General Adaptation Syndrome</a:t>
            </a:r>
            <a:endParaRPr lang="en-US" b="1" dirty="0"/>
          </a:p>
        </p:txBody>
      </p:sp>
      <p:sp>
        <p:nvSpPr>
          <p:cNvPr id="3" name="Content Placeholder 2"/>
          <p:cNvSpPr>
            <a:spLocks noGrp="1"/>
          </p:cNvSpPr>
          <p:nvPr>
            <p:ph idx="1"/>
          </p:nvPr>
        </p:nvSpPr>
        <p:spPr/>
        <p:txBody>
          <a:bodyPr>
            <a:normAutofit fontScale="92500"/>
          </a:bodyPr>
          <a:lstStyle/>
          <a:p>
            <a:pPr marL="0" indent="0">
              <a:buNone/>
            </a:pPr>
            <a:r>
              <a:rPr lang="en-US" dirty="0" smtClean="0"/>
              <a:t>Stage 1: Alarm</a:t>
            </a:r>
          </a:p>
          <a:p>
            <a:pPr lvl="1"/>
            <a:r>
              <a:rPr lang="en-US" dirty="0" smtClean="0"/>
              <a:t>First reaction to stress (fight/flight)</a:t>
            </a:r>
          </a:p>
          <a:p>
            <a:pPr lvl="1"/>
            <a:r>
              <a:rPr lang="en-US" dirty="0" smtClean="0"/>
              <a:t>Activate </a:t>
            </a:r>
            <a:r>
              <a:rPr lang="en-US" b="1" dirty="0"/>
              <a:t>Hypothalamic-Pituitary-Adrenal </a:t>
            </a:r>
            <a:r>
              <a:rPr lang="en-US" b="1" dirty="0" smtClean="0"/>
              <a:t>Axis</a:t>
            </a:r>
            <a:endParaRPr lang="en-US" dirty="0" smtClean="0"/>
          </a:p>
          <a:p>
            <a:pPr lvl="1"/>
            <a:r>
              <a:rPr lang="en-US" dirty="0" smtClean="0"/>
              <a:t>Stress hormones (cortisol, adrenaline, noradrenaline) released </a:t>
            </a:r>
            <a:r>
              <a:rPr lang="en-US" dirty="0" smtClean="0">
                <a:sym typeface="Wingdings"/>
              </a:rPr>
              <a:t> give you energy to handle the stressors</a:t>
            </a:r>
          </a:p>
          <a:p>
            <a:pPr lvl="1"/>
            <a:endParaRPr lang="en-US" dirty="0">
              <a:sym typeface="Wingdings"/>
            </a:endParaRPr>
          </a:p>
          <a:p>
            <a:pPr lvl="1"/>
            <a:r>
              <a:rPr lang="en-US" dirty="0" smtClean="0">
                <a:sym typeface="Wingdings"/>
              </a:rPr>
              <a:t>Everything is working as it should  you have a stressful event, body alarms you with sudden burst of hormonal changes, which give you energy to deal with stressor</a:t>
            </a:r>
          </a:p>
          <a:p>
            <a:pPr lvl="1"/>
            <a:endParaRPr lang="en-US" dirty="0"/>
          </a:p>
        </p:txBody>
      </p:sp>
    </p:spTree>
    <p:extLst>
      <p:ext uri="{BB962C8B-B14F-4D97-AF65-F5344CB8AC3E}">
        <p14:creationId xmlns:p14="http://schemas.microsoft.com/office/powerpoint/2010/main" val="1394771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General Adaptation Syndrome</a:t>
            </a:r>
            <a:endParaRPr lang="en-US" b="1"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Stage 2: Resistance</a:t>
            </a:r>
          </a:p>
          <a:p>
            <a:pPr lvl="1"/>
            <a:r>
              <a:rPr lang="en-US" dirty="0" smtClean="0"/>
              <a:t>If the source of stress is resolved or goes away then</a:t>
            </a:r>
            <a:r>
              <a:rPr lang="en-US" dirty="0"/>
              <a:t> h</a:t>
            </a:r>
            <a:r>
              <a:rPr lang="en-US" dirty="0" smtClean="0"/>
              <a:t>omeostasis begins to restore balance </a:t>
            </a:r>
            <a:r>
              <a:rPr lang="en-US" sz="2200" dirty="0" smtClean="0"/>
              <a:t>(recovery period)</a:t>
            </a:r>
            <a:endParaRPr lang="en-US" dirty="0" smtClean="0"/>
          </a:p>
          <a:p>
            <a:pPr lvl="1"/>
            <a:r>
              <a:rPr lang="en-US" dirty="0" smtClean="0"/>
              <a:t>Stress hormones return to norma</a:t>
            </a:r>
            <a:r>
              <a:rPr lang="en-US" dirty="0"/>
              <a:t>l</a:t>
            </a:r>
            <a:r>
              <a:rPr lang="en-US" dirty="0" smtClean="0"/>
              <a:t> </a:t>
            </a:r>
            <a:r>
              <a:rPr lang="en-US" dirty="0" smtClean="0">
                <a:sym typeface="Wingdings"/>
              </a:rPr>
              <a:t> may have reduced defenses and adaptive energy</a:t>
            </a:r>
          </a:p>
          <a:p>
            <a:pPr marL="0" indent="0">
              <a:buNone/>
            </a:pPr>
            <a:r>
              <a:rPr lang="en-US" dirty="0" smtClean="0">
                <a:sym typeface="Wingdings"/>
              </a:rPr>
              <a:t>OR</a:t>
            </a:r>
            <a:endParaRPr lang="en-US" dirty="0">
              <a:sym typeface="Wingdings"/>
            </a:endParaRPr>
          </a:p>
          <a:p>
            <a:pPr lvl="1"/>
            <a:r>
              <a:rPr lang="en-US" dirty="0" smtClean="0">
                <a:sym typeface="Wingdings"/>
              </a:rPr>
              <a:t>If stress persists  body continues stays in a continuous state of arousal </a:t>
            </a:r>
          </a:p>
          <a:p>
            <a:pPr lvl="1"/>
            <a:r>
              <a:rPr lang="en-US" b="1" dirty="0" smtClean="0">
                <a:sym typeface="Wingdings"/>
              </a:rPr>
              <a:t>Problems occur when you repeat this too often with little or no recovery</a:t>
            </a:r>
            <a:endParaRPr lang="en-US" b="1" dirty="0"/>
          </a:p>
        </p:txBody>
      </p:sp>
    </p:spTree>
    <p:extLst>
      <p:ext uri="{BB962C8B-B14F-4D97-AF65-F5344CB8AC3E}">
        <p14:creationId xmlns:p14="http://schemas.microsoft.com/office/powerpoint/2010/main" val="12780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General Adaptation Syndrome</a:t>
            </a:r>
            <a:endParaRPr lang="en-US" b="1" dirty="0"/>
          </a:p>
        </p:txBody>
      </p:sp>
      <p:sp>
        <p:nvSpPr>
          <p:cNvPr id="3" name="Content Placeholder 2"/>
          <p:cNvSpPr>
            <a:spLocks noGrp="1"/>
          </p:cNvSpPr>
          <p:nvPr>
            <p:ph idx="1"/>
          </p:nvPr>
        </p:nvSpPr>
        <p:spPr/>
        <p:txBody>
          <a:bodyPr>
            <a:normAutofit lnSpcReduction="10000"/>
          </a:bodyPr>
          <a:lstStyle/>
          <a:p>
            <a:pPr marL="0" indent="0">
              <a:buNone/>
            </a:pPr>
            <a:r>
              <a:rPr lang="en-US" dirty="0" smtClean="0"/>
              <a:t>Stage 3: Exhaustion</a:t>
            </a:r>
          </a:p>
          <a:p>
            <a:pPr lvl="1"/>
            <a:r>
              <a:rPr lang="en-US" dirty="0" smtClean="0"/>
              <a:t>Stress has continued for some period of time</a:t>
            </a:r>
          </a:p>
          <a:p>
            <a:pPr lvl="1"/>
            <a:r>
              <a:rPr lang="en-US" dirty="0" smtClean="0"/>
              <a:t>Overload, burnout, adrenal fatigue </a:t>
            </a:r>
            <a:r>
              <a:rPr lang="en-US" dirty="0" smtClean="0">
                <a:sym typeface="Wingdings"/>
              </a:rPr>
              <a:t> stress levels go up and stay up!</a:t>
            </a:r>
            <a:endParaRPr lang="en-US" dirty="0" smtClean="0"/>
          </a:p>
          <a:p>
            <a:pPr lvl="1"/>
            <a:r>
              <a:rPr lang="en-US" dirty="0" smtClean="0"/>
              <a:t>Chronic stress can damage nerve cells in tissues and organs</a:t>
            </a:r>
          </a:p>
          <a:p>
            <a:pPr lvl="1"/>
            <a:r>
              <a:rPr lang="en-US" dirty="0" smtClean="0">
                <a:sym typeface="Wingdings"/>
              </a:rPr>
              <a:t>Thinking and memory impaired/tendency toward anxiety and depression</a:t>
            </a:r>
          </a:p>
          <a:p>
            <a:pPr lvl="1"/>
            <a:r>
              <a:rPr lang="en-US" dirty="0" smtClean="0">
                <a:sym typeface="Wingdings"/>
              </a:rPr>
              <a:t>High blood pressure, heart disease, rheumatoid arthritis, other stress related illnesses</a:t>
            </a:r>
          </a:p>
          <a:p>
            <a:pPr lvl="1"/>
            <a:endParaRPr lang="en-US" dirty="0">
              <a:sym typeface="Wingdings"/>
            </a:endParaRPr>
          </a:p>
          <a:p>
            <a:pPr lvl="1"/>
            <a:endParaRPr lang="en-US" dirty="0"/>
          </a:p>
        </p:txBody>
      </p:sp>
    </p:spTree>
    <p:extLst>
      <p:ext uri="{BB962C8B-B14F-4D97-AF65-F5344CB8AC3E}">
        <p14:creationId xmlns:p14="http://schemas.microsoft.com/office/powerpoint/2010/main" val="53498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Adverse Health Effects</a:t>
            </a:r>
            <a:endParaRPr lang="en-US" b="1" dirty="0"/>
          </a:p>
        </p:txBody>
      </p:sp>
      <p:sp>
        <p:nvSpPr>
          <p:cNvPr id="3" name="Content Placeholder 2"/>
          <p:cNvSpPr>
            <a:spLocks noGrp="1"/>
          </p:cNvSpPr>
          <p:nvPr>
            <p:ph idx="1"/>
          </p:nvPr>
        </p:nvSpPr>
        <p:spPr/>
        <p:txBody>
          <a:bodyPr/>
          <a:lstStyle/>
          <a:p>
            <a:r>
              <a:rPr lang="en-US" dirty="0" smtClean="0"/>
              <a:t>Cardiovascular disease</a:t>
            </a:r>
          </a:p>
          <a:p>
            <a:pPr lvl="1"/>
            <a:r>
              <a:rPr lang="en-US" sz="2400" dirty="0" smtClean="0"/>
              <a:t>High blood pressure</a:t>
            </a:r>
          </a:p>
          <a:p>
            <a:pPr lvl="1"/>
            <a:r>
              <a:rPr lang="en-US" sz="2400" dirty="0" smtClean="0"/>
              <a:t>Metabolic syndrome </a:t>
            </a:r>
            <a:r>
              <a:rPr lang="en-US" sz="2000" dirty="0" smtClean="0"/>
              <a:t>(group of risk factors that raise your risk for heart disease/diabetes/stroke)</a:t>
            </a:r>
          </a:p>
          <a:p>
            <a:r>
              <a:rPr lang="en-US" sz="2800" dirty="0" smtClean="0"/>
              <a:t>Chronic Pain disorders</a:t>
            </a:r>
          </a:p>
          <a:p>
            <a:r>
              <a:rPr lang="en-US" sz="2800" dirty="0" smtClean="0"/>
              <a:t>Abdominal disorders</a:t>
            </a:r>
          </a:p>
          <a:p>
            <a:r>
              <a:rPr lang="en-US" sz="2800" dirty="0" smtClean="0"/>
              <a:t>Irritable Bowel Syndrome</a:t>
            </a:r>
          </a:p>
          <a:p>
            <a:r>
              <a:rPr lang="en-US" sz="2800" dirty="0" smtClean="0"/>
              <a:t>Depression/Anxiety</a:t>
            </a:r>
          </a:p>
          <a:p>
            <a:r>
              <a:rPr lang="en-US" sz="2800" dirty="0" smtClean="0"/>
              <a:t>Insomnia</a:t>
            </a:r>
          </a:p>
        </p:txBody>
      </p:sp>
      <p:sp>
        <p:nvSpPr>
          <p:cNvPr id="4" name="TextBox 3"/>
          <p:cNvSpPr txBox="1"/>
          <p:nvPr/>
        </p:nvSpPr>
        <p:spPr>
          <a:xfrm>
            <a:off x="6360522" y="3511238"/>
            <a:ext cx="2326278" cy="1384995"/>
          </a:xfrm>
          <a:prstGeom prst="rect">
            <a:avLst/>
          </a:prstGeom>
          <a:noFill/>
        </p:spPr>
        <p:txBody>
          <a:bodyPr wrap="none" rtlCol="0">
            <a:spAutoFit/>
          </a:bodyPr>
          <a:lstStyle/>
          <a:p>
            <a:r>
              <a:rPr lang="en-US" sz="1400" dirty="0" smtClean="0"/>
              <a:t>5 Risk factors:</a:t>
            </a:r>
          </a:p>
          <a:p>
            <a:pPr marL="285750" indent="-285750">
              <a:buFontTx/>
              <a:buChar char="-"/>
            </a:pPr>
            <a:r>
              <a:rPr lang="en-US" sz="1400" dirty="0" smtClean="0"/>
              <a:t>Large waistline</a:t>
            </a:r>
          </a:p>
          <a:p>
            <a:pPr marL="285750" indent="-285750">
              <a:buFontTx/>
              <a:buChar char="-"/>
            </a:pPr>
            <a:r>
              <a:rPr lang="en-US" sz="1400" dirty="0" smtClean="0"/>
              <a:t>High triglyceride level</a:t>
            </a:r>
          </a:p>
          <a:p>
            <a:pPr marL="285750" indent="-285750">
              <a:buFontTx/>
              <a:buChar char="-"/>
            </a:pPr>
            <a:r>
              <a:rPr lang="en-US" sz="1400" dirty="0" smtClean="0"/>
              <a:t>Low HDL cholesterol level</a:t>
            </a:r>
          </a:p>
          <a:p>
            <a:pPr marL="285750" indent="-285750">
              <a:buFontTx/>
              <a:buChar char="-"/>
            </a:pPr>
            <a:r>
              <a:rPr lang="en-US" sz="1400" dirty="0" smtClean="0"/>
              <a:t>High blood pressure</a:t>
            </a:r>
          </a:p>
          <a:p>
            <a:pPr marL="285750" indent="-285750">
              <a:buFontTx/>
              <a:buChar char="-"/>
            </a:pPr>
            <a:r>
              <a:rPr lang="en-US" sz="1400" dirty="0" smtClean="0"/>
              <a:t>High fasting sugar</a:t>
            </a:r>
          </a:p>
        </p:txBody>
      </p:sp>
    </p:spTree>
    <p:extLst>
      <p:ext uri="{BB962C8B-B14F-4D97-AF65-F5344CB8AC3E}">
        <p14:creationId xmlns:p14="http://schemas.microsoft.com/office/powerpoint/2010/main" val="1868603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One intervention approach…</a:t>
            </a:r>
            <a:endParaRPr lang="en-US" b="1" dirty="0"/>
          </a:p>
        </p:txBody>
      </p:sp>
      <p:pic>
        <p:nvPicPr>
          <p:cNvPr id="5" name="Picture 4" descr="Screen Shot 2014-02-17 at 11.56.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279" y="1981200"/>
            <a:ext cx="5370306" cy="3840110"/>
          </a:xfrm>
          <a:prstGeom prst="rect">
            <a:avLst/>
          </a:prstGeom>
        </p:spPr>
      </p:pic>
      <p:sp>
        <p:nvSpPr>
          <p:cNvPr id="6" name="TextBox 5"/>
          <p:cNvSpPr txBox="1"/>
          <p:nvPr/>
        </p:nvSpPr>
        <p:spPr>
          <a:xfrm>
            <a:off x="239301" y="6019800"/>
            <a:ext cx="4068743" cy="430887"/>
          </a:xfrm>
          <a:prstGeom prst="rect">
            <a:avLst/>
          </a:prstGeom>
          <a:noFill/>
        </p:spPr>
        <p:txBody>
          <a:bodyPr wrap="none" rtlCol="0">
            <a:spAutoFit/>
          </a:bodyPr>
          <a:lstStyle/>
          <a:p>
            <a:r>
              <a:rPr lang="en-US" sz="1100" dirty="0" smtClean="0"/>
              <a:t>Brumby et al., 2011 Reducing Psychological Distress and obesity in </a:t>
            </a:r>
            <a:br>
              <a:rPr lang="en-US" sz="1100" dirty="0" smtClean="0"/>
            </a:br>
            <a:r>
              <a:rPr lang="en-US" sz="1100" dirty="0" smtClean="0"/>
              <a:t>Australian farmers by promoting physical activity BMC Public Health</a:t>
            </a:r>
            <a:endParaRPr lang="en-US" sz="1100" dirty="0"/>
          </a:p>
        </p:txBody>
      </p:sp>
      <p:sp>
        <p:nvSpPr>
          <p:cNvPr id="7" name="TextBox 6"/>
          <p:cNvSpPr txBox="1"/>
          <p:nvPr/>
        </p:nvSpPr>
        <p:spPr>
          <a:xfrm>
            <a:off x="186267" y="990600"/>
            <a:ext cx="5981125" cy="4862871"/>
          </a:xfrm>
          <a:prstGeom prst="rect">
            <a:avLst/>
          </a:prstGeom>
          <a:noFill/>
        </p:spPr>
        <p:txBody>
          <a:bodyPr wrap="none" rtlCol="0">
            <a:spAutoFit/>
          </a:bodyPr>
          <a:lstStyle/>
          <a:p>
            <a:r>
              <a:rPr lang="en-US" sz="2000" b="1" dirty="0" smtClean="0"/>
              <a:t>Australian farmers have poorer health</a:t>
            </a:r>
          </a:p>
          <a:p>
            <a:pPr marL="285750" indent="-285750">
              <a:buFontTx/>
              <a:buChar char="-"/>
            </a:pPr>
            <a:r>
              <a:rPr lang="en-US" dirty="0" smtClean="0"/>
              <a:t>64% obese/overweight </a:t>
            </a:r>
            <a:r>
              <a:rPr lang="en-US" dirty="0" smtClean="0">
                <a:sym typeface="Wingdings"/>
              </a:rPr>
              <a:t> </a:t>
            </a:r>
            <a:r>
              <a:rPr lang="en-US" dirty="0" smtClean="0"/>
              <a:t>9% higher than national average</a:t>
            </a:r>
          </a:p>
          <a:p>
            <a:pPr marL="285750" indent="-285750">
              <a:buFontTx/>
              <a:buChar char="-"/>
            </a:pPr>
            <a:r>
              <a:rPr lang="en-US" dirty="0" smtClean="0"/>
              <a:t>46% report psychological distress (33% nationally)</a:t>
            </a:r>
          </a:p>
          <a:p>
            <a:pPr marL="285750" indent="-285750">
              <a:buFontTx/>
              <a:buChar char="-"/>
            </a:pPr>
            <a:endParaRPr lang="en-US" dirty="0"/>
          </a:p>
          <a:p>
            <a:pPr marL="285750" indent="-285750">
              <a:buFontTx/>
              <a:buChar char="-"/>
            </a:pPr>
            <a:endParaRPr lang="en-US" dirty="0" smtClean="0"/>
          </a:p>
          <a:p>
            <a:r>
              <a:rPr lang="en-US" sz="2000" b="1" dirty="0" smtClean="0"/>
              <a:t>“Farming Fit” Study</a:t>
            </a:r>
          </a:p>
          <a:p>
            <a:pPr marL="285750" indent="-285750">
              <a:buFontTx/>
              <a:buChar char="-"/>
            </a:pPr>
            <a:r>
              <a:rPr lang="en-US" dirty="0" smtClean="0"/>
              <a:t>6 month intervention study</a:t>
            </a:r>
          </a:p>
          <a:p>
            <a:pPr marL="285750" indent="-285750">
              <a:buFontTx/>
              <a:buChar char="-"/>
            </a:pPr>
            <a:r>
              <a:rPr lang="en-US" dirty="0" smtClean="0"/>
              <a:t>Impact of physical activity on</a:t>
            </a:r>
          </a:p>
          <a:p>
            <a:pPr marL="742950" lvl="1" indent="-285750">
              <a:buFontTx/>
              <a:buChar char="-"/>
            </a:pPr>
            <a:r>
              <a:rPr lang="en-US" dirty="0" smtClean="0"/>
              <a:t>Psychological health</a:t>
            </a:r>
          </a:p>
          <a:p>
            <a:pPr marL="742950" lvl="1" indent="-285750">
              <a:buFontTx/>
              <a:buChar char="-"/>
            </a:pPr>
            <a:r>
              <a:rPr lang="en-US" dirty="0" smtClean="0"/>
              <a:t>Obesity</a:t>
            </a:r>
          </a:p>
          <a:p>
            <a:pPr marL="742950" lvl="1" indent="-285750">
              <a:buFontTx/>
              <a:buChar char="-"/>
            </a:pPr>
            <a:r>
              <a:rPr lang="en-US" dirty="0" smtClean="0"/>
              <a:t>Other health outcomes</a:t>
            </a:r>
          </a:p>
          <a:p>
            <a:pPr marL="742950" lvl="1" indent="-285750">
              <a:buFontTx/>
              <a:buChar char="-"/>
            </a:pPr>
            <a:endParaRPr lang="en-US" dirty="0"/>
          </a:p>
          <a:p>
            <a:r>
              <a:rPr lang="en-US" sz="2000" b="1" dirty="0" smtClean="0"/>
              <a:t>Results:</a:t>
            </a:r>
          </a:p>
          <a:p>
            <a:pPr marL="285750" indent="-285750">
              <a:buFontTx/>
              <a:buChar char="-"/>
            </a:pPr>
            <a:r>
              <a:rPr lang="en-US" dirty="0" smtClean="0"/>
              <a:t>Reduction in weight and waist </a:t>
            </a:r>
            <a:br>
              <a:rPr lang="en-US" dirty="0" smtClean="0"/>
            </a:br>
            <a:r>
              <a:rPr lang="en-US" dirty="0" smtClean="0"/>
              <a:t>circumference</a:t>
            </a:r>
          </a:p>
          <a:p>
            <a:pPr marL="285750" indent="-285750">
              <a:buFontTx/>
              <a:buChar char="-"/>
            </a:pPr>
            <a:r>
              <a:rPr lang="en-US" dirty="0" smtClean="0"/>
              <a:t>No mental health differences</a:t>
            </a:r>
          </a:p>
          <a:p>
            <a:pPr marL="285750" indent="-285750">
              <a:buFontTx/>
              <a:buChar char="-"/>
            </a:pPr>
            <a:r>
              <a:rPr lang="en-US" dirty="0" smtClean="0"/>
              <a:t>Drought </a:t>
            </a:r>
            <a:r>
              <a:rPr lang="en-US" dirty="0" smtClean="0">
                <a:sym typeface="Wingdings"/>
              </a:rPr>
              <a:t> Flood during study</a:t>
            </a:r>
            <a:endParaRPr lang="en-US" dirty="0" smtClean="0"/>
          </a:p>
        </p:txBody>
      </p:sp>
    </p:spTree>
    <p:extLst>
      <p:ext uri="{BB962C8B-B14F-4D97-AF65-F5344CB8AC3E}">
        <p14:creationId xmlns:p14="http://schemas.microsoft.com/office/powerpoint/2010/main" val="17203593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Demonstration</a:t>
            </a:r>
            <a:endParaRPr lang="en-US" sz="4800" b="1" dirty="0"/>
          </a:p>
        </p:txBody>
      </p:sp>
    </p:spTree>
    <p:extLst>
      <p:ext uri="{BB962C8B-B14F-4D97-AF65-F5344CB8AC3E}">
        <p14:creationId xmlns:p14="http://schemas.microsoft.com/office/powerpoint/2010/main" val="16924031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ChangeArrowheads="1"/>
          </p:cNvSpPr>
          <p:nvPr>
            <p:ph type="title"/>
          </p:nvPr>
        </p:nvSpPr>
        <p:spPr>
          <a:xfrm>
            <a:off x="199791" y="152400"/>
            <a:ext cx="8944209" cy="990600"/>
          </a:xfrm>
        </p:spPr>
        <p:txBody>
          <a:bodyPr>
            <a:normAutofit fontScale="90000"/>
          </a:bodyPr>
          <a:lstStyle/>
          <a:p>
            <a:pPr algn="ctr" eaLnBrk="1" hangingPunct="1">
              <a:defRPr/>
            </a:pPr>
            <a:r>
              <a:rPr lang="en-US" sz="4000" b="1" dirty="0" smtClean="0">
                <a:solidFill>
                  <a:schemeClr val="tx1"/>
                </a:solidFill>
                <a:latin typeface="Arial" charset="0"/>
              </a:rPr>
              <a:t>Migrant </a:t>
            </a:r>
            <a:r>
              <a:rPr lang="en-US" b="1" dirty="0" smtClean="0">
                <a:solidFill>
                  <a:schemeClr val="tx1"/>
                </a:solidFill>
                <a:latin typeface="Arial" charset="0"/>
              </a:rPr>
              <a:t>Farm Workers</a:t>
            </a:r>
            <a:r>
              <a:rPr lang="en-US" sz="4000" b="1" dirty="0" smtClean="0">
                <a:solidFill>
                  <a:schemeClr val="tx1"/>
                </a:solidFill>
                <a:latin typeface="Arial" charset="0"/>
              </a:rPr>
              <a:t/>
            </a:r>
            <a:br>
              <a:rPr lang="en-US" sz="4000" b="1" dirty="0" smtClean="0">
                <a:solidFill>
                  <a:schemeClr val="tx1"/>
                </a:solidFill>
                <a:latin typeface="Arial" charset="0"/>
              </a:rPr>
            </a:br>
            <a:r>
              <a:rPr lang="en-US" sz="2700" b="1" dirty="0" smtClean="0">
                <a:latin typeface="Arial" charset="0"/>
              </a:rPr>
              <a:t>(National Agricultural Workers Survey 2007-2009)</a:t>
            </a:r>
            <a:endParaRPr lang="en-US" sz="2700" b="1" dirty="0" smtClean="0">
              <a:solidFill>
                <a:schemeClr val="tx1"/>
              </a:solidFill>
              <a:latin typeface="Arial" charset="0"/>
            </a:endParaRPr>
          </a:p>
        </p:txBody>
      </p:sp>
      <p:sp>
        <p:nvSpPr>
          <p:cNvPr id="66564" name="Rectangle 3"/>
          <p:cNvSpPr>
            <a:spLocks noGrp="1" noChangeArrowheads="1"/>
          </p:cNvSpPr>
          <p:nvPr>
            <p:ph type="body" sz="half" idx="1"/>
          </p:nvPr>
        </p:nvSpPr>
        <p:spPr>
          <a:xfrm>
            <a:off x="457200" y="990600"/>
            <a:ext cx="8229600" cy="4843348"/>
          </a:xfrm>
        </p:spPr>
        <p:txBody>
          <a:bodyPr>
            <a:normAutofit fontScale="85000" lnSpcReduction="20000"/>
          </a:bodyPr>
          <a:lstStyle/>
          <a:p>
            <a:pPr eaLnBrk="1" hangingPunct="1"/>
            <a:endParaRPr lang="en-US" sz="3300" dirty="0" smtClean="0"/>
          </a:p>
          <a:p>
            <a:pPr marL="0" indent="0" eaLnBrk="1" hangingPunct="1">
              <a:buNone/>
            </a:pPr>
            <a:r>
              <a:rPr lang="en-US" sz="3300" dirty="0" smtClean="0">
                <a:latin typeface="Arial" charset="0"/>
                <a:cs typeface="Arial" charset="0"/>
              </a:rPr>
              <a:t>Age:				~36 years</a:t>
            </a:r>
          </a:p>
          <a:p>
            <a:pPr marL="0" indent="0" eaLnBrk="1" hangingPunct="1">
              <a:buNone/>
            </a:pPr>
            <a:r>
              <a:rPr lang="en-US" sz="3300" dirty="0" smtClean="0">
                <a:latin typeface="Arial" charset="0"/>
                <a:cs typeface="Arial" charset="0"/>
              </a:rPr>
              <a:t>Gender:    	   		78% male</a:t>
            </a:r>
          </a:p>
          <a:p>
            <a:pPr marL="0" indent="0" eaLnBrk="1" hangingPunct="1">
              <a:buNone/>
            </a:pPr>
            <a:r>
              <a:rPr lang="en-US" sz="3300" dirty="0" smtClean="0">
                <a:latin typeface="Arial" charset="0"/>
                <a:cs typeface="Arial" charset="0"/>
              </a:rPr>
              <a:t>Marital status:		59% married</a:t>
            </a:r>
          </a:p>
          <a:p>
            <a:pPr marL="0" indent="0" eaLnBrk="1" hangingPunct="1">
              <a:buNone/>
            </a:pPr>
            <a:r>
              <a:rPr lang="en-US" sz="3300" dirty="0" smtClean="0">
                <a:latin typeface="Arial" charset="0"/>
                <a:cs typeface="Arial" charset="0"/>
              </a:rPr>
              <a:t>2 + Children:	 	52%</a:t>
            </a:r>
          </a:p>
          <a:p>
            <a:pPr marL="0" indent="0" eaLnBrk="1" hangingPunct="1">
              <a:buNone/>
            </a:pPr>
            <a:r>
              <a:rPr lang="en-US" sz="3300" dirty="0" smtClean="0">
                <a:latin typeface="Arial" charset="0"/>
                <a:cs typeface="Arial" charset="0"/>
              </a:rPr>
              <a:t>Education:			8th grade </a:t>
            </a:r>
            <a:r>
              <a:rPr lang="en-US" sz="2100" dirty="0" smtClean="0">
                <a:latin typeface="Arial" charset="0"/>
                <a:cs typeface="Arial" charset="0"/>
              </a:rPr>
              <a:t>(40% only primary)</a:t>
            </a:r>
            <a:endParaRPr lang="en-US" sz="3300" dirty="0" smtClean="0">
              <a:latin typeface="Arial" charset="0"/>
              <a:cs typeface="Arial" charset="0"/>
            </a:endParaRPr>
          </a:p>
          <a:p>
            <a:pPr marL="0" indent="0" eaLnBrk="1" hangingPunct="1">
              <a:buNone/>
            </a:pPr>
            <a:r>
              <a:rPr lang="en-US" sz="3300" dirty="0" smtClean="0">
                <a:latin typeface="Arial" charset="0"/>
                <a:cs typeface="Arial" charset="0"/>
              </a:rPr>
              <a:t>Income:			$12,500-$14,999</a:t>
            </a:r>
          </a:p>
          <a:p>
            <a:pPr marL="0" indent="0" eaLnBrk="1" hangingPunct="1">
              <a:buNone/>
            </a:pPr>
            <a:r>
              <a:rPr lang="en-US" sz="3300" dirty="0" smtClean="0">
                <a:latin typeface="Arial" charset="0"/>
                <a:cs typeface="Arial" charset="0"/>
              </a:rPr>
              <a:t>Speak English:		35% </a:t>
            </a:r>
            <a:r>
              <a:rPr lang="en-US" sz="2800" dirty="0" smtClean="0">
                <a:latin typeface="Arial" charset="0"/>
                <a:cs typeface="Arial" charset="0"/>
              </a:rPr>
              <a:t>not at all; </a:t>
            </a:r>
            <a:r>
              <a:rPr lang="en-US" sz="3300" dirty="0" smtClean="0">
                <a:latin typeface="Arial" charset="0"/>
                <a:cs typeface="Arial" charset="0"/>
              </a:rPr>
              <a:t>27% </a:t>
            </a:r>
            <a:r>
              <a:rPr lang="en-US" sz="2800" dirty="0" smtClean="0">
                <a:latin typeface="Arial" charset="0"/>
                <a:cs typeface="Arial" charset="0"/>
              </a:rPr>
              <a:t>a little</a:t>
            </a:r>
          </a:p>
          <a:p>
            <a:pPr eaLnBrk="1" hangingPunct="1"/>
            <a:endParaRPr lang="en-US" sz="2400" b="1" dirty="0">
              <a:latin typeface="Arial" charset="0"/>
              <a:cs typeface="Arial" charset="0"/>
            </a:endParaRPr>
          </a:p>
          <a:p>
            <a:endParaRPr lang="en-US" sz="2800" dirty="0"/>
          </a:p>
          <a:p>
            <a:endParaRPr lang="en-US" sz="2800" dirty="0"/>
          </a:p>
          <a:p>
            <a:pPr marL="0" indent="0">
              <a:buNone/>
            </a:pPr>
            <a:r>
              <a:rPr lang="en-US" sz="1600" dirty="0"/>
              <a:t>http://</a:t>
            </a:r>
            <a:r>
              <a:rPr lang="en-US" sz="1600" dirty="0" err="1"/>
              <a:t>www.doleta.gov</a:t>
            </a:r>
            <a:r>
              <a:rPr lang="en-US" sz="1600" dirty="0"/>
              <a:t>/</a:t>
            </a:r>
            <a:r>
              <a:rPr lang="en-US" sz="1600" dirty="0" err="1"/>
              <a:t>agworker</a:t>
            </a:r>
            <a:r>
              <a:rPr lang="en-US" sz="1600" dirty="0"/>
              <a:t>/</a:t>
            </a:r>
            <a:r>
              <a:rPr lang="en-US" sz="1600" dirty="0" err="1"/>
              <a:t>naws.cfm</a:t>
            </a:r>
            <a:endParaRPr lang="en-US" sz="1600" dirty="0"/>
          </a:p>
          <a:p>
            <a:pPr eaLnBrk="1" hangingPunct="1"/>
            <a:endParaRPr lang="en-US" sz="2800" b="1" dirty="0" smtClean="0">
              <a:latin typeface="Arial" charset="0"/>
              <a:cs typeface="Arial" charset="0"/>
            </a:endParaRPr>
          </a:p>
        </p:txBody>
      </p:sp>
      <p:pic>
        <p:nvPicPr>
          <p:cNvPr id="5" name="Picture 4"/>
          <p:cNvPicPr>
            <a:picLocks noChangeAspect="1" noChangeArrowheads="1"/>
          </p:cNvPicPr>
          <p:nvPr/>
        </p:nvPicPr>
        <p:blipFill>
          <a:blip r:embed="rId4"/>
          <a:srcRect l="9525" r="19048"/>
          <a:stretch>
            <a:fillRect/>
          </a:stretch>
        </p:blipFill>
        <p:spPr bwMode="auto">
          <a:xfrm>
            <a:off x="7043038" y="4419600"/>
            <a:ext cx="1872362" cy="1747804"/>
          </a:xfrm>
          <a:prstGeom prst="rect">
            <a:avLst/>
          </a:prstGeom>
          <a:noFill/>
          <a:ln w="9525">
            <a:solidFill>
              <a:schemeClr val="tx1"/>
            </a:solidFill>
            <a:miter lim="800000"/>
            <a:headEnd/>
            <a:tailEnd/>
          </a:ln>
        </p:spPr>
      </p:pic>
    </p:spTree>
    <p:custDataLst>
      <p:tags r:id="rId1"/>
    </p:custDataLst>
    <p:extLst>
      <p:ext uri="{BB962C8B-B14F-4D97-AF65-F5344CB8AC3E}">
        <p14:creationId xmlns:p14="http://schemas.microsoft.com/office/powerpoint/2010/main" val="7983333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854"/>
            <a:ext cx="8229600" cy="1143000"/>
          </a:xfrm>
        </p:spPr>
        <p:txBody>
          <a:bodyPr/>
          <a:lstStyle/>
          <a:p>
            <a:r>
              <a:rPr lang="en-US" b="1" dirty="0" smtClean="0"/>
              <a:t>Objectives</a:t>
            </a:r>
            <a:endParaRPr lang="en-US" b="1" dirty="0"/>
          </a:p>
        </p:txBody>
      </p:sp>
      <p:sp>
        <p:nvSpPr>
          <p:cNvPr id="3" name="Content Placeholder 2"/>
          <p:cNvSpPr>
            <a:spLocks noGrp="1"/>
          </p:cNvSpPr>
          <p:nvPr>
            <p:ph idx="1"/>
          </p:nvPr>
        </p:nvSpPr>
        <p:spPr>
          <a:xfrm>
            <a:off x="457200" y="977746"/>
            <a:ext cx="8229600" cy="5510868"/>
          </a:xfrm>
        </p:spPr>
        <p:txBody>
          <a:bodyPr>
            <a:noAutofit/>
          </a:bodyPr>
          <a:lstStyle/>
          <a:p>
            <a:pPr lvl="0"/>
            <a:r>
              <a:rPr lang="en-US" sz="2400" dirty="0"/>
              <a:t>Describe the magnitude and impact of mental and behavioral health problems among agricultural workers.</a:t>
            </a:r>
          </a:p>
          <a:p>
            <a:pPr lvl="0"/>
            <a:r>
              <a:rPr lang="en-US" sz="2400" dirty="0"/>
              <a:t>Describes factors in the agricultural workplace that lead to increased psychosocial stress.</a:t>
            </a:r>
          </a:p>
          <a:p>
            <a:pPr lvl="1"/>
            <a:r>
              <a:rPr lang="en-US" sz="2000" dirty="0"/>
              <a:t>Identify unique psychosocial stressors experienced by members of agricultural subpopulations</a:t>
            </a:r>
            <a:r>
              <a:rPr lang="en-US" sz="2400" dirty="0"/>
              <a:t>.</a:t>
            </a:r>
          </a:p>
          <a:p>
            <a:pPr lvl="0"/>
            <a:r>
              <a:rPr lang="en-US" sz="2400" dirty="0"/>
              <a:t>Apply models of psychosocial stressors to characterize the intensity and types of stressors experienced by members of agricultural populations.</a:t>
            </a:r>
          </a:p>
          <a:p>
            <a:pPr lvl="0"/>
            <a:r>
              <a:rPr lang="en-US" sz="2400" dirty="0" smtClean="0"/>
              <a:t>Describe </a:t>
            </a:r>
            <a:r>
              <a:rPr lang="en-US" sz="2400" dirty="0"/>
              <a:t>factors affecting the accessibility of mental health services in rural communities</a:t>
            </a:r>
            <a:r>
              <a:rPr lang="en-US" sz="2400" dirty="0" smtClean="0"/>
              <a:t>.</a:t>
            </a:r>
          </a:p>
          <a:p>
            <a:r>
              <a:rPr lang="en-US" sz="2400" dirty="0"/>
              <a:t>Understand the role of occupational psychosocial stressors on physical and emotional health and become familiar with the NIOSH Total Worker Health program.</a:t>
            </a:r>
          </a:p>
          <a:p>
            <a:pPr lvl="0"/>
            <a:endParaRPr lang="en-US" sz="2400" dirty="0"/>
          </a:p>
        </p:txBody>
      </p:sp>
    </p:spTree>
    <p:extLst>
      <p:ext uri="{BB962C8B-B14F-4D97-AF65-F5344CB8AC3E}">
        <p14:creationId xmlns:p14="http://schemas.microsoft.com/office/powerpoint/2010/main" val="5638994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algn="ctr" eaLnBrk="1" hangingPunct="1">
              <a:defRPr/>
            </a:pPr>
            <a:r>
              <a:rPr lang="en-US" sz="4000" b="1" dirty="0" smtClean="0">
                <a:solidFill>
                  <a:schemeClr val="tx1"/>
                </a:solidFill>
                <a:latin typeface="Arial" charset="0"/>
              </a:rPr>
              <a:t>Demographics</a:t>
            </a:r>
          </a:p>
        </p:txBody>
      </p:sp>
      <p:sp>
        <p:nvSpPr>
          <p:cNvPr id="367619" name="Rectangle 3"/>
          <p:cNvSpPr>
            <a:spLocks noGrp="1" noChangeArrowheads="1"/>
          </p:cNvSpPr>
          <p:nvPr>
            <p:ph type="body" sz="half" idx="2"/>
          </p:nvPr>
        </p:nvSpPr>
        <p:spPr/>
        <p:txBody>
          <a:bodyPr/>
          <a:lstStyle/>
          <a:p>
            <a:pPr marL="0" indent="0" eaLnBrk="1" hangingPunct="1">
              <a:buNone/>
              <a:defRPr/>
            </a:pPr>
            <a:r>
              <a:rPr lang="en-US" sz="2400" b="1" dirty="0" smtClean="0">
                <a:latin typeface="Arial" pitchFamily="34" charset="0"/>
                <a:cs typeface="Arial" pitchFamily="34" charset="0"/>
              </a:rPr>
              <a:t>Insurance Status</a:t>
            </a:r>
          </a:p>
          <a:p>
            <a:pPr lvl="1" eaLnBrk="1" hangingPunct="1">
              <a:defRPr/>
            </a:pPr>
            <a:r>
              <a:rPr lang="en-US" sz="2000" dirty="0" smtClean="0">
                <a:latin typeface="Arial" pitchFamily="34" charset="0"/>
                <a:cs typeface="Arial" pitchFamily="34" charset="0"/>
              </a:rPr>
              <a:t>77% No Insurance</a:t>
            </a:r>
          </a:p>
          <a:p>
            <a:pPr lvl="1" eaLnBrk="1" hangingPunct="1">
              <a:defRPr/>
            </a:pPr>
            <a:r>
              <a:rPr lang="en-US" sz="2000" dirty="0" smtClean="0">
                <a:latin typeface="Arial" pitchFamily="34" charset="0"/>
                <a:cs typeface="Arial" pitchFamily="34" charset="0"/>
              </a:rPr>
              <a:t>23% Insurance</a:t>
            </a:r>
          </a:p>
          <a:p>
            <a:pPr lvl="1" eaLnBrk="1" hangingPunct="1">
              <a:buFont typeface="Wingdings" pitchFamily="2" charset="2"/>
              <a:buNone/>
              <a:defRPr/>
            </a:pPr>
            <a:endParaRPr lang="en-US" sz="2000" dirty="0" smtClean="0">
              <a:latin typeface="Arial" pitchFamily="34" charset="0"/>
              <a:cs typeface="Arial" pitchFamily="34" charset="0"/>
            </a:endParaRPr>
          </a:p>
          <a:p>
            <a:pPr marL="0" indent="0" eaLnBrk="1" hangingPunct="1">
              <a:buNone/>
              <a:defRPr/>
            </a:pPr>
            <a:r>
              <a:rPr lang="en-US" sz="2400" b="1" dirty="0" smtClean="0">
                <a:latin typeface="Arial" pitchFamily="34" charset="0"/>
                <a:cs typeface="Arial" pitchFamily="34" charset="0"/>
              </a:rPr>
              <a:t>Source of Insurance</a:t>
            </a:r>
          </a:p>
          <a:p>
            <a:pPr lvl="1" eaLnBrk="1" hangingPunct="1">
              <a:defRPr/>
            </a:pPr>
            <a:r>
              <a:rPr lang="en-US" sz="2000" dirty="0" smtClean="0">
                <a:latin typeface="Arial" pitchFamily="34" charset="0"/>
                <a:cs typeface="Arial" pitchFamily="34" charset="0"/>
              </a:rPr>
              <a:t>46% Employment</a:t>
            </a:r>
          </a:p>
          <a:p>
            <a:pPr lvl="1" eaLnBrk="1" hangingPunct="1">
              <a:defRPr/>
            </a:pPr>
            <a:r>
              <a:rPr lang="en-US" sz="2000" dirty="0" smtClean="0">
                <a:latin typeface="Arial" pitchFamily="34" charset="0"/>
                <a:cs typeface="Arial" pitchFamily="34" charset="0"/>
              </a:rPr>
              <a:t>19% Government</a:t>
            </a:r>
          </a:p>
          <a:p>
            <a:pPr lvl="1" eaLnBrk="1" hangingPunct="1">
              <a:defRPr/>
            </a:pPr>
            <a:r>
              <a:rPr lang="en-US" sz="2000" dirty="0" smtClean="0">
                <a:latin typeface="Arial" pitchFamily="34" charset="0"/>
                <a:cs typeface="Arial" pitchFamily="34" charset="0"/>
              </a:rPr>
              <a:t>15% Self</a:t>
            </a:r>
          </a:p>
          <a:p>
            <a:pPr lvl="1" eaLnBrk="1" hangingPunct="1">
              <a:defRPr/>
            </a:pPr>
            <a:r>
              <a:rPr lang="en-US" sz="2000" dirty="0" smtClean="0">
                <a:latin typeface="Arial" pitchFamily="34" charset="0"/>
                <a:cs typeface="Arial" pitchFamily="34" charset="0"/>
              </a:rPr>
              <a:t>12% Spouse</a:t>
            </a:r>
          </a:p>
          <a:p>
            <a:pPr lvl="1" eaLnBrk="1" hangingPunct="1">
              <a:defRPr/>
            </a:pPr>
            <a:r>
              <a:rPr lang="en-US" sz="2000" dirty="0" smtClean="0">
                <a:latin typeface="Arial" pitchFamily="34" charset="0"/>
                <a:cs typeface="Arial" pitchFamily="34" charset="0"/>
              </a:rPr>
              <a:t>7%   Other</a:t>
            </a:r>
          </a:p>
          <a:p>
            <a:pPr lvl="1" eaLnBrk="1" hangingPunct="1">
              <a:defRPr/>
            </a:pPr>
            <a:endParaRPr lang="en-US" sz="2000" b="1" dirty="0" smtClean="0">
              <a:effectLst>
                <a:outerShdw blurRad="38100" dist="38100" dir="2700000" algn="tl">
                  <a:srgbClr val="C0C0C0"/>
                </a:outerShdw>
              </a:effectLst>
            </a:endParaRPr>
          </a:p>
        </p:txBody>
      </p:sp>
      <p:sp>
        <p:nvSpPr>
          <p:cNvPr id="67589" name="Rectangle 4"/>
          <p:cNvSpPr>
            <a:spLocks noGrp="1" noChangeArrowheads="1"/>
          </p:cNvSpPr>
          <p:nvPr>
            <p:ph type="body" sz="half" idx="1"/>
          </p:nvPr>
        </p:nvSpPr>
        <p:spPr/>
        <p:txBody>
          <a:bodyPr/>
          <a:lstStyle/>
          <a:p>
            <a:pPr marL="0" indent="0" eaLnBrk="1" hangingPunct="1">
              <a:lnSpc>
                <a:spcPct val="90000"/>
              </a:lnSpc>
              <a:buNone/>
            </a:pPr>
            <a:r>
              <a:rPr lang="en-US" sz="2400" b="1" dirty="0" smtClean="0">
                <a:latin typeface="Arial" charset="0"/>
                <a:cs typeface="Arial" charset="0"/>
              </a:rPr>
              <a:t>Country of Origin</a:t>
            </a:r>
          </a:p>
          <a:p>
            <a:pPr lvl="1" eaLnBrk="1" hangingPunct="1">
              <a:lnSpc>
                <a:spcPct val="90000"/>
              </a:lnSpc>
            </a:pPr>
            <a:r>
              <a:rPr lang="en-US" sz="2000" dirty="0" smtClean="0">
                <a:latin typeface="Arial" charset="0"/>
                <a:cs typeface="Arial" charset="0"/>
              </a:rPr>
              <a:t>23%  U.S.</a:t>
            </a:r>
          </a:p>
          <a:p>
            <a:pPr lvl="1" eaLnBrk="1" hangingPunct="1">
              <a:lnSpc>
                <a:spcPct val="90000"/>
              </a:lnSpc>
            </a:pPr>
            <a:r>
              <a:rPr lang="en-US" sz="2000" dirty="0" smtClean="0">
                <a:latin typeface="Arial" charset="0"/>
                <a:cs typeface="Arial" charset="0"/>
              </a:rPr>
              <a:t>75% México</a:t>
            </a:r>
          </a:p>
          <a:p>
            <a:pPr lvl="1" eaLnBrk="1" hangingPunct="1">
              <a:lnSpc>
                <a:spcPct val="90000"/>
              </a:lnSpc>
            </a:pPr>
            <a:r>
              <a:rPr lang="en-US" sz="2000" dirty="0" smtClean="0">
                <a:latin typeface="Arial" charset="0"/>
                <a:cs typeface="Arial" charset="0"/>
              </a:rPr>
              <a:t>2% Central America</a:t>
            </a:r>
          </a:p>
          <a:p>
            <a:pPr lvl="1" eaLnBrk="1" hangingPunct="1">
              <a:lnSpc>
                <a:spcPct val="90000"/>
              </a:lnSpc>
            </a:pPr>
            <a:r>
              <a:rPr lang="en-US" sz="2000" dirty="0" smtClean="0">
                <a:latin typeface="Arial" charset="0"/>
                <a:cs typeface="Arial" charset="0"/>
              </a:rPr>
              <a:t>1% Other</a:t>
            </a:r>
          </a:p>
          <a:p>
            <a:pPr lvl="1" eaLnBrk="1" hangingPunct="1">
              <a:lnSpc>
                <a:spcPct val="90000"/>
              </a:lnSpc>
              <a:buFont typeface="Wingdings" pitchFamily="2" charset="2"/>
              <a:buNone/>
            </a:pPr>
            <a:endParaRPr lang="en-US" sz="2000" b="1" dirty="0" smtClean="0">
              <a:latin typeface="Arial" charset="0"/>
              <a:cs typeface="Arial" charset="0"/>
            </a:endParaRPr>
          </a:p>
          <a:p>
            <a:pPr marL="0" indent="0" eaLnBrk="1" hangingPunct="1">
              <a:lnSpc>
                <a:spcPct val="90000"/>
              </a:lnSpc>
              <a:buNone/>
            </a:pPr>
            <a:r>
              <a:rPr lang="en-US" sz="2400" b="1" dirty="0" smtClean="0">
                <a:latin typeface="Arial" charset="0"/>
                <a:cs typeface="Arial" charset="0"/>
              </a:rPr>
              <a:t>Legal Status</a:t>
            </a:r>
          </a:p>
          <a:p>
            <a:pPr lvl="1" eaLnBrk="1" hangingPunct="1">
              <a:lnSpc>
                <a:spcPct val="90000"/>
              </a:lnSpc>
            </a:pPr>
            <a:r>
              <a:rPr lang="en-US" sz="2000" dirty="0" smtClean="0">
                <a:latin typeface="Arial" charset="0"/>
                <a:cs typeface="Arial" charset="0"/>
              </a:rPr>
              <a:t>53% Undocumented</a:t>
            </a:r>
          </a:p>
          <a:p>
            <a:pPr lvl="1" eaLnBrk="1" hangingPunct="1">
              <a:lnSpc>
                <a:spcPct val="90000"/>
              </a:lnSpc>
            </a:pPr>
            <a:r>
              <a:rPr lang="en-US" sz="2000" dirty="0" smtClean="0">
                <a:latin typeface="Arial" charset="0"/>
                <a:cs typeface="Arial" charset="0"/>
              </a:rPr>
              <a:t>25% U.S. Citizen</a:t>
            </a:r>
          </a:p>
          <a:p>
            <a:pPr lvl="1" eaLnBrk="1" hangingPunct="1">
              <a:lnSpc>
                <a:spcPct val="90000"/>
              </a:lnSpc>
            </a:pPr>
            <a:r>
              <a:rPr lang="en-US" sz="2000" dirty="0" smtClean="0">
                <a:latin typeface="Arial" charset="0"/>
                <a:cs typeface="Arial" charset="0"/>
              </a:rPr>
              <a:t>21% Permanent Resident</a:t>
            </a:r>
          </a:p>
          <a:p>
            <a:pPr lvl="1" eaLnBrk="1" hangingPunct="1">
              <a:lnSpc>
                <a:spcPct val="90000"/>
              </a:lnSpc>
            </a:pPr>
            <a:r>
              <a:rPr lang="en-US" sz="2000" dirty="0" smtClean="0">
                <a:latin typeface="Arial" charset="0"/>
                <a:cs typeface="Arial" charset="0"/>
              </a:rPr>
              <a:t>1% Other (e.g. Visa)</a:t>
            </a:r>
          </a:p>
          <a:p>
            <a:pPr lvl="1" eaLnBrk="1" hangingPunct="1">
              <a:lnSpc>
                <a:spcPct val="90000"/>
              </a:lnSpc>
            </a:pPr>
            <a:endParaRPr lang="en-US" sz="2000" b="1" dirty="0" smtClean="0">
              <a:latin typeface="Arial" charset="0"/>
              <a:cs typeface="Arial" charset="0"/>
            </a:endParaRPr>
          </a:p>
        </p:txBody>
      </p:sp>
    </p:spTree>
    <p:custDataLst>
      <p:tags r:id="rId1"/>
    </p:custDataLst>
    <p:extLst>
      <p:ext uri="{BB962C8B-B14F-4D97-AF65-F5344CB8AC3E}">
        <p14:creationId xmlns:p14="http://schemas.microsoft.com/office/powerpoint/2010/main" val="5490196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pPr algn="ctr" eaLnBrk="1" hangingPunct="1">
              <a:defRPr/>
            </a:pPr>
            <a:r>
              <a:rPr lang="en-US" sz="4000" b="1" dirty="0" smtClean="0">
                <a:solidFill>
                  <a:schemeClr val="tx1"/>
                </a:solidFill>
                <a:latin typeface="Arial" charset="0"/>
              </a:rPr>
              <a:t>Health Problems</a:t>
            </a:r>
          </a:p>
        </p:txBody>
      </p:sp>
      <p:sp>
        <p:nvSpPr>
          <p:cNvPr id="69636" name="Rectangle 3"/>
          <p:cNvSpPr>
            <a:spLocks noGrp="1" noChangeArrowheads="1"/>
          </p:cNvSpPr>
          <p:nvPr>
            <p:ph type="body" sz="half" idx="1"/>
          </p:nvPr>
        </p:nvSpPr>
        <p:spPr>
          <a:xfrm>
            <a:off x="457200" y="2017713"/>
            <a:ext cx="4535488" cy="4383087"/>
          </a:xfrm>
        </p:spPr>
        <p:txBody>
          <a:bodyPr/>
          <a:lstStyle/>
          <a:p>
            <a:pPr marL="0" indent="0" eaLnBrk="1" hangingPunct="1">
              <a:buNone/>
            </a:pPr>
            <a:r>
              <a:rPr lang="en-US" b="1" dirty="0" smtClean="0">
                <a:latin typeface="Arial" charset="0"/>
                <a:cs typeface="Arial" charset="0"/>
              </a:rPr>
              <a:t>Occupational exposures</a:t>
            </a:r>
          </a:p>
          <a:p>
            <a:pPr lvl="1" eaLnBrk="1" hangingPunct="1"/>
            <a:r>
              <a:rPr lang="en-US" dirty="0" smtClean="0">
                <a:latin typeface="Arial" charset="0"/>
                <a:cs typeface="Arial" charset="0"/>
              </a:rPr>
              <a:t>Unintentional injuries</a:t>
            </a:r>
          </a:p>
          <a:p>
            <a:pPr lvl="1" eaLnBrk="1" hangingPunct="1"/>
            <a:r>
              <a:rPr lang="en-US" dirty="0" smtClean="0">
                <a:latin typeface="Arial" charset="0"/>
                <a:cs typeface="Arial" charset="0"/>
              </a:rPr>
              <a:t>Pesticide exposure</a:t>
            </a:r>
          </a:p>
          <a:p>
            <a:pPr lvl="1" eaLnBrk="1" hangingPunct="1"/>
            <a:r>
              <a:rPr lang="en-US" dirty="0" smtClean="0">
                <a:latin typeface="Arial" charset="0"/>
                <a:cs typeface="Arial" charset="0"/>
              </a:rPr>
              <a:t>Skin diseases</a:t>
            </a:r>
          </a:p>
          <a:p>
            <a:pPr lvl="1" eaLnBrk="1" hangingPunct="1"/>
            <a:r>
              <a:rPr lang="en-US" dirty="0" smtClean="0">
                <a:latin typeface="Arial" charset="0"/>
                <a:cs typeface="Arial" charset="0"/>
              </a:rPr>
              <a:t>Eye injuries</a:t>
            </a:r>
          </a:p>
          <a:p>
            <a:pPr lvl="1" eaLnBrk="1" hangingPunct="1"/>
            <a:r>
              <a:rPr lang="en-US" dirty="0" smtClean="0">
                <a:latin typeface="Arial" charset="0"/>
                <a:cs typeface="Arial" charset="0"/>
              </a:rPr>
              <a:t>Respiratory diseases</a:t>
            </a:r>
          </a:p>
        </p:txBody>
      </p:sp>
      <p:sp>
        <p:nvSpPr>
          <p:cNvPr id="69637" name="Rectangle 4"/>
          <p:cNvSpPr>
            <a:spLocks noGrp="1" noChangeArrowheads="1"/>
          </p:cNvSpPr>
          <p:nvPr>
            <p:ph type="body" sz="half" idx="2"/>
          </p:nvPr>
        </p:nvSpPr>
        <p:spPr>
          <a:xfrm>
            <a:off x="4876800" y="2017713"/>
            <a:ext cx="4078288" cy="4114800"/>
          </a:xfrm>
        </p:spPr>
        <p:txBody>
          <a:bodyPr/>
          <a:lstStyle/>
          <a:p>
            <a:pPr marL="0" indent="0" eaLnBrk="1" hangingPunct="1">
              <a:lnSpc>
                <a:spcPct val="90000"/>
              </a:lnSpc>
              <a:buNone/>
            </a:pPr>
            <a:r>
              <a:rPr lang="en-US" b="1" dirty="0" smtClean="0">
                <a:latin typeface="Arial" charset="0"/>
                <a:cs typeface="Arial" charset="0"/>
              </a:rPr>
              <a:t>   Lifestyle exposures</a:t>
            </a:r>
          </a:p>
          <a:p>
            <a:pPr lvl="1" eaLnBrk="1" hangingPunct="1">
              <a:lnSpc>
                <a:spcPct val="90000"/>
              </a:lnSpc>
            </a:pPr>
            <a:r>
              <a:rPr lang="en-US" dirty="0" smtClean="0">
                <a:latin typeface="Arial" charset="0"/>
                <a:cs typeface="Arial" charset="0"/>
              </a:rPr>
              <a:t>Oral health problems</a:t>
            </a:r>
          </a:p>
          <a:p>
            <a:pPr lvl="1" eaLnBrk="1" hangingPunct="1">
              <a:lnSpc>
                <a:spcPct val="90000"/>
              </a:lnSpc>
            </a:pPr>
            <a:r>
              <a:rPr lang="en-US" dirty="0" smtClean="0">
                <a:latin typeface="Arial" charset="0"/>
                <a:cs typeface="Arial" charset="0"/>
              </a:rPr>
              <a:t>Infectious diseases</a:t>
            </a:r>
          </a:p>
          <a:p>
            <a:pPr lvl="2" eaLnBrk="1" hangingPunct="1">
              <a:lnSpc>
                <a:spcPct val="90000"/>
              </a:lnSpc>
            </a:pPr>
            <a:r>
              <a:rPr lang="en-US" dirty="0" smtClean="0">
                <a:latin typeface="Arial" charset="0"/>
                <a:cs typeface="Arial" charset="0"/>
              </a:rPr>
              <a:t>TB, STDs, HIV</a:t>
            </a:r>
          </a:p>
          <a:p>
            <a:pPr lvl="1" eaLnBrk="1" hangingPunct="1">
              <a:lnSpc>
                <a:spcPct val="90000"/>
              </a:lnSpc>
            </a:pPr>
            <a:r>
              <a:rPr lang="en-US" dirty="0" smtClean="0">
                <a:latin typeface="Arial" charset="0"/>
                <a:cs typeface="Arial" charset="0"/>
              </a:rPr>
              <a:t>Mental health problems</a:t>
            </a:r>
          </a:p>
          <a:p>
            <a:pPr lvl="1" eaLnBrk="1" hangingPunct="1">
              <a:lnSpc>
                <a:spcPct val="90000"/>
              </a:lnSpc>
            </a:pPr>
            <a:r>
              <a:rPr lang="en-US" dirty="0" smtClean="0">
                <a:latin typeface="Arial" charset="0"/>
                <a:cs typeface="Arial" charset="0"/>
              </a:rPr>
              <a:t>Substance abuse</a:t>
            </a:r>
          </a:p>
          <a:p>
            <a:pPr lvl="1" eaLnBrk="1" hangingPunct="1">
              <a:lnSpc>
                <a:spcPct val="90000"/>
              </a:lnSpc>
            </a:pPr>
            <a:r>
              <a:rPr lang="en-US" dirty="0" smtClean="0">
                <a:latin typeface="Arial" charset="0"/>
                <a:cs typeface="Arial" charset="0"/>
              </a:rPr>
              <a:t>Chronic diseases</a:t>
            </a:r>
          </a:p>
          <a:p>
            <a:pPr lvl="1" eaLnBrk="1" hangingPunct="1">
              <a:lnSpc>
                <a:spcPct val="90000"/>
              </a:lnSpc>
            </a:pPr>
            <a:r>
              <a:rPr lang="en-US" dirty="0" smtClean="0">
                <a:latin typeface="Arial" charset="0"/>
                <a:cs typeface="Arial" charset="0"/>
              </a:rPr>
              <a:t>Nutrition deficiencies</a:t>
            </a:r>
          </a:p>
        </p:txBody>
      </p:sp>
    </p:spTree>
    <p:custDataLst>
      <p:tags r:id="rId1"/>
    </p:custDataLst>
    <p:extLst>
      <p:ext uri="{BB962C8B-B14F-4D97-AF65-F5344CB8AC3E}">
        <p14:creationId xmlns:p14="http://schemas.microsoft.com/office/powerpoint/2010/main" val="2025537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Another Example</a:t>
            </a:r>
            <a:endParaRPr lang="en-US" b="1" dirty="0"/>
          </a:p>
        </p:txBody>
      </p:sp>
      <p:sp>
        <p:nvSpPr>
          <p:cNvPr id="6" name="TextBox 5"/>
          <p:cNvSpPr txBox="1"/>
          <p:nvPr/>
        </p:nvSpPr>
        <p:spPr>
          <a:xfrm>
            <a:off x="615951" y="1308100"/>
            <a:ext cx="7810499" cy="4154984"/>
          </a:xfrm>
          <a:prstGeom prst="rect">
            <a:avLst/>
          </a:prstGeom>
          <a:noFill/>
        </p:spPr>
        <p:txBody>
          <a:bodyPr wrap="square" rtlCol="0">
            <a:spAutoFit/>
          </a:bodyPr>
          <a:lstStyle/>
          <a:p>
            <a:endParaRPr lang="en-US" sz="2400" dirty="0" smtClean="0"/>
          </a:p>
          <a:p>
            <a:r>
              <a:rPr lang="en-US" sz="2400" dirty="0" smtClean="0"/>
              <a:t>“Here </a:t>
            </a:r>
            <a:r>
              <a:rPr lang="en-US" sz="2400" dirty="0"/>
              <a:t>there is no opportunity for promotion. I would need to go back to school to get different </a:t>
            </a:r>
            <a:r>
              <a:rPr lang="en-US" sz="2400" dirty="0" smtClean="0"/>
              <a:t>work, but </a:t>
            </a:r>
            <a:r>
              <a:rPr lang="en-US" sz="2400" dirty="0"/>
              <a:t>all the time I am working and then I am too tired.  I tell my kids that they need to study.  Because the work changes all the time and it can go away at any moment with the weather if it rains or snows.  My kids say they want to work with me and I tell them no that they need to study</a:t>
            </a:r>
            <a:r>
              <a:rPr lang="en-US" sz="2400" dirty="0" smtClean="0"/>
              <a:t>.</a:t>
            </a:r>
            <a:r>
              <a:rPr lang="en-US" dirty="0" smtClean="0"/>
              <a:t>”</a:t>
            </a:r>
          </a:p>
          <a:p>
            <a:endParaRPr lang="en-US" dirty="0"/>
          </a:p>
          <a:p>
            <a:r>
              <a:rPr lang="en-US" dirty="0" smtClean="0"/>
              <a:t>- Oregon Farmworker</a:t>
            </a:r>
            <a:endParaRPr lang="en-US" dirty="0"/>
          </a:p>
          <a:p>
            <a:endParaRPr lang="en-US" dirty="0"/>
          </a:p>
          <a:p>
            <a:endParaRPr lang="en-US" dirty="0"/>
          </a:p>
        </p:txBody>
      </p:sp>
    </p:spTree>
    <p:extLst>
      <p:ext uri="{BB962C8B-B14F-4D97-AF65-F5344CB8AC3E}">
        <p14:creationId xmlns:p14="http://schemas.microsoft.com/office/powerpoint/2010/main" val="19023690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p:txBody>
          <a:bodyPr>
            <a:normAutofit fontScale="90000"/>
          </a:bodyPr>
          <a:lstStyle/>
          <a:p>
            <a:pPr algn="ctr" eaLnBrk="1" hangingPunct="1">
              <a:defRPr/>
            </a:pPr>
            <a:r>
              <a:rPr lang="en-US" sz="3600" b="1" dirty="0" smtClean="0">
                <a:solidFill>
                  <a:schemeClr val="tx1"/>
                </a:solidFill>
                <a:latin typeface="Arial" charset="0"/>
              </a:rPr>
              <a:t>Barriers to Accessing </a:t>
            </a:r>
            <a:br>
              <a:rPr lang="en-US" sz="3600" b="1" dirty="0" smtClean="0">
                <a:solidFill>
                  <a:schemeClr val="tx1"/>
                </a:solidFill>
                <a:latin typeface="Arial" charset="0"/>
              </a:rPr>
            </a:br>
            <a:r>
              <a:rPr lang="en-US" sz="3600" b="1" dirty="0" smtClean="0">
                <a:solidFill>
                  <a:schemeClr val="tx1"/>
                </a:solidFill>
                <a:latin typeface="Arial" charset="0"/>
              </a:rPr>
              <a:t>Health Services</a:t>
            </a:r>
          </a:p>
        </p:txBody>
      </p:sp>
      <p:sp>
        <p:nvSpPr>
          <p:cNvPr id="70660" name="Rectangle 3"/>
          <p:cNvSpPr>
            <a:spLocks noGrp="1" noChangeArrowheads="1"/>
          </p:cNvSpPr>
          <p:nvPr>
            <p:ph type="body" idx="1"/>
          </p:nvPr>
        </p:nvSpPr>
        <p:spPr/>
        <p:txBody>
          <a:bodyPr/>
          <a:lstStyle/>
          <a:p>
            <a:pPr eaLnBrk="1" hangingPunct="1">
              <a:lnSpc>
                <a:spcPct val="80000"/>
              </a:lnSpc>
              <a:spcAft>
                <a:spcPts val="1200"/>
              </a:spcAft>
            </a:pPr>
            <a:r>
              <a:rPr lang="en-US" sz="2800" b="1" dirty="0" smtClean="0">
                <a:latin typeface="Arial" charset="0"/>
                <a:cs typeface="Arial" charset="0"/>
              </a:rPr>
              <a:t>Linguistic</a:t>
            </a:r>
          </a:p>
          <a:p>
            <a:pPr lvl="1" eaLnBrk="1" hangingPunct="1">
              <a:lnSpc>
                <a:spcPct val="80000"/>
              </a:lnSpc>
              <a:spcAft>
                <a:spcPts val="1200"/>
              </a:spcAft>
            </a:pPr>
            <a:r>
              <a:rPr lang="en-US" sz="2400" dirty="0" smtClean="0">
                <a:latin typeface="Arial" charset="0"/>
                <a:cs typeface="Arial" charset="0"/>
              </a:rPr>
              <a:t>Most speak another language (</a:t>
            </a:r>
            <a:r>
              <a:rPr lang="en-US" sz="2400" dirty="0" err="1" smtClean="0">
                <a:latin typeface="Arial" charset="0"/>
                <a:cs typeface="Arial" charset="0"/>
              </a:rPr>
              <a:t>e.g</a:t>
            </a:r>
            <a:r>
              <a:rPr lang="en-US" sz="2400" dirty="0" smtClean="0">
                <a:latin typeface="Arial" charset="0"/>
                <a:cs typeface="Arial" charset="0"/>
              </a:rPr>
              <a:t> Spanish)</a:t>
            </a:r>
          </a:p>
          <a:p>
            <a:pPr eaLnBrk="1" hangingPunct="1">
              <a:lnSpc>
                <a:spcPct val="80000"/>
              </a:lnSpc>
              <a:spcAft>
                <a:spcPts val="1200"/>
              </a:spcAft>
            </a:pPr>
            <a:r>
              <a:rPr lang="en-US" sz="2800" b="1" dirty="0" smtClean="0">
                <a:latin typeface="Arial" charset="0"/>
                <a:cs typeface="Arial" charset="0"/>
              </a:rPr>
              <a:t>Cultural</a:t>
            </a:r>
            <a:r>
              <a:rPr lang="en-US" sz="2800" dirty="0" smtClean="0">
                <a:latin typeface="Arial" charset="0"/>
                <a:cs typeface="Arial" charset="0"/>
              </a:rPr>
              <a:t> </a:t>
            </a:r>
            <a:r>
              <a:rPr lang="en-US" sz="2400" dirty="0" smtClean="0">
                <a:latin typeface="Arial" charset="0"/>
                <a:cs typeface="Arial" charset="0"/>
              </a:rPr>
              <a:t>(e.g. </a:t>
            </a:r>
            <a:r>
              <a:rPr lang="en-US" sz="2400" i="1" dirty="0" err="1" smtClean="0">
                <a:latin typeface="Arial" charset="0"/>
                <a:cs typeface="Arial" charset="0"/>
              </a:rPr>
              <a:t>Fatalismo</a:t>
            </a:r>
            <a:r>
              <a:rPr lang="en-US" sz="2400" dirty="0" smtClean="0">
                <a:latin typeface="Arial" charset="0"/>
                <a:cs typeface="Arial" charset="0"/>
              </a:rPr>
              <a:t>)</a:t>
            </a:r>
          </a:p>
          <a:p>
            <a:pPr eaLnBrk="1" hangingPunct="1">
              <a:lnSpc>
                <a:spcPct val="80000"/>
              </a:lnSpc>
              <a:spcAft>
                <a:spcPts val="1200"/>
              </a:spcAft>
            </a:pPr>
            <a:r>
              <a:rPr lang="en-US" sz="2800" b="1" dirty="0" smtClean="0">
                <a:latin typeface="Arial" charset="0"/>
                <a:cs typeface="Arial" charset="0"/>
              </a:rPr>
              <a:t>Folk beliefs</a:t>
            </a:r>
          </a:p>
          <a:p>
            <a:pPr lvl="1" eaLnBrk="1" hangingPunct="1">
              <a:lnSpc>
                <a:spcPct val="80000"/>
              </a:lnSpc>
              <a:spcAft>
                <a:spcPts val="1200"/>
              </a:spcAft>
            </a:pPr>
            <a:r>
              <a:rPr lang="en-US" sz="2400" dirty="0" err="1" smtClean="0">
                <a:latin typeface="Arial" charset="0"/>
                <a:cs typeface="Arial" charset="0"/>
              </a:rPr>
              <a:t>Humoral</a:t>
            </a:r>
            <a:r>
              <a:rPr lang="en-US" sz="2400" dirty="0" smtClean="0">
                <a:latin typeface="Arial" charset="0"/>
                <a:cs typeface="Arial" charset="0"/>
              </a:rPr>
              <a:t> theory of health (e.g. Hot-Cold)</a:t>
            </a:r>
          </a:p>
          <a:p>
            <a:pPr lvl="1" eaLnBrk="1" hangingPunct="1">
              <a:lnSpc>
                <a:spcPct val="80000"/>
              </a:lnSpc>
              <a:spcAft>
                <a:spcPts val="1200"/>
              </a:spcAft>
            </a:pPr>
            <a:r>
              <a:rPr lang="en-US" sz="2400" dirty="0" smtClean="0">
                <a:latin typeface="Arial" charset="0"/>
                <a:cs typeface="Arial" charset="0"/>
              </a:rPr>
              <a:t>Folk medicine/healers i.e. </a:t>
            </a:r>
            <a:r>
              <a:rPr lang="en-US" sz="2400" i="1" dirty="0" err="1" smtClean="0">
                <a:latin typeface="Arial" charset="0"/>
                <a:cs typeface="Arial" charset="0"/>
              </a:rPr>
              <a:t>Curanderos</a:t>
            </a:r>
            <a:endParaRPr lang="en-US" sz="2400" dirty="0" smtClean="0">
              <a:solidFill>
                <a:schemeClr val="hlink"/>
              </a:solidFill>
              <a:latin typeface="Arial" charset="0"/>
              <a:cs typeface="Arial" charset="0"/>
            </a:endParaRPr>
          </a:p>
          <a:p>
            <a:pPr eaLnBrk="1" hangingPunct="1">
              <a:lnSpc>
                <a:spcPct val="80000"/>
              </a:lnSpc>
              <a:spcAft>
                <a:spcPts val="1200"/>
              </a:spcAft>
            </a:pPr>
            <a:r>
              <a:rPr lang="en-US" sz="2800" b="1" dirty="0" smtClean="0">
                <a:latin typeface="Arial" charset="0"/>
                <a:cs typeface="Arial" charset="0"/>
              </a:rPr>
              <a:t>Low education </a:t>
            </a:r>
            <a:r>
              <a:rPr lang="en-US" sz="2400" dirty="0" smtClean="0">
                <a:latin typeface="Arial" charset="0"/>
                <a:cs typeface="Arial" charset="0"/>
              </a:rPr>
              <a:t>(e.g. low literacy level)</a:t>
            </a:r>
          </a:p>
          <a:p>
            <a:pPr eaLnBrk="1" hangingPunct="1">
              <a:lnSpc>
                <a:spcPct val="80000"/>
              </a:lnSpc>
              <a:spcAft>
                <a:spcPts val="1200"/>
              </a:spcAft>
            </a:pPr>
            <a:r>
              <a:rPr lang="en-US" sz="2800" b="1" dirty="0" smtClean="0">
                <a:latin typeface="Arial" charset="0"/>
                <a:cs typeface="Arial" charset="0"/>
              </a:rPr>
              <a:t>Constant migration</a:t>
            </a:r>
          </a:p>
        </p:txBody>
      </p:sp>
    </p:spTree>
    <p:custDataLst>
      <p:tags r:id="rId1"/>
    </p:custDataLst>
    <p:extLst>
      <p:ext uri="{BB962C8B-B14F-4D97-AF65-F5344CB8AC3E}">
        <p14:creationId xmlns:p14="http://schemas.microsoft.com/office/powerpoint/2010/main" val="13801204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normAutofit fontScale="90000"/>
          </a:bodyPr>
          <a:lstStyle/>
          <a:p>
            <a:pPr algn="ctr" eaLnBrk="1" hangingPunct="1">
              <a:defRPr/>
            </a:pPr>
            <a:r>
              <a:rPr lang="en-US" sz="3600" b="1" dirty="0" smtClean="0">
                <a:solidFill>
                  <a:schemeClr val="tx1"/>
                </a:solidFill>
                <a:latin typeface="Arial" charset="0"/>
              </a:rPr>
              <a:t>Barriers to Accessing </a:t>
            </a:r>
            <a:br>
              <a:rPr lang="en-US" sz="3600" b="1" dirty="0" smtClean="0">
                <a:solidFill>
                  <a:schemeClr val="tx1"/>
                </a:solidFill>
                <a:latin typeface="Arial" charset="0"/>
              </a:rPr>
            </a:br>
            <a:r>
              <a:rPr lang="en-US" sz="3600" b="1" dirty="0" smtClean="0">
                <a:solidFill>
                  <a:schemeClr val="tx1"/>
                </a:solidFill>
                <a:latin typeface="Arial" charset="0"/>
              </a:rPr>
              <a:t>Health Services</a:t>
            </a:r>
          </a:p>
        </p:txBody>
      </p:sp>
      <p:sp>
        <p:nvSpPr>
          <p:cNvPr id="71684" name="Rectangle 4"/>
          <p:cNvSpPr>
            <a:spLocks noGrp="1" noChangeArrowheads="1"/>
          </p:cNvSpPr>
          <p:nvPr>
            <p:ph type="body" idx="1"/>
          </p:nvPr>
        </p:nvSpPr>
        <p:spPr>
          <a:xfrm>
            <a:off x="457200" y="1447801"/>
            <a:ext cx="8497888" cy="5105400"/>
          </a:xfrm>
        </p:spPr>
        <p:txBody>
          <a:bodyPr/>
          <a:lstStyle/>
          <a:p>
            <a:pPr eaLnBrk="1" hangingPunct="1">
              <a:lnSpc>
                <a:spcPct val="80000"/>
              </a:lnSpc>
              <a:spcAft>
                <a:spcPts val="600"/>
              </a:spcAft>
            </a:pPr>
            <a:r>
              <a:rPr lang="en-US" sz="2800" b="1" dirty="0" smtClean="0">
                <a:latin typeface="Arial" charset="0"/>
                <a:cs typeface="Arial" charset="0"/>
              </a:rPr>
              <a:t>Cost</a:t>
            </a:r>
          </a:p>
          <a:p>
            <a:pPr eaLnBrk="1" hangingPunct="1">
              <a:lnSpc>
                <a:spcPct val="80000"/>
              </a:lnSpc>
              <a:spcAft>
                <a:spcPts val="600"/>
              </a:spcAft>
            </a:pPr>
            <a:r>
              <a:rPr lang="en-US" sz="2800" b="1" dirty="0" smtClean="0">
                <a:latin typeface="Arial" charset="0"/>
                <a:cs typeface="Arial" charset="0"/>
              </a:rPr>
              <a:t>No documentation</a:t>
            </a:r>
          </a:p>
          <a:p>
            <a:pPr lvl="1" eaLnBrk="1" hangingPunct="1">
              <a:lnSpc>
                <a:spcPct val="80000"/>
              </a:lnSpc>
              <a:spcAft>
                <a:spcPts val="600"/>
              </a:spcAft>
            </a:pPr>
            <a:r>
              <a:rPr lang="en-US" sz="2400" dirty="0" smtClean="0">
                <a:latin typeface="Arial" charset="0"/>
                <a:cs typeface="Arial" charset="0"/>
              </a:rPr>
              <a:t>Do not qualify for health insurance, govt. programs</a:t>
            </a:r>
          </a:p>
          <a:p>
            <a:pPr lvl="1" eaLnBrk="1" hangingPunct="1">
              <a:lnSpc>
                <a:spcPct val="80000"/>
              </a:lnSpc>
              <a:spcAft>
                <a:spcPts val="600"/>
              </a:spcAft>
            </a:pPr>
            <a:r>
              <a:rPr lang="en-US" sz="2400" dirty="0" smtClean="0">
                <a:latin typeface="Arial" charset="0"/>
                <a:cs typeface="Arial" charset="0"/>
              </a:rPr>
              <a:t>Fear of deportation</a:t>
            </a:r>
          </a:p>
          <a:p>
            <a:pPr eaLnBrk="1" hangingPunct="1">
              <a:lnSpc>
                <a:spcPct val="80000"/>
              </a:lnSpc>
              <a:spcAft>
                <a:spcPts val="600"/>
              </a:spcAft>
            </a:pPr>
            <a:r>
              <a:rPr lang="en-US" sz="2800" b="1" dirty="0" smtClean="0">
                <a:latin typeface="Arial" charset="0"/>
                <a:cs typeface="Arial" charset="0"/>
              </a:rPr>
              <a:t>Lack of transportation</a:t>
            </a:r>
          </a:p>
          <a:p>
            <a:pPr eaLnBrk="1" hangingPunct="1">
              <a:lnSpc>
                <a:spcPct val="80000"/>
              </a:lnSpc>
              <a:spcAft>
                <a:spcPts val="600"/>
              </a:spcAft>
            </a:pPr>
            <a:r>
              <a:rPr lang="en-US" sz="2800" b="1" dirty="0" smtClean="0">
                <a:latin typeface="Arial" charset="0"/>
                <a:cs typeface="Arial" charset="0"/>
              </a:rPr>
              <a:t>Fear of missing work</a:t>
            </a:r>
          </a:p>
          <a:p>
            <a:pPr lvl="1" eaLnBrk="1" hangingPunct="1">
              <a:lnSpc>
                <a:spcPct val="80000"/>
              </a:lnSpc>
              <a:spcAft>
                <a:spcPts val="600"/>
              </a:spcAft>
            </a:pPr>
            <a:r>
              <a:rPr lang="en-US" sz="2400" dirty="0" smtClean="0">
                <a:latin typeface="Arial" charset="0"/>
                <a:cs typeface="Arial" charset="0"/>
              </a:rPr>
              <a:t>Loss of income and employment</a:t>
            </a:r>
            <a:r>
              <a:rPr lang="en-US" sz="1900" dirty="0" smtClean="0">
                <a:latin typeface="Arial" charset="0"/>
                <a:cs typeface="Arial" charset="0"/>
              </a:rPr>
              <a:t> </a:t>
            </a:r>
          </a:p>
          <a:p>
            <a:pPr eaLnBrk="1" hangingPunct="1">
              <a:lnSpc>
                <a:spcPct val="80000"/>
              </a:lnSpc>
              <a:spcAft>
                <a:spcPts val="600"/>
              </a:spcAft>
            </a:pPr>
            <a:r>
              <a:rPr lang="en-US" sz="2800" b="1" dirty="0" smtClean="0">
                <a:latin typeface="Arial" charset="0"/>
                <a:cs typeface="Arial" charset="0"/>
              </a:rPr>
              <a:t>Other factors</a:t>
            </a:r>
          </a:p>
          <a:p>
            <a:pPr lvl="1" eaLnBrk="1" hangingPunct="1">
              <a:lnSpc>
                <a:spcPct val="80000"/>
              </a:lnSpc>
              <a:spcAft>
                <a:spcPts val="600"/>
              </a:spcAft>
            </a:pPr>
            <a:r>
              <a:rPr lang="en-US" sz="2400" dirty="0" smtClean="0">
                <a:latin typeface="Arial" charset="0"/>
                <a:cs typeface="Arial" charset="0"/>
              </a:rPr>
              <a:t>Cultural, structural, legal, financial, and</a:t>
            </a:r>
            <a:r>
              <a:rPr lang="en-US" sz="2400" b="1" dirty="0" smtClean="0">
                <a:latin typeface="Arial" charset="0"/>
                <a:cs typeface="Arial" charset="0"/>
              </a:rPr>
              <a:t> </a:t>
            </a:r>
            <a:r>
              <a:rPr lang="en-US" sz="2400" dirty="0" smtClean="0">
                <a:latin typeface="Arial" charset="0"/>
                <a:cs typeface="Arial" charset="0"/>
              </a:rPr>
              <a:t>geographical characteristics of clinics</a:t>
            </a:r>
          </a:p>
        </p:txBody>
      </p:sp>
    </p:spTree>
    <p:custDataLst>
      <p:tags r:id="rId1"/>
    </p:custDataLst>
    <p:extLst>
      <p:ext uri="{BB962C8B-B14F-4D97-AF65-F5344CB8AC3E}">
        <p14:creationId xmlns:p14="http://schemas.microsoft.com/office/powerpoint/2010/main" val="10100043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Workers with H-2A Visas</a:t>
            </a:r>
            <a:endParaRPr lang="en-US" b="1" dirty="0"/>
          </a:p>
        </p:txBody>
      </p:sp>
      <p:sp>
        <p:nvSpPr>
          <p:cNvPr id="3" name="Content Placeholder 2"/>
          <p:cNvSpPr>
            <a:spLocks noGrp="1"/>
          </p:cNvSpPr>
          <p:nvPr>
            <p:ph idx="1"/>
          </p:nvPr>
        </p:nvSpPr>
        <p:spPr/>
        <p:txBody>
          <a:bodyPr/>
          <a:lstStyle/>
          <a:p>
            <a:r>
              <a:rPr lang="en-US" dirty="0" smtClean="0"/>
              <a:t>Legal documentation to work in US</a:t>
            </a:r>
          </a:p>
          <a:p>
            <a:r>
              <a:rPr lang="en-US" dirty="0" smtClean="0"/>
              <a:t>Guaranteed:</a:t>
            </a:r>
          </a:p>
          <a:p>
            <a:pPr lvl="1"/>
            <a:r>
              <a:rPr lang="en-US" dirty="0" smtClean="0"/>
              <a:t>Hourly wage &gt; minimum wage</a:t>
            </a:r>
          </a:p>
          <a:p>
            <a:pPr lvl="1"/>
            <a:r>
              <a:rPr lang="en-US" dirty="0" smtClean="0"/>
              <a:t>Minimum average of 35 hours/week</a:t>
            </a:r>
          </a:p>
          <a:p>
            <a:pPr lvl="1"/>
            <a:r>
              <a:rPr lang="en-US" dirty="0" smtClean="0"/>
              <a:t>Housing and round-trip transportation costs</a:t>
            </a:r>
          </a:p>
          <a:p>
            <a:r>
              <a:rPr lang="en-US" dirty="0" smtClean="0"/>
              <a:t>Only work for employer that recruited them</a:t>
            </a:r>
          </a:p>
          <a:p>
            <a:r>
              <a:rPr lang="en-US" dirty="0" smtClean="0"/>
              <a:t>If do not fulfill at least half contract period, must pay their own transportation costs</a:t>
            </a:r>
            <a:endParaRPr lang="en-US" dirty="0"/>
          </a:p>
        </p:txBody>
      </p:sp>
    </p:spTree>
    <p:extLst>
      <p:ext uri="{BB962C8B-B14F-4D97-AF65-F5344CB8AC3E}">
        <p14:creationId xmlns:p14="http://schemas.microsoft.com/office/powerpoint/2010/main" val="1562607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9" y="228600"/>
            <a:ext cx="8365823" cy="990600"/>
          </a:xfrm>
        </p:spPr>
        <p:txBody>
          <a:bodyPr>
            <a:noAutofit/>
          </a:bodyPr>
          <a:lstStyle/>
          <a:p>
            <a:r>
              <a:rPr lang="en-US" b="1" dirty="0" smtClean="0"/>
              <a:t>Anxiety and Depression </a:t>
            </a:r>
            <a:br>
              <a:rPr lang="en-US" b="1" dirty="0" smtClean="0"/>
            </a:br>
            <a:r>
              <a:rPr lang="en-US" b="1" dirty="0" smtClean="0"/>
              <a:t>in Mexican Farm Workers</a:t>
            </a:r>
            <a:endParaRPr lang="en-US" b="1" dirty="0"/>
          </a:p>
        </p:txBody>
      </p:sp>
      <p:graphicFrame>
        <p:nvGraphicFramePr>
          <p:cNvPr id="7" name="Content Placeholder 6"/>
          <p:cNvGraphicFramePr>
            <a:graphicFrameLocks noGrp="1"/>
          </p:cNvGraphicFramePr>
          <p:nvPr>
            <p:ph idx="1"/>
            <p:extLst/>
          </p:nvPr>
        </p:nvGraphicFramePr>
        <p:xfrm>
          <a:off x="1041400" y="1619252"/>
          <a:ext cx="6851650" cy="322647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277560" y="5715000"/>
            <a:ext cx="2159950" cy="276999"/>
          </a:xfrm>
          <a:prstGeom prst="rect">
            <a:avLst/>
          </a:prstGeom>
          <a:noFill/>
        </p:spPr>
        <p:txBody>
          <a:bodyPr wrap="none" rtlCol="0">
            <a:spAutoFit/>
          </a:bodyPr>
          <a:lstStyle/>
          <a:p>
            <a:r>
              <a:rPr lang="en-US" sz="1200" dirty="0" smtClean="0"/>
              <a:t>Hovey and </a:t>
            </a:r>
            <a:r>
              <a:rPr lang="en-US" sz="1200" dirty="0" err="1" smtClean="0"/>
              <a:t>Magaña</a:t>
            </a:r>
            <a:r>
              <a:rPr lang="en-US" sz="1200" dirty="0" smtClean="0"/>
              <a:t>, 2000; 2002</a:t>
            </a:r>
            <a:endParaRPr lang="en-US" sz="1200" dirty="0"/>
          </a:p>
        </p:txBody>
      </p:sp>
      <p:sp>
        <p:nvSpPr>
          <p:cNvPr id="9" name="TextBox 8"/>
          <p:cNvSpPr txBox="1"/>
          <p:nvPr/>
        </p:nvSpPr>
        <p:spPr>
          <a:xfrm>
            <a:off x="457200" y="4883825"/>
            <a:ext cx="5398684" cy="1846659"/>
          </a:xfrm>
          <a:prstGeom prst="rect">
            <a:avLst/>
          </a:prstGeom>
          <a:noFill/>
        </p:spPr>
        <p:txBody>
          <a:bodyPr wrap="none" rtlCol="0">
            <a:spAutoFit/>
          </a:bodyPr>
          <a:lstStyle/>
          <a:p>
            <a:r>
              <a:rPr lang="en-US" dirty="0" smtClean="0"/>
              <a:t>Factors associated with greater anxiety and depression:</a:t>
            </a:r>
          </a:p>
          <a:p>
            <a:pPr marL="285750" indent="-285750">
              <a:buFontTx/>
              <a:buChar char="-"/>
            </a:pPr>
            <a:r>
              <a:rPr lang="en-US" sz="1600" dirty="0" smtClean="0"/>
              <a:t>High acculturative stress</a:t>
            </a:r>
          </a:p>
          <a:p>
            <a:pPr marL="285750" indent="-285750">
              <a:buFontTx/>
              <a:buChar char="-"/>
            </a:pPr>
            <a:r>
              <a:rPr lang="en-US" sz="1600" dirty="0" smtClean="0"/>
              <a:t>Low self-esteem</a:t>
            </a:r>
          </a:p>
          <a:p>
            <a:pPr marL="285750" indent="-285750">
              <a:buFontTx/>
              <a:buChar char="-"/>
            </a:pPr>
            <a:r>
              <a:rPr lang="en-US" sz="1600" dirty="0" smtClean="0"/>
              <a:t>Family dysfunction</a:t>
            </a:r>
          </a:p>
          <a:p>
            <a:pPr marL="285750" indent="-285750">
              <a:buFontTx/>
              <a:buChar char="-"/>
            </a:pPr>
            <a:r>
              <a:rPr lang="en-US" sz="1600" dirty="0" smtClean="0"/>
              <a:t>Ineffective social support</a:t>
            </a:r>
          </a:p>
          <a:p>
            <a:pPr marL="285750" indent="-285750">
              <a:buFontTx/>
              <a:buChar char="-"/>
            </a:pPr>
            <a:r>
              <a:rPr lang="en-US" sz="1600" dirty="0" smtClean="0"/>
              <a:t>Low religiosity</a:t>
            </a:r>
          </a:p>
          <a:p>
            <a:pPr marL="285750" indent="-285750">
              <a:buFontTx/>
              <a:buChar char="-"/>
            </a:pPr>
            <a:r>
              <a:rPr lang="en-US" sz="1600" dirty="0" smtClean="0"/>
              <a:t>Lack of control/choice in decision to live migrant life</a:t>
            </a:r>
            <a:endParaRPr lang="en-US" sz="1600" dirty="0"/>
          </a:p>
        </p:txBody>
      </p:sp>
    </p:spTree>
    <p:extLst>
      <p:ext uri="{BB962C8B-B14F-4D97-AF65-F5344CB8AC3E}">
        <p14:creationId xmlns:p14="http://schemas.microsoft.com/office/powerpoint/2010/main" val="7998244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Migrant Farm Workers</a:t>
            </a:r>
            <a:endParaRPr lang="en-US" b="1" dirty="0"/>
          </a:p>
        </p:txBody>
      </p:sp>
      <p:sp>
        <p:nvSpPr>
          <p:cNvPr id="3" name="Content Placeholder 2"/>
          <p:cNvSpPr>
            <a:spLocks noGrp="1"/>
          </p:cNvSpPr>
          <p:nvPr>
            <p:ph idx="1"/>
          </p:nvPr>
        </p:nvSpPr>
        <p:spPr/>
        <p:txBody>
          <a:bodyPr>
            <a:normAutofit fontScale="85000" lnSpcReduction="10000"/>
          </a:bodyPr>
          <a:lstStyle/>
          <a:p>
            <a:r>
              <a:rPr lang="en-US" dirty="0"/>
              <a:t>R</a:t>
            </a:r>
            <a:r>
              <a:rPr lang="en-US" dirty="0" smtClean="0"/>
              <a:t>eport </a:t>
            </a:r>
            <a:r>
              <a:rPr lang="en-US" dirty="0"/>
              <a:t>high levels of stress related to </a:t>
            </a:r>
            <a:r>
              <a:rPr lang="en-US" b="1" dirty="0"/>
              <a:t>mobility</a:t>
            </a:r>
            <a:r>
              <a:rPr lang="en-US" dirty="0"/>
              <a:t>, </a:t>
            </a:r>
            <a:r>
              <a:rPr lang="en-US" b="1" dirty="0"/>
              <a:t>language barriers</a:t>
            </a:r>
            <a:r>
              <a:rPr lang="en-US" dirty="0"/>
              <a:t>, </a:t>
            </a:r>
            <a:r>
              <a:rPr lang="en-US" b="1" dirty="0"/>
              <a:t>job security</a:t>
            </a:r>
            <a:r>
              <a:rPr lang="en-US" dirty="0"/>
              <a:t>, </a:t>
            </a:r>
            <a:r>
              <a:rPr lang="en-US" b="1" dirty="0"/>
              <a:t>financial concerns</a:t>
            </a:r>
            <a:r>
              <a:rPr lang="en-US" dirty="0"/>
              <a:t>, and </a:t>
            </a:r>
            <a:r>
              <a:rPr lang="en-US" b="1" dirty="0"/>
              <a:t>long workdays</a:t>
            </a:r>
            <a:r>
              <a:rPr lang="en-US" dirty="0"/>
              <a:t> </a:t>
            </a:r>
            <a:r>
              <a:rPr lang="en-US" sz="2400" dirty="0"/>
              <a:t>(</a:t>
            </a:r>
            <a:r>
              <a:rPr lang="en-US" sz="2400" dirty="0" err="1"/>
              <a:t>Hiott</a:t>
            </a:r>
            <a:r>
              <a:rPr lang="en-US" sz="2400" dirty="0"/>
              <a:t> et al. 2008; Kim-Godwin and Bechtel 2004) </a:t>
            </a:r>
            <a:endParaRPr lang="en-US" sz="2400" dirty="0" smtClean="0"/>
          </a:p>
          <a:p>
            <a:r>
              <a:rPr lang="en-US" b="1" dirty="0" smtClean="0"/>
              <a:t>Varies </a:t>
            </a:r>
            <a:r>
              <a:rPr lang="en-US" b="1" dirty="0"/>
              <a:t>across season </a:t>
            </a:r>
            <a:r>
              <a:rPr lang="en-US" sz="2400" dirty="0"/>
              <a:t>(</a:t>
            </a:r>
            <a:r>
              <a:rPr lang="en-US" sz="2400" dirty="0" err="1"/>
              <a:t>Grzywacz</a:t>
            </a:r>
            <a:r>
              <a:rPr lang="en-US" sz="2400" dirty="0"/>
              <a:t> et al. 2010</a:t>
            </a:r>
            <a:r>
              <a:rPr lang="en-US" sz="2400" dirty="0" smtClean="0"/>
              <a:t>)</a:t>
            </a:r>
            <a:r>
              <a:rPr lang="en-US" dirty="0" smtClean="0"/>
              <a:t> </a:t>
            </a:r>
          </a:p>
          <a:p>
            <a:r>
              <a:rPr lang="en-US" dirty="0" smtClean="0"/>
              <a:t>Due </a:t>
            </a:r>
            <a:r>
              <a:rPr lang="en-US" dirty="0"/>
              <a:t>to the seasonal nature of agriculture, farmworkers often </a:t>
            </a:r>
            <a:r>
              <a:rPr lang="en-US" b="1" dirty="0"/>
              <a:t>experience periods of unemployment or job insecurity</a:t>
            </a:r>
            <a:r>
              <a:rPr lang="en-US" dirty="0"/>
              <a:t>. </a:t>
            </a:r>
            <a:endParaRPr lang="en-US" dirty="0" smtClean="0"/>
          </a:p>
          <a:p>
            <a:r>
              <a:rPr lang="en-US" dirty="0" smtClean="0"/>
              <a:t>Self</a:t>
            </a:r>
            <a:r>
              <a:rPr lang="en-US" dirty="0"/>
              <a:t>-reports of poor physical health are associated with physical job demands requiring awkward postures; self-reports of better health are associated with increased job control </a:t>
            </a:r>
            <a:r>
              <a:rPr lang="en-US" sz="2400" dirty="0"/>
              <a:t>(</a:t>
            </a:r>
            <a:r>
              <a:rPr lang="en-US" sz="2400" dirty="0" err="1"/>
              <a:t>Grzywacz</a:t>
            </a:r>
            <a:r>
              <a:rPr lang="en-US" sz="2400" dirty="0"/>
              <a:t> et al. 2008</a:t>
            </a:r>
            <a:r>
              <a:rPr lang="en-US" sz="2400" dirty="0" smtClean="0"/>
              <a:t>)</a:t>
            </a:r>
            <a:endParaRPr lang="en-US" sz="2400" dirty="0"/>
          </a:p>
          <a:p>
            <a:endParaRPr lang="en-US" dirty="0"/>
          </a:p>
        </p:txBody>
      </p:sp>
    </p:spTree>
    <p:extLst>
      <p:ext uri="{BB962C8B-B14F-4D97-AF65-F5344CB8AC3E}">
        <p14:creationId xmlns:p14="http://schemas.microsoft.com/office/powerpoint/2010/main" val="20393703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2-24 at 1.38.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349" y="914400"/>
            <a:ext cx="6089651" cy="5176203"/>
          </a:xfrm>
          <a:prstGeom prst="rect">
            <a:avLst/>
          </a:prstGeom>
        </p:spPr>
      </p:pic>
      <p:sp>
        <p:nvSpPr>
          <p:cNvPr id="5" name="TextBox 4"/>
          <p:cNvSpPr txBox="1"/>
          <p:nvPr/>
        </p:nvSpPr>
        <p:spPr>
          <a:xfrm>
            <a:off x="869950" y="260350"/>
            <a:ext cx="7163790" cy="523220"/>
          </a:xfrm>
          <a:prstGeom prst="rect">
            <a:avLst/>
          </a:prstGeom>
          <a:noFill/>
        </p:spPr>
        <p:txBody>
          <a:bodyPr wrap="none" rtlCol="0">
            <a:spAutoFit/>
          </a:bodyPr>
          <a:lstStyle/>
          <a:p>
            <a:r>
              <a:rPr lang="en-US" sz="2800" b="1" dirty="0" smtClean="0"/>
              <a:t>Migrant </a:t>
            </a:r>
            <a:r>
              <a:rPr lang="en-US" sz="2800" b="1" dirty="0"/>
              <a:t>Farmworker Stress Inventory (MFWSI)</a:t>
            </a:r>
          </a:p>
        </p:txBody>
      </p:sp>
      <p:sp>
        <p:nvSpPr>
          <p:cNvPr id="6" name="TextBox 5"/>
          <p:cNvSpPr txBox="1"/>
          <p:nvPr/>
        </p:nvSpPr>
        <p:spPr>
          <a:xfrm>
            <a:off x="305063" y="6137702"/>
            <a:ext cx="4146782" cy="415498"/>
          </a:xfrm>
          <a:prstGeom prst="rect">
            <a:avLst/>
          </a:prstGeom>
          <a:noFill/>
        </p:spPr>
        <p:txBody>
          <a:bodyPr wrap="none" rtlCol="0">
            <a:spAutoFit/>
          </a:bodyPr>
          <a:lstStyle/>
          <a:p>
            <a:r>
              <a:rPr lang="en-US" sz="1050" dirty="0"/>
              <a:t>Migrant Farmworker Stress: </a:t>
            </a:r>
            <a:r>
              <a:rPr lang="en-US" sz="1050" dirty="0" smtClean="0"/>
              <a:t>Mental Health </a:t>
            </a:r>
            <a:r>
              <a:rPr lang="en-US" sz="1050" dirty="0"/>
              <a:t>Implications</a:t>
            </a:r>
          </a:p>
          <a:p>
            <a:r>
              <a:rPr lang="en-US" sz="1050" dirty="0" err="1" smtClean="0"/>
              <a:t>Hiott</a:t>
            </a:r>
            <a:r>
              <a:rPr lang="en-US" sz="1050" dirty="0"/>
              <a:t>, </a:t>
            </a:r>
            <a:r>
              <a:rPr lang="en-US" sz="1050" dirty="0" err="1" smtClean="0"/>
              <a:t>Grzywacz</a:t>
            </a:r>
            <a:r>
              <a:rPr lang="en-US" sz="1050" dirty="0"/>
              <a:t>, </a:t>
            </a:r>
            <a:r>
              <a:rPr lang="en-US" sz="1050" dirty="0" smtClean="0"/>
              <a:t>Davis</a:t>
            </a:r>
            <a:r>
              <a:rPr lang="en-US" sz="1050" dirty="0"/>
              <a:t>, </a:t>
            </a:r>
            <a:r>
              <a:rPr lang="en-US" sz="1050" dirty="0" err="1" smtClean="0"/>
              <a:t>Quandt</a:t>
            </a:r>
            <a:r>
              <a:rPr lang="en-US" sz="1050" dirty="0"/>
              <a:t>, </a:t>
            </a:r>
            <a:r>
              <a:rPr lang="en-US" sz="1050" dirty="0" err="1" smtClean="0"/>
              <a:t>Arcury</a:t>
            </a:r>
            <a:r>
              <a:rPr lang="en-US" sz="1050" dirty="0" smtClean="0"/>
              <a:t>; 2008 The Journal of Rural Health</a:t>
            </a:r>
            <a:endParaRPr lang="en-US" sz="1050" dirty="0"/>
          </a:p>
        </p:txBody>
      </p:sp>
    </p:spTree>
    <p:extLst>
      <p:ext uri="{BB962C8B-B14F-4D97-AF65-F5344CB8AC3E}">
        <p14:creationId xmlns:p14="http://schemas.microsoft.com/office/powerpoint/2010/main" val="12850610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Depression</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One of most common mental disorders</a:t>
            </a:r>
          </a:p>
          <a:p>
            <a:r>
              <a:rPr lang="en-US" dirty="0" smtClean="0"/>
              <a:t>“state of mood, a symptom, a syndrome or as a clinical diagnosis”</a:t>
            </a:r>
          </a:p>
          <a:p>
            <a:r>
              <a:rPr lang="en-US" dirty="0" smtClean="0"/>
              <a:t>Higher prevalence in industrialized countries than non-developed ones</a:t>
            </a:r>
          </a:p>
          <a:p>
            <a:pPr lvl="1"/>
            <a:r>
              <a:rPr lang="en-US" dirty="0" smtClean="0"/>
              <a:t>Negatively correlates with social status </a:t>
            </a:r>
            <a:r>
              <a:rPr lang="en-US" sz="1800" dirty="0" smtClean="0"/>
              <a:t>(</a:t>
            </a:r>
            <a:r>
              <a:rPr lang="en-US" sz="1800" dirty="0" err="1"/>
              <a:t>Jaga</a:t>
            </a:r>
            <a:r>
              <a:rPr lang="en-US" sz="1800" dirty="0"/>
              <a:t> and </a:t>
            </a:r>
            <a:r>
              <a:rPr lang="en-US" sz="1800" dirty="0" err="1"/>
              <a:t>Dharmani</a:t>
            </a:r>
            <a:r>
              <a:rPr lang="en-US" sz="1800" dirty="0"/>
              <a:t>, 2007; WHO, </a:t>
            </a:r>
            <a:r>
              <a:rPr lang="en-US" sz="1800" dirty="0" smtClean="0"/>
              <a:t>2002)</a:t>
            </a:r>
          </a:p>
          <a:p>
            <a:r>
              <a:rPr lang="en-US" dirty="0" smtClean="0"/>
              <a:t>Up to 4% of men and 8% of women suffer clinical depressive disorder, depressive symptoms much more common</a:t>
            </a:r>
          </a:p>
          <a:p>
            <a:r>
              <a:rPr lang="en-US" dirty="0" smtClean="0"/>
              <a:t>From </a:t>
            </a:r>
            <a:r>
              <a:rPr lang="en-US" dirty="0" err="1" smtClean="0"/>
              <a:t>Freire</a:t>
            </a:r>
            <a:r>
              <a:rPr lang="en-US" dirty="0" smtClean="0"/>
              <a:t> &amp; </a:t>
            </a:r>
            <a:r>
              <a:rPr lang="en-US" dirty="0" err="1" smtClean="0"/>
              <a:t>Koifman</a:t>
            </a:r>
            <a:r>
              <a:rPr lang="en-US" dirty="0" smtClean="0"/>
              <a:t>, 2013</a:t>
            </a:r>
            <a:endParaRPr lang="en-US" dirty="0"/>
          </a:p>
        </p:txBody>
      </p:sp>
    </p:spTree>
    <p:extLst>
      <p:ext uri="{BB962C8B-B14F-4D97-AF65-F5344CB8AC3E}">
        <p14:creationId xmlns:p14="http://schemas.microsoft.com/office/powerpoint/2010/main" val="7775756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9705" y="304800"/>
            <a:ext cx="8507095" cy="990600"/>
          </a:xfrm>
        </p:spPr>
        <p:txBody>
          <a:bodyPr/>
          <a:lstStyle/>
          <a:p>
            <a:r>
              <a:rPr lang="en-US" b="1" dirty="0" smtClean="0"/>
              <a:t>Behavioral Health Problems</a:t>
            </a:r>
            <a:endParaRPr lang="en-US" b="1" dirty="0"/>
          </a:p>
        </p:txBody>
      </p:sp>
      <p:sp>
        <p:nvSpPr>
          <p:cNvPr id="6" name="Content Placeholder 5"/>
          <p:cNvSpPr>
            <a:spLocks noGrp="1"/>
          </p:cNvSpPr>
          <p:nvPr>
            <p:ph idx="1"/>
          </p:nvPr>
        </p:nvSpPr>
        <p:spPr>
          <a:xfrm>
            <a:off x="337400" y="1600200"/>
            <a:ext cx="8229600" cy="4958822"/>
          </a:xfrm>
        </p:spPr>
        <p:txBody>
          <a:bodyPr>
            <a:normAutofit/>
          </a:bodyPr>
          <a:lstStyle/>
          <a:p>
            <a:r>
              <a:rPr lang="en-US" sz="2800" dirty="0"/>
              <a:t>Although recent NIOSH reports indicate that farm-related injuries and fatalities are </a:t>
            </a:r>
            <a:r>
              <a:rPr lang="en-US" sz="2800" dirty="0" smtClean="0"/>
              <a:t>declining</a:t>
            </a:r>
          </a:p>
          <a:p>
            <a:endParaRPr lang="en-US" sz="2800" dirty="0" smtClean="0"/>
          </a:p>
          <a:p>
            <a:r>
              <a:rPr lang="en-US" sz="2800" dirty="0" smtClean="0"/>
              <a:t>Increase </a:t>
            </a:r>
            <a:r>
              <a:rPr lang="en-US" sz="2800" dirty="0"/>
              <a:t>in stress</a:t>
            </a:r>
            <a:r>
              <a:rPr lang="en-US" sz="2800" dirty="0" smtClean="0"/>
              <a:t>-</a:t>
            </a:r>
            <a:br>
              <a:rPr lang="en-US" sz="2800" dirty="0" smtClean="0"/>
            </a:br>
            <a:r>
              <a:rPr lang="en-US" sz="2800" dirty="0" smtClean="0"/>
              <a:t>related </a:t>
            </a:r>
            <a:r>
              <a:rPr lang="en-US" sz="2800" dirty="0"/>
              <a:t>behavioral </a:t>
            </a:r>
            <a:r>
              <a:rPr lang="en-US" sz="2800" dirty="0" smtClean="0"/>
              <a:t/>
            </a:r>
            <a:br>
              <a:rPr lang="en-US" sz="2800" dirty="0" smtClean="0"/>
            </a:br>
            <a:r>
              <a:rPr lang="en-US" sz="2800" dirty="0" smtClean="0"/>
              <a:t>health </a:t>
            </a:r>
            <a:r>
              <a:rPr lang="en-US" sz="2800" dirty="0"/>
              <a:t>problems </a:t>
            </a:r>
            <a:r>
              <a:rPr lang="en-US" sz="2800" dirty="0" smtClean="0"/>
              <a:t/>
            </a:r>
            <a:br>
              <a:rPr lang="en-US" sz="2800" dirty="0" smtClean="0"/>
            </a:br>
            <a:r>
              <a:rPr lang="en-US" sz="2800" dirty="0" smtClean="0"/>
              <a:t>including </a:t>
            </a:r>
            <a:r>
              <a:rPr lang="en-US" sz="2800" dirty="0"/>
              <a:t>suicide, </a:t>
            </a:r>
            <a:r>
              <a:rPr lang="en-US" sz="2800" dirty="0" smtClean="0"/>
              <a:t/>
            </a:r>
            <a:br>
              <a:rPr lang="en-US" sz="2800" dirty="0" smtClean="0"/>
            </a:br>
            <a:r>
              <a:rPr lang="en-US" sz="2800" dirty="0" smtClean="0"/>
              <a:t>depression</a:t>
            </a:r>
            <a:r>
              <a:rPr lang="en-US" sz="2800" dirty="0"/>
              <a:t>, and </a:t>
            </a:r>
            <a:r>
              <a:rPr lang="en-US" sz="2800" dirty="0" smtClean="0"/>
              <a:t/>
            </a:r>
            <a:br>
              <a:rPr lang="en-US" sz="2800" dirty="0" smtClean="0"/>
            </a:br>
            <a:r>
              <a:rPr lang="en-US" sz="2800" dirty="0" smtClean="0"/>
              <a:t>substance </a:t>
            </a:r>
            <a:r>
              <a:rPr lang="en-US" sz="2800" dirty="0"/>
              <a:t>abuse </a:t>
            </a:r>
            <a:r>
              <a:rPr lang="en-US" sz="2800" dirty="0" smtClean="0"/>
              <a:t/>
            </a:r>
            <a:br>
              <a:rPr lang="en-US" sz="2800" dirty="0" smtClean="0"/>
            </a:br>
            <a:r>
              <a:rPr lang="en-US" sz="2000" dirty="0" smtClean="0"/>
              <a:t>(</a:t>
            </a:r>
            <a:r>
              <a:rPr lang="en-US" sz="2000" dirty="0" err="1" smtClean="0"/>
              <a:t>Rosmann</a:t>
            </a:r>
            <a:r>
              <a:rPr lang="en-US" sz="2000" dirty="0" smtClean="0"/>
              <a:t> </a:t>
            </a:r>
            <a:r>
              <a:rPr lang="en-US" sz="2000" dirty="0"/>
              <a:t>2010</a:t>
            </a:r>
            <a:r>
              <a:rPr lang="en-US" sz="2000" dirty="0" smtClean="0"/>
              <a:t>)</a:t>
            </a:r>
            <a:r>
              <a:rPr lang="en-US" sz="1800" dirty="0" smtClean="0"/>
              <a:t> </a:t>
            </a:r>
            <a:endParaRPr lang="en-US" dirty="0"/>
          </a:p>
        </p:txBody>
      </p:sp>
      <p:pic>
        <p:nvPicPr>
          <p:cNvPr id="8" name="Picture 7" descr="Screen Shot 2012-12-06 at 8.04.2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2689" y="2743200"/>
            <a:ext cx="4300773" cy="3246626"/>
          </a:xfrm>
          <a:prstGeom prst="rect">
            <a:avLst/>
          </a:prstGeom>
          <a:ln>
            <a:solidFill>
              <a:srgbClr val="000000"/>
            </a:solidFill>
          </a:ln>
        </p:spPr>
      </p:pic>
      <p:grpSp>
        <p:nvGrpSpPr>
          <p:cNvPr id="2" name="Group 1"/>
          <p:cNvGrpSpPr/>
          <p:nvPr/>
        </p:nvGrpSpPr>
        <p:grpSpPr>
          <a:xfrm>
            <a:off x="3706854" y="2751351"/>
            <a:ext cx="4860146" cy="3276099"/>
            <a:chOff x="3706853" y="2751351"/>
            <a:chExt cx="5331153" cy="3593592"/>
          </a:xfrm>
        </p:grpSpPr>
        <p:pic>
          <p:nvPicPr>
            <p:cNvPr id="9" name="Picture 8" descr="Screen shot 2012-12-08 at 6.29.49 AM.png"/>
            <p:cNvPicPr>
              <a:picLocks noChangeAspect="1"/>
            </p:cNvPicPr>
            <p:nvPr/>
          </p:nvPicPr>
          <p:blipFill>
            <a:blip r:embed="rId4"/>
            <a:stretch>
              <a:fillRect/>
            </a:stretch>
          </p:blipFill>
          <p:spPr>
            <a:xfrm>
              <a:off x="3706853" y="2751351"/>
              <a:ext cx="5331153" cy="3593592"/>
            </a:xfrm>
            <a:prstGeom prst="rect">
              <a:avLst/>
            </a:prstGeom>
            <a:ln>
              <a:solidFill>
                <a:schemeClr val="tx1"/>
              </a:solidFill>
            </a:ln>
          </p:spPr>
        </p:pic>
        <p:sp>
          <p:nvSpPr>
            <p:cNvPr id="7" name="TextBox 6"/>
            <p:cNvSpPr txBox="1"/>
            <p:nvPr/>
          </p:nvSpPr>
          <p:spPr>
            <a:xfrm>
              <a:off x="3886200" y="2846725"/>
              <a:ext cx="5029201" cy="3342277"/>
            </a:xfrm>
            <a:prstGeom prst="rect">
              <a:avLst/>
            </a:prstGeom>
            <a:solidFill>
              <a:schemeClr val="bg1"/>
            </a:solidFill>
          </p:spPr>
          <p:txBody>
            <a:bodyPr wrap="square" rtlCol="0">
              <a:spAutoFit/>
            </a:bodyPr>
            <a:lstStyle/>
            <a:p>
              <a:r>
                <a:rPr lang="en-US" sz="3200" b="1" dirty="0" smtClean="0"/>
                <a:t>Behavioral Health: </a:t>
              </a:r>
              <a:r>
                <a:rPr lang="en-US" sz="3200" dirty="0" smtClean="0"/>
                <a:t>relationship between human behavior and physical health (focus on mental illness and substance abuse)</a:t>
              </a:r>
              <a:endParaRPr lang="en-US" sz="3200" dirty="0"/>
            </a:p>
          </p:txBody>
        </p:sp>
      </p:grpSp>
    </p:spTree>
    <p:extLst>
      <p:ext uri="{BB962C8B-B14F-4D97-AF65-F5344CB8AC3E}">
        <p14:creationId xmlns:p14="http://schemas.microsoft.com/office/powerpoint/2010/main" val="6134278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 Example…</a:t>
            </a:r>
            <a:endParaRPr lang="en-US" b="1" dirty="0"/>
          </a:p>
        </p:txBody>
      </p:sp>
      <p:sp>
        <p:nvSpPr>
          <p:cNvPr id="3" name="Content Placeholder 2"/>
          <p:cNvSpPr>
            <a:spLocks noGrp="1"/>
          </p:cNvSpPr>
          <p:nvPr>
            <p:ph idx="1"/>
          </p:nvPr>
        </p:nvSpPr>
        <p:spPr/>
        <p:txBody>
          <a:bodyPr>
            <a:normAutofit/>
          </a:bodyPr>
          <a:lstStyle/>
          <a:p>
            <a:pPr marL="0" indent="0">
              <a:buNone/>
            </a:pPr>
            <a:endParaRPr lang="en-US" sz="2400" dirty="0"/>
          </a:p>
          <a:p>
            <a:pPr marL="0" indent="0">
              <a:buNone/>
            </a:pPr>
            <a:r>
              <a:rPr lang="en-US" sz="2400" dirty="0"/>
              <a:t>Roger holds down a job in town to supplement </a:t>
            </a:r>
            <a:r>
              <a:rPr lang="en-US" sz="2400" dirty="0" smtClean="0"/>
              <a:t>income from </a:t>
            </a:r>
            <a:r>
              <a:rPr lang="en-US" sz="2400" dirty="0"/>
              <a:t>the family ranch. He is up before everyone else </a:t>
            </a:r>
            <a:r>
              <a:rPr lang="en-US" sz="2400" dirty="0" smtClean="0"/>
              <a:t>in the </a:t>
            </a:r>
            <a:r>
              <a:rPr lang="en-US" sz="2400" dirty="0"/>
              <a:t>house on most days, and his schedule and lack of </a:t>
            </a:r>
            <a:r>
              <a:rPr lang="en-US" sz="2400" dirty="0" smtClean="0"/>
              <a:t>adequate sleep </a:t>
            </a:r>
            <a:r>
              <a:rPr lang="en-US" sz="2400" dirty="0"/>
              <a:t>often have him feeling as if he does </a:t>
            </a:r>
            <a:r>
              <a:rPr lang="en-US" sz="2400" dirty="0" smtClean="0"/>
              <a:t>morning chores </a:t>
            </a:r>
            <a:r>
              <a:rPr lang="en-US" sz="2400" dirty="0"/>
              <a:t>in a stupor. Although he is able to </a:t>
            </a:r>
            <a:r>
              <a:rPr lang="en-US" sz="2400" dirty="0" smtClean="0"/>
              <a:t>recognize stress </a:t>
            </a:r>
            <a:r>
              <a:rPr lang="en-US" sz="2400" dirty="0"/>
              <a:t>signals, Roger sometimes feels powerless to </a:t>
            </a:r>
            <a:r>
              <a:rPr lang="en-US" sz="2400" dirty="0" smtClean="0"/>
              <a:t>address them</a:t>
            </a:r>
            <a:r>
              <a:rPr lang="en-US" sz="2400" dirty="0"/>
              <a:t>. “There just isn’t any extra time in my day,” </a:t>
            </a:r>
            <a:r>
              <a:rPr lang="en-US" sz="2400" dirty="0" smtClean="0"/>
              <a:t>he says</a:t>
            </a:r>
            <a:r>
              <a:rPr lang="en-US" sz="2400" dirty="0"/>
              <a:t>.</a:t>
            </a:r>
          </a:p>
        </p:txBody>
      </p:sp>
      <p:sp>
        <p:nvSpPr>
          <p:cNvPr id="5" name="TextBox 4"/>
          <p:cNvSpPr txBox="1"/>
          <p:nvPr/>
        </p:nvSpPr>
        <p:spPr>
          <a:xfrm>
            <a:off x="2981529" y="5791200"/>
            <a:ext cx="4436792" cy="307777"/>
          </a:xfrm>
          <a:prstGeom prst="rect">
            <a:avLst/>
          </a:prstGeom>
          <a:noFill/>
        </p:spPr>
        <p:txBody>
          <a:bodyPr wrap="none" rtlCol="0">
            <a:spAutoFit/>
          </a:bodyPr>
          <a:lstStyle/>
          <a:p>
            <a:r>
              <a:rPr lang="en-US" sz="1400" dirty="0" smtClean="0"/>
              <a:t>Examples from </a:t>
            </a:r>
            <a:r>
              <a:rPr lang="en-US" sz="1400" dirty="0" err="1" smtClean="0"/>
              <a:t>Weigel</a:t>
            </a:r>
            <a:r>
              <a:rPr lang="en-US" sz="1400" dirty="0" smtClean="0"/>
              <a:t> and Penny – University of Wyoming</a:t>
            </a:r>
            <a:endParaRPr lang="en-US" sz="1400" dirty="0"/>
          </a:p>
        </p:txBody>
      </p:sp>
    </p:spTree>
    <p:extLst>
      <p:ext uri="{BB962C8B-B14F-4D97-AF65-F5344CB8AC3E}">
        <p14:creationId xmlns:p14="http://schemas.microsoft.com/office/powerpoint/2010/main" val="6962013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457200" y="1981199"/>
            <a:ext cx="8229600" cy="3482566"/>
          </a:xfrm>
        </p:spPr>
        <p:txBody>
          <a:bodyPr>
            <a:normAutofit fontScale="62500" lnSpcReduction="20000"/>
          </a:bodyPr>
          <a:lstStyle/>
          <a:p>
            <a:pPr marL="274320" indent="-274320" eaLnBrk="1" fontAlgn="auto" hangingPunct="1">
              <a:spcAft>
                <a:spcPts val="0"/>
              </a:spcAft>
              <a:buClr>
                <a:schemeClr val="accent3"/>
              </a:buClr>
              <a:buFont typeface="Wingdings" pitchFamily="2" charset="2"/>
              <a:buNone/>
              <a:defRPr/>
            </a:pPr>
            <a:r>
              <a:rPr lang="en-US" sz="3800" dirty="0" smtClean="0">
                <a:latin typeface="Arial" charset="0"/>
                <a:cs typeface="Arial" charset="0"/>
              </a:rPr>
              <a:t>Farmers experiencing high economic related stress are </a:t>
            </a:r>
            <a:br>
              <a:rPr lang="en-US" sz="3800" dirty="0" smtClean="0">
                <a:latin typeface="Arial" charset="0"/>
                <a:cs typeface="Arial" charset="0"/>
              </a:rPr>
            </a:br>
            <a:r>
              <a:rPr lang="en-US" sz="3800" dirty="0" smtClean="0">
                <a:latin typeface="Arial" charset="0"/>
                <a:cs typeface="Arial" charset="0"/>
              </a:rPr>
              <a:t>2 – 3 times more likely to experience a serious injury </a:t>
            </a:r>
            <a:br>
              <a:rPr lang="en-US" sz="3800" dirty="0" smtClean="0">
                <a:latin typeface="Arial" charset="0"/>
                <a:cs typeface="Arial" charset="0"/>
              </a:rPr>
            </a:br>
            <a:r>
              <a:rPr lang="en-US" sz="3800" dirty="0" smtClean="0">
                <a:latin typeface="Arial" charset="0"/>
                <a:cs typeface="Arial" charset="0"/>
              </a:rPr>
              <a:t>than farmers not experiencing high stress.</a:t>
            </a:r>
            <a:r>
              <a:rPr lang="en-US" sz="5100" dirty="0" smtClean="0"/>
              <a:t/>
            </a:r>
            <a:br>
              <a:rPr lang="en-US" sz="5100" dirty="0" smtClean="0"/>
            </a:br>
            <a:endParaRPr lang="en-US" sz="5100" dirty="0" smtClean="0"/>
          </a:p>
          <a:p>
            <a:pPr eaLnBrk="1" fontAlgn="auto" hangingPunct="1">
              <a:spcAft>
                <a:spcPts val="0"/>
              </a:spcAft>
              <a:buClr>
                <a:schemeClr val="accent3"/>
              </a:buClr>
              <a:buFontTx/>
              <a:buChar char="-"/>
              <a:defRPr/>
            </a:pPr>
            <a:r>
              <a:rPr lang="en-US" sz="3800" dirty="0" smtClean="0"/>
              <a:t>High stress, high work loads and limited social outlets </a:t>
            </a:r>
            <a:r>
              <a:rPr lang="en-US" sz="3800" dirty="0" smtClean="0">
                <a:sym typeface="Wingdings"/>
              </a:rPr>
              <a:t> increases risk of injury</a:t>
            </a:r>
          </a:p>
          <a:p>
            <a:pPr eaLnBrk="1" fontAlgn="auto" hangingPunct="1">
              <a:spcAft>
                <a:spcPts val="0"/>
              </a:spcAft>
              <a:buClr>
                <a:schemeClr val="accent3"/>
              </a:buClr>
              <a:buFontTx/>
              <a:buChar char="-"/>
              <a:defRPr/>
            </a:pPr>
            <a:endParaRPr lang="en-US" sz="3300" dirty="0" smtClean="0"/>
          </a:p>
          <a:p>
            <a:pPr marL="274320" indent="-274320" eaLnBrk="1" fontAlgn="auto" hangingPunct="1">
              <a:spcAft>
                <a:spcPts val="0"/>
              </a:spcAft>
              <a:buClr>
                <a:schemeClr val="accent3"/>
              </a:buClr>
              <a:buFont typeface="Wingdings" pitchFamily="2" charset="2"/>
              <a:buNone/>
              <a:defRPr/>
            </a:pPr>
            <a:r>
              <a:rPr lang="en-US" dirty="0" smtClean="0"/>
              <a:t>	“</a:t>
            </a:r>
            <a:r>
              <a:rPr lang="en-US" i="1" dirty="0" smtClean="0"/>
              <a:t>We put in long hours, 14-16 hours a day, 7 days a week during </a:t>
            </a:r>
            <a:br>
              <a:rPr lang="en-US" i="1" dirty="0" smtClean="0"/>
            </a:br>
            <a:r>
              <a:rPr lang="en-US" i="1" dirty="0" smtClean="0"/>
              <a:t>  the busy season. Normally we have a full-time employee, but </a:t>
            </a:r>
            <a:br>
              <a:rPr lang="en-US" i="1" dirty="0" smtClean="0"/>
            </a:br>
            <a:r>
              <a:rPr lang="en-US" i="1" dirty="0" smtClean="0"/>
              <a:t>  with so little money in hogs we can’t afford it. We then have to</a:t>
            </a:r>
            <a:br>
              <a:rPr lang="en-US" i="1" dirty="0" smtClean="0"/>
            </a:br>
            <a:r>
              <a:rPr lang="en-US" i="1" dirty="0" smtClean="0"/>
              <a:t>  put in longer hours. Then we do dumb things.</a:t>
            </a:r>
            <a:r>
              <a:rPr lang="en-US" dirty="0" smtClean="0"/>
              <a:t>” (Midwestern farmer)</a:t>
            </a:r>
          </a:p>
        </p:txBody>
      </p:sp>
      <p:sp>
        <p:nvSpPr>
          <p:cNvPr id="33794" name="Rectangle 2"/>
          <p:cNvSpPr>
            <a:spLocks noGrp="1" noChangeArrowheads="1"/>
          </p:cNvSpPr>
          <p:nvPr>
            <p:ph type="title"/>
          </p:nvPr>
        </p:nvSpPr>
        <p:spPr>
          <a:xfrm>
            <a:off x="685800" y="381000"/>
            <a:ext cx="8229600" cy="1143000"/>
          </a:xfrm>
        </p:spPr>
        <p:txBody>
          <a:bodyPr>
            <a:normAutofit/>
          </a:bodyPr>
          <a:lstStyle/>
          <a:p>
            <a:pPr algn="ctr" eaLnBrk="1" hangingPunct="1"/>
            <a:r>
              <a:rPr lang="en-US" sz="3700" b="1" dirty="0" smtClean="0">
                <a:solidFill>
                  <a:schemeClr val="tx1"/>
                </a:solidFill>
                <a:effectLst/>
                <a:latin typeface="Arial" charset="0"/>
                <a:cs typeface="Arial" charset="0"/>
              </a:rPr>
              <a:t>Risk for Farm–Related Injuries</a:t>
            </a:r>
          </a:p>
        </p:txBody>
      </p:sp>
      <p:sp>
        <p:nvSpPr>
          <p:cNvPr id="33796" name="Rectangle 4"/>
          <p:cNvSpPr>
            <a:spLocks noChangeArrowheads="1"/>
          </p:cNvSpPr>
          <p:nvPr/>
        </p:nvSpPr>
        <p:spPr bwMode="auto">
          <a:xfrm>
            <a:off x="1096953" y="5765134"/>
            <a:ext cx="7168501" cy="553998"/>
          </a:xfrm>
          <a:prstGeom prst="rect">
            <a:avLst/>
          </a:prstGeom>
          <a:noFill/>
          <a:ln w="9525">
            <a:noFill/>
            <a:miter lim="800000"/>
            <a:headEnd/>
            <a:tailEnd/>
          </a:ln>
        </p:spPr>
        <p:txBody>
          <a:bodyPr wrap="none">
            <a:spAutoFit/>
          </a:bodyPr>
          <a:lstStyle/>
          <a:p>
            <a:r>
              <a:rPr lang="en-US" sz="1200" dirty="0">
                <a:latin typeface="Arial" pitchFamily="34" charset="0"/>
                <a:cs typeface="Arial" pitchFamily="34" charset="0"/>
              </a:rPr>
              <a:t>Source:  K. Thu, et al.  (1997) Stress as a Risk Factor for Agricultural Injuries.  </a:t>
            </a:r>
            <a:r>
              <a:rPr lang="en-US" sz="1200" u="sng" dirty="0">
                <a:latin typeface="Arial" pitchFamily="34" charset="0"/>
                <a:cs typeface="Arial" pitchFamily="34" charset="0"/>
              </a:rPr>
              <a:t>Journal of </a:t>
            </a:r>
            <a:r>
              <a:rPr lang="en-US" sz="1200" u="sng" dirty="0" smtClean="0">
                <a:latin typeface="Arial" pitchFamily="34" charset="0"/>
                <a:cs typeface="Arial" pitchFamily="34" charset="0"/>
              </a:rPr>
              <a:t>Agromedicine</a:t>
            </a:r>
          </a:p>
          <a:p>
            <a:r>
              <a:rPr lang="en-US" sz="1200" dirty="0" smtClean="0">
                <a:latin typeface="Arial" pitchFamily="34" charset="0"/>
                <a:cs typeface="Arial" pitchFamily="34" charset="0"/>
              </a:rPr>
              <a:t> </a:t>
            </a:r>
            <a:r>
              <a:rPr lang="en-US" sz="1200" u="sng" dirty="0">
                <a:latin typeface="Arial" pitchFamily="34" charset="0"/>
                <a:cs typeface="Arial" pitchFamily="34" charset="0"/>
              </a:rPr>
              <a:t>4</a:t>
            </a:r>
            <a:r>
              <a:rPr lang="en-US" sz="1200" dirty="0">
                <a:latin typeface="Arial" pitchFamily="34" charset="0"/>
                <a:cs typeface="Arial" pitchFamily="34" charset="0"/>
              </a:rPr>
              <a:t>(3/4) 181-191</a:t>
            </a:r>
            <a:r>
              <a:rPr lang="en-US" dirty="0">
                <a:latin typeface="Arial" pitchFamily="34" charset="0"/>
                <a:cs typeface="Arial" pitchFamily="34" charset="0"/>
              </a:rPr>
              <a:t>.</a:t>
            </a:r>
          </a:p>
        </p:txBody>
      </p:sp>
    </p:spTree>
    <p:extLst>
      <p:ext uri="{BB962C8B-B14F-4D97-AF65-F5344CB8AC3E}">
        <p14:creationId xmlns:p14="http://schemas.microsoft.com/office/powerpoint/2010/main" val="15647268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Suicide</a:t>
            </a:r>
            <a:endParaRPr lang="en-US" b="1" dirty="0"/>
          </a:p>
        </p:txBody>
      </p:sp>
      <p:sp>
        <p:nvSpPr>
          <p:cNvPr id="3" name="Content Placeholder 2"/>
          <p:cNvSpPr>
            <a:spLocks noGrp="1"/>
          </p:cNvSpPr>
          <p:nvPr>
            <p:ph idx="1"/>
          </p:nvPr>
        </p:nvSpPr>
        <p:spPr>
          <a:xfrm>
            <a:off x="457200" y="1295400"/>
            <a:ext cx="8229600" cy="5562600"/>
          </a:xfrm>
        </p:spPr>
        <p:txBody>
          <a:bodyPr>
            <a:normAutofit fontScale="70000" lnSpcReduction="20000"/>
          </a:bodyPr>
          <a:lstStyle/>
          <a:p>
            <a:pPr marL="0" indent="0">
              <a:buNone/>
            </a:pPr>
            <a:r>
              <a:rPr lang="en-US" sz="3600" dirty="0" smtClean="0"/>
              <a:t>One of the top 3 causes of death worldwide among 15-35 year olds </a:t>
            </a:r>
            <a:r>
              <a:rPr lang="en-US" sz="2300" dirty="0" smtClean="0"/>
              <a:t>(WHO 2000)</a:t>
            </a:r>
            <a:endParaRPr lang="en-US" sz="3600" dirty="0" smtClean="0"/>
          </a:p>
          <a:p>
            <a:pPr lvl="1"/>
            <a:r>
              <a:rPr lang="en-US" sz="2600" dirty="0" smtClean="0"/>
              <a:t>Has increased 60% in last 45 years</a:t>
            </a:r>
          </a:p>
          <a:p>
            <a:pPr lvl="1"/>
            <a:endParaRPr lang="en-US" sz="2600" dirty="0" smtClean="0"/>
          </a:p>
          <a:p>
            <a:pPr marL="0" indent="0">
              <a:buNone/>
            </a:pPr>
            <a:r>
              <a:rPr lang="en-US" sz="3600" dirty="0" smtClean="0"/>
              <a:t>Higher incidence in developing countries</a:t>
            </a:r>
          </a:p>
          <a:p>
            <a:pPr lvl="1"/>
            <a:r>
              <a:rPr lang="en-US" sz="2600" dirty="0" smtClean="0"/>
              <a:t>Primarily females in rural communities </a:t>
            </a:r>
            <a:r>
              <a:rPr lang="en-US" sz="3100" dirty="0" smtClean="0"/>
              <a:t>(London, 2009)</a:t>
            </a:r>
          </a:p>
          <a:p>
            <a:pPr lvl="1"/>
            <a:r>
              <a:rPr lang="en-US" sz="2600" dirty="0" smtClean="0"/>
              <a:t>Males and urban communities in industrialized countries </a:t>
            </a:r>
            <a:br>
              <a:rPr lang="en-US" sz="2600" dirty="0" smtClean="0"/>
            </a:br>
            <a:r>
              <a:rPr lang="en-US" sz="3100" dirty="0" smtClean="0"/>
              <a:t>(</a:t>
            </a:r>
            <a:r>
              <a:rPr lang="en-US" sz="3100" dirty="0" err="1" smtClean="0"/>
              <a:t>Jaga</a:t>
            </a:r>
            <a:r>
              <a:rPr lang="en-US" sz="3100" dirty="0" smtClean="0"/>
              <a:t> and </a:t>
            </a:r>
            <a:r>
              <a:rPr lang="en-US" sz="3100" dirty="0" err="1" smtClean="0"/>
              <a:t>Dharmani</a:t>
            </a:r>
            <a:r>
              <a:rPr lang="en-US" sz="3100" dirty="0" smtClean="0"/>
              <a:t>, 2007)</a:t>
            </a:r>
          </a:p>
          <a:p>
            <a:pPr lvl="1"/>
            <a:endParaRPr lang="en-US" sz="3100" dirty="0" smtClean="0"/>
          </a:p>
          <a:p>
            <a:pPr marL="0" indent="0">
              <a:buNone/>
            </a:pPr>
            <a:r>
              <a:rPr lang="en-US" sz="3600" dirty="0" smtClean="0">
                <a:ea typeface="ＭＳ Ｐゴシック" charset="-128"/>
                <a:cs typeface="ＭＳ Ｐゴシック" charset="-128"/>
              </a:rPr>
              <a:t>Pesticide ingestion is the leading </a:t>
            </a:r>
            <a:r>
              <a:rPr lang="en-US" sz="3100" dirty="0" smtClean="0">
                <a:ea typeface="ＭＳ Ｐゴシック" charset="-128"/>
                <a:cs typeface="ＭＳ Ｐゴシック" charset="-128"/>
              </a:rPr>
              <a:t>global means of suicide</a:t>
            </a:r>
          </a:p>
          <a:p>
            <a:pPr lvl="1"/>
            <a:r>
              <a:rPr lang="en-US" sz="2600" dirty="0" smtClean="0"/>
              <a:t>Accounts for approximately 1/3 of the estimated 1 million cases annually</a:t>
            </a:r>
          </a:p>
          <a:p>
            <a:endParaRPr lang="en-US" sz="3600" dirty="0" smtClean="0"/>
          </a:p>
          <a:p>
            <a:pPr marL="0" indent="0">
              <a:buNone/>
            </a:pPr>
            <a:r>
              <a:rPr lang="en-US" sz="3600" dirty="0" smtClean="0"/>
              <a:t>Depressive disorder accounts for 20-35% of all suicide deaths</a:t>
            </a:r>
          </a:p>
          <a:p>
            <a:endParaRPr lang="en-US" dirty="0" smtClean="0"/>
          </a:p>
          <a:p>
            <a:pPr>
              <a:buNone/>
            </a:pPr>
            <a:r>
              <a:rPr lang="en-US" sz="1800" dirty="0" err="1" smtClean="0"/>
              <a:t>Freire</a:t>
            </a:r>
            <a:r>
              <a:rPr lang="en-US" sz="1800" dirty="0" smtClean="0"/>
              <a:t> &amp; </a:t>
            </a:r>
            <a:r>
              <a:rPr lang="en-US" sz="1800" dirty="0" err="1" smtClean="0"/>
              <a:t>Koifman</a:t>
            </a:r>
            <a:r>
              <a:rPr lang="en-US" sz="1800" dirty="0" smtClean="0"/>
              <a:t>, 2013</a:t>
            </a:r>
          </a:p>
        </p:txBody>
      </p:sp>
    </p:spTree>
    <p:extLst>
      <p:ext uri="{BB962C8B-B14F-4D97-AF65-F5344CB8AC3E}">
        <p14:creationId xmlns:p14="http://schemas.microsoft.com/office/powerpoint/2010/main" val="21002892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Goodgraph"/>
          <p:cNvPicPr>
            <a:picLocks noChangeAspect="1" noChangeArrowheads="1"/>
          </p:cNvPicPr>
          <p:nvPr/>
        </p:nvPicPr>
        <p:blipFill>
          <a:blip r:embed="rId3"/>
          <a:srcRect/>
          <a:stretch>
            <a:fillRect/>
          </a:stretch>
        </p:blipFill>
        <p:spPr bwMode="auto">
          <a:xfrm>
            <a:off x="304800" y="381000"/>
            <a:ext cx="4800600" cy="5410200"/>
          </a:xfrm>
          <a:prstGeom prst="rect">
            <a:avLst/>
          </a:prstGeom>
          <a:noFill/>
          <a:ln w="9525">
            <a:noFill/>
            <a:miter lim="800000"/>
            <a:headEnd/>
            <a:tailEnd/>
          </a:ln>
        </p:spPr>
      </p:pic>
      <p:sp>
        <p:nvSpPr>
          <p:cNvPr id="35843" name="Rectangle 3"/>
          <p:cNvSpPr>
            <a:spLocks noChangeArrowheads="1"/>
          </p:cNvSpPr>
          <p:nvPr/>
        </p:nvSpPr>
        <p:spPr bwMode="auto">
          <a:xfrm>
            <a:off x="5563727" y="654050"/>
            <a:ext cx="3200400" cy="2654300"/>
          </a:xfrm>
          <a:prstGeom prst="rect">
            <a:avLst/>
          </a:prstGeom>
          <a:noFill/>
          <a:ln w="9525">
            <a:noFill/>
            <a:miter lim="800000"/>
            <a:headEnd/>
            <a:tailEnd/>
          </a:ln>
        </p:spPr>
        <p:txBody>
          <a:bodyPr>
            <a:spAutoFit/>
          </a:bodyPr>
          <a:lstStyle/>
          <a:p>
            <a:pPr algn="ctr"/>
            <a:r>
              <a:rPr lang="en-US" sz="2800" b="1" dirty="0"/>
              <a:t>Age-Adjusted U.S. Suicide Rates </a:t>
            </a:r>
          </a:p>
          <a:p>
            <a:pPr algn="ctr"/>
            <a:r>
              <a:rPr lang="en-US" sz="2800" b="1" dirty="0"/>
              <a:t>by </a:t>
            </a:r>
          </a:p>
          <a:p>
            <a:pPr algn="ctr"/>
            <a:r>
              <a:rPr lang="en-US" sz="2800" b="1" dirty="0"/>
              <a:t>Urban-Rural, </a:t>
            </a:r>
          </a:p>
          <a:p>
            <a:pPr algn="ctr"/>
            <a:r>
              <a:rPr lang="en-US" sz="2800" b="1" dirty="0"/>
              <a:t>1970 – 1997</a:t>
            </a:r>
          </a:p>
        </p:txBody>
      </p:sp>
      <p:sp>
        <p:nvSpPr>
          <p:cNvPr id="35844" name="Rectangle 4"/>
          <p:cNvSpPr>
            <a:spLocks noChangeArrowheads="1"/>
          </p:cNvSpPr>
          <p:nvPr/>
        </p:nvSpPr>
        <p:spPr bwMode="auto">
          <a:xfrm>
            <a:off x="685800" y="5867400"/>
            <a:ext cx="7848600" cy="461963"/>
          </a:xfrm>
          <a:prstGeom prst="rect">
            <a:avLst/>
          </a:prstGeom>
          <a:noFill/>
          <a:ln w="9525">
            <a:noFill/>
            <a:miter lim="800000"/>
            <a:headEnd/>
            <a:tailEnd/>
          </a:ln>
        </p:spPr>
        <p:txBody>
          <a:bodyPr>
            <a:spAutoFit/>
          </a:bodyPr>
          <a:lstStyle/>
          <a:p>
            <a:r>
              <a:rPr lang="en-US" sz="1200" dirty="0"/>
              <a:t>Source:  </a:t>
            </a:r>
            <a:r>
              <a:rPr lang="en-US" sz="1200" dirty="0">
                <a:latin typeface="Arial" pitchFamily="34" charset="0"/>
                <a:cs typeface="Arial" pitchFamily="34" charset="0"/>
              </a:rPr>
              <a:t>Singh</a:t>
            </a:r>
            <a:r>
              <a:rPr lang="en-US" sz="1200" dirty="0"/>
              <a:t>, G. K., &amp; Siahpush, M. (2002).  The increasing rural-urban gradients in U.S. suicide mortality, 1970 – 1997.</a:t>
            </a:r>
            <a:r>
              <a:rPr lang="en-US" sz="1200" u="sng" dirty="0"/>
              <a:t>American Journal of Public Health</a:t>
            </a:r>
            <a:r>
              <a:rPr lang="en-US" sz="1200" dirty="0"/>
              <a:t>, </a:t>
            </a:r>
            <a:r>
              <a:rPr lang="en-US" sz="1200" u="sng" dirty="0"/>
              <a:t>92</a:t>
            </a:r>
            <a:r>
              <a:rPr lang="en-US" sz="1200" dirty="0"/>
              <a:t>(7), 1161-1167.</a:t>
            </a:r>
          </a:p>
        </p:txBody>
      </p:sp>
      <p:sp>
        <p:nvSpPr>
          <p:cNvPr id="35845" name="Rectangle 5"/>
          <p:cNvSpPr>
            <a:spLocks noChangeArrowheads="1"/>
          </p:cNvSpPr>
          <p:nvPr/>
        </p:nvSpPr>
        <p:spPr bwMode="auto">
          <a:xfrm>
            <a:off x="2362200" y="6400800"/>
            <a:ext cx="3828292" cy="276999"/>
          </a:xfrm>
          <a:prstGeom prst="rect">
            <a:avLst/>
          </a:prstGeom>
          <a:noFill/>
          <a:ln w="9525">
            <a:noFill/>
            <a:miter lim="800000"/>
            <a:headEnd/>
            <a:tailEnd/>
          </a:ln>
        </p:spPr>
        <p:txBody>
          <a:bodyPr wrap="none">
            <a:spAutoFit/>
          </a:bodyPr>
          <a:lstStyle/>
          <a:p>
            <a:pPr algn="ctr">
              <a:spcBef>
                <a:spcPct val="50000"/>
              </a:spcBef>
            </a:pPr>
            <a:r>
              <a:rPr lang="en-US" sz="1200" dirty="0">
                <a:latin typeface="Arial" pitchFamily="34" charset="0"/>
                <a:cs typeface="Arial" pitchFamily="34" charset="0"/>
              </a:rPr>
              <a:t>Produced by Michael  R. Rosmann, Ph.D., </a:t>
            </a:r>
            <a:r>
              <a:rPr lang="en-US" sz="1200" dirty="0" smtClean="0">
                <a:solidFill>
                  <a:prstClr val="black"/>
                </a:solidFill>
                <a:latin typeface="Arial" pitchFamily="34" charset="0"/>
                <a:cs typeface="Arial" pitchFamily="34" charset="0"/>
              </a:rPr>
              <a:t>June 2012</a:t>
            </a:r>
            <a:endParaRPr lang="en-US" sz="1200" dirty="0">
              <a:latin typeface="Arial" pitchFamily="34" charset="0"/>
              <a:cs typeface="Arial" pitchFamily="34" charset="0"/>
            </a:endParaRPr>
          </a:p>
        </p:txBody>
      </p:sp>
      <p:sp>
        <p:nvSpPr>
          <p:cNvPr id="2" name="TextBox 1"/>
          <p:cNvSpPr txBox="1"/>
          <p:nvPr/>
        </p:nvSpPr>
        <p:spPr>
          <a:xfrm>
            <a:off x="5321905" y="3510384"/>
            <a:ext cx="3442222" cy="1292662"/>
          </a:xfrm>
          <a:prstGeom prst="rect">
            <a:avLst/>
          </a:prstGeom>
          <a:noFill/>
        </p:spPr>
        <p:txBody>
          <a:bodyPr wrap="square" rtlCol="0">
            <a:spAutoFit/>
          </a:bodyPr>
          <a:lstStyle/>
          <a:p>
            <a:pPr marL="285750" indent="-285750">
              <a:buFontTx/>
              <a:buChar char="-"/>
            </a:pPr>
            <a:r>
              <a:rPr lang="en-US" dirty="0" smtClean="0"/>
              <a:t>Suicide rate higher in farmers than for non-farmers </a:t>
            </a:r>
            <a:br>
              <a:rPr lang="en-US" dirty="0" smtClean="0"/>
            </a:br>
            <a:r>
              <a:rPr lang="en-US" sz="1400" dirty="0" smtClean="0"/>
              <a:t>(Gunderson et al., 93; </a:t>
            </a:r>
            <a:r>
              <a:rPr lang="en-US" sz="1400" dirty="0" err="1" smtClean="0"/>
              <a:t>Stallones</a:t>
            </a:r>
            <a:r>
              <a:rPr lang="en-US" sz="1400" dirty="0" smtClean="0"/>
              <a:t>, 90; </a:t>
            </a:r>
            <a:r>
              <a:rPr lang="en-US" sz="1400" dirty="0" err="1" smtClean="0"/>
              <a:t>Inskip</a:t>
            </a:r>
            <a:r>
              <a:rPr lang="en-US" sz="1400" dirty="0" smtClean="0"/>
              <a:t> et al., 1996; Kelly &amp; Bunting, 98; Stark et al., 06)</a:t>
            </a:r>
          </a:p>
        </p:txBody>
      </p:sp>
    </p:spTree>
    <p:extLst>
      <p:ext uri="{BB962C8B-B14F-4D97-AF65-F5344CB8AC3E}">
        <p14:creationId xmlns:p14="http://schemas.microsoft.com/office/powerpoint/2010/main" val="13727358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0"/>
            <a:ext cx="8385175" cy="1431925"/>
          </a:xfrm>
        </p:spPr>
        <p:txBody>
          <a:bodyPr>
            <a:normAutofit fontScale="90000"/>
          </a:bodyPr>
          <a:lstStyle/>
          <a:p>
            <a:pPr eaLnBrk="1" hangingPunct="1"/>
            <a:r>
              <a:rPr lang="en-US" b="1" dirty="0" smtClean="0">
                <a:latin typeface="Arial" charset="0"/>
                <a:cs typeface="Arial" charset="0"/>
              </a:rPr>
              <a:t>Comparison of Suicide by Farmers vs. Non-Farmers*</a:t>
            </a:r>
          </a:p>
        </p:txBody>
      </p:sp>
      <p:graphicFrame>
        <p:nvGraphicFramePr>
          <p:cNvPr id="472067" name="Group 3"/>
          <p:cNvGraphicFramePr>
            <a:graphicFrameLocks noGrp="1"/>
          </p:cNvGraphicFramePr>
          <p:nvPr>
            <p:ph type="tbl" idx="1"/>
            <p:extLst/>
          </p:nvPr>
        </p:nvGraphicFramePr>
        <p:xfrm>
          <a:off x="457200" y="1371600"/>
          <a:ext cx="8458200" cy="4191002"/>
        </p:xfrm>
        <a:graphic>
          <a:graphicData uri="http://schemas.openxmlformats.org/drawingml/2006/table">
            <a:tbl>
              <a:tblPr/>
              <a:tblGrid>
                <a:gridCol w="4229100">
                  <a:extLst>
                    <a:ext uri="{9D8B030D-6E8A-4147-A177-3AD203B41FA5}">
                      <a16:colId xmlns:a16="http://schemas.microsoft.com/office/drawing/2014/main" xmlns="" val="20000"/>
                    </a:ext>
                  </a:extLst>
                </a:gridCol>
                <a:gridCol w="4229100">
                  <a:extLst>
                    <a:ext uri="{9D8B030D-6E8A-4147-A177-3AD203B41FA5}">
                      <a16:colId xmlns:a16="http://schemas.microsoft.com/office/drawing/2014/main" xmlns="" val="20001"/>
                    </a:ext>
                  </a:extLst>
                </a:gridCol>
              </a:tblGrid>
              <a:tr h="528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Farmers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Non-Farmers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39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Rate is twice the national average.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Rate is slightly below average.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508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Likely to occur in spring and fall.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More likely to occur in summer.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7842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More likely to occur on Sunday, Monday and Tuesday.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More likely to occur on Wednesday, Monday and Saturday.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815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More likely to occur between 6:00 and 11:59 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More likely to occur in late p.m., early a.m.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65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Firearms are main method.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Greater variety of methods.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06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Few attempts precede suicide.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smtClean="0">
                          <a:ln>
                            <a:noFill/>
                          </a:ln>
                          <a:solidFill>
                            <a:schemeClr val="tx1"/>
                          </a:solidFill>
                          <a:effectLst/>
                          <a:latin typeface="Arial" charset="0"/>
                        </a:rPr>
                        <a:t>Many attempts precede suicide.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bl>
          </a:graphicData>
        </a:graphic>
      </p:graphicFrame>
      <p:sp>
        <p:nvSpPr>
          <p:cNvPr id="36893" name="Rectangle 29"/>
          <p:cNvSpPr>
            <a:spLocks noChangeArrowheads="1"/>
          </p:cNvSpPr>
          <p:nvPr/>
        </p:nvSpPr>
        <p:spPr bwMode="auto">
          <a:xfrm>
            <a:off x="457200" y="5562600"/>
            <a:ext cx="8107363" cy="646113"/>
          </a:xfrm>
          <a:prstGeom prst="rect">
            <a:avLst/>
          </a:prstGeom>
          <a:noFill/>
          <a:ln w="9525">
            <a:noFill/>
            <a:miter lim="800000"/>
            <a:headEnd/>
            <a:tailEnd/>
          </a:ln>
        </p:spPr>
        <p:txBody>
          <a:bodyPr wrap="none">
            <a:spAutoFit/>
          </a:bodyPr>
          <a:lstStyle/>
          <a:p>
            <a:pPr>
              <a:spcBef>
                <a:spcPct val="50000"/>
              </a:spcBef>
            </a:pPr>
            <a:r>
              <a:rPr lang="en-US" sz="1200" dirty="0">
                <a:latin typeface="Arial" pitchFamily="34" charset="0"/>
                <a:cs typeface="Arial" pitchFamily="34" charset="0"/>
              </a:rPr>
              <a:t>Source:  Gunderson, P., Donner, B., Nashold, R., Salkowicz, L., Sperry, S., &amp; Wittman, B. (1993).   The epidemiology</a:t>
            </a:r>
            <a:br>
              <a:rPr lang="en-US" sz="1200" dirty="0">
                <a:latin typeface="Arial" pitchFamily="34" charset="0"/>
                <a:cs typeface="Arial" pitchFamily="34" charset="0"/>
              </a:rPr>
            </a:br>
            <a:r>
              <a:rPr lang="en-US" sz="1200" dirty="0">
                <a:latin typeface="Arial" pitchFamily="34" charset="0"/>
                <a:cs typeface="Arial" pitchFamily="34" charset="0"/>
              </a:rPr>
              <a:t>of suicide among farm residents or  workers in five north-central states, 1980 - 1988.   </a:t>
            </a:r>
            <a:br>
              <a:rPr lang="en-US" sz="1200" dirty="0">
                <a:latin typeface="Arial" pitchFamily="34" charset="0"/>
                <a:cs typeface="Arial" pitchFamily="34" charset="0"/>
              </a:rPr>
            </a:br>
            <a:r>
              <a:rPr lang="en-US" sz="1200" u="sng" dirty="0">
                <a:latin typeface="Arial" pitchFamily="34" charset="0"/>
                <a:cs typeface="Arial" pitchFamily="34" charset="0"/>
              </a:rPr>
              <a:t>American Journal of Preventive Medicine</a:t>
            </a:r>
            <a:r>
              <a:rPr lang="en-US" sz="1200" dirty="0">
                <a:latin typeface="Arial" pitchFamily="34" charset="0"/>
                <a:cs typeface="Arial" pitchFamily="34" charset="0"/>
              </a:rPr>
              <a:t>, </a:t>
            </a:r>
            <a:r>
              <a:rPr lang="en-US" sz="1200" u="sng" dirty="0">
                <a:latin typeface="Arial" pitchFamily="34" charset="0"/>
                <a:cs typeface="Arial" pitchFamily="34" charset="0"/>
              </a:rPr>
              <a:t>9</a:t>
            </a:r>
            <a:r>
              <a:rPr lang="en-US" sz="1200" dirty="0">
                <a:latin typeface="Arial" pitchFamily="34" charset="0"/>
                <a:cs typeface="Arial" pitchFamily="34" charset="0"/>
              </a:rPr>
              <a:t>, 26-32.</a:t>
            </a:r>
          </a:p>
        </p:txBody>
      </p:sp>
      <p:sp>
        <p:nvSpPr>
          <p:cNvPr id="36894" name="Rectangle 30"/>
          <p:cNvSpPr>
            <a:spLocks noChangeArrowheads="1"/>
          </p:cNvSpPr>
          <p:nvPr/>
        </p:nvSpPr>
        <p:spPr bwMode="auto">
          <a:xfrm>
            <a:off x="457200" y="6248400"/>
            <a:ext cx="3828292" cy="276999"/>
          </a:xfrm>
          <a:prstGeom prst="rect">
            <a:avLst/>
          </a:prstGeom>
          <a:noFill/>
          <a:ln w="9525">
            <a:noFill/>
            <a:miter lim="800000"/>
            <a:headEnd/>
            <a:tailEnd/>
          </a:ln>
        </p:spPr>
        <p:txBody>
          <a:bodyPr wrap="none">
            <a:spAutoFit/>
          </a:bodyPr>
          <a:lstStyle/>
          <a:p>
            <a:pPr algn="ctr">
              <a:spcBef>
                <a:spcPct val="50000"/>
              </a:spcBef>
            </a:pPr>
            <a:r>
              <a:rPr lang="en-US" sz="1200" dirty="0">
                <a:latin typeface="Arial" pitchFamily="34" charset="0"/>
                <a:cs typeface="Arial" pitchFamily="34" charset="0"/>
              </a:rPr>
              <a:t>Produced by Michael  R. Rosmann, Ph.D., </a:t>
            </a:r>
            <a:r>
              <a:rPr lang="en-US" sz="1200" dirty="0" smtClean="0">
                <a:solidFill>
                  <a:prstClr val="black"/>
                </a:solidFill>
                <a:latin typeface="Arial" pitchFamily="34" charset="0"/>
                <a:cs typeface="Arial" pitchFamily="34" charset="0"/>
              </a:rPr>
              <a:t>June 2012</a:t>
            </a:r>
            <a:endParaRPr lang="en-US" sz="1200" dirty="0">
              <a:latin typeface="Arial" pitchFamily="34" charset="0"/>
              <a:cs typeface="Arial" pitchFamily="34" charset="0"/>
            </a:endParaRPr>
          </a:p>
        </p:txBody>
      </p:sp>
    </p:spTree>
    <p:extLst>
      <p:ext uri="{BB962C8B-B14F-4D97-AF65-F5344CB8AC3E}">
        <p14:creationId xmlns:p14="http://schemas.microsoft.com/office/powerpoint/2010/main" val="1042656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smtClean="0"/>
              <a:t>Suicide Rates in France </a:t>
            </a:r>
            <a:r>
              <a:rPr lang="en-US" sz="3200" b="1" dirty="0" smtClean="0"/>
              <a:t>(2013)</a:t>
            </a:r>
            <a:endParaRPr lang="en-US" sz="3200" b="1" dirty="0"/>
          </a:p>
        </p:txBody>
      </p:sp>
      <p:sp>
        <p:nvSpPr>
          <p:cNvPr id="4" name="Content Placeholder 3"/>
          <p:cNvSpPr>
            <a:spLocks noGrp="1"/>
          </p:cNvSpPr>
          <p:nvPr>
            <p:ph idx="1"/>
          </p:nvPr>
        </p:nvSpPr>
        <p:spPr>
          <a:xfrm>
            <a:off x="457200" y="1493837"/>
            <a:ext cx="8229600" cy="4754563"/>
          </a:xfrm>
        </p:spPr>
        <p:txBody>
          <a:bodyPr>
            <a:normAutofit fontScale="85000" lnSpcReduction="20000"/>
          </a:bodyPr>
          <a:lstStyle/>
          <a:p>
            <a:r>
              <a:rPr lang="en-US" dirty="0" smtClean="0"/>
              <a:t>Male farmers 20% more likely than general population to commit suicide</a:t>
            </a:r>
          </a:p>
          <a:p>
            <a:r>
              <a:rPr lang="en-US" dirty="0" smtClean="0"/>
              <a:t>487 deaths between 2007-2009</a:t>
            </a:r>
          </a:p>
          <a:p>
            <a:pPr lvl="1"/>
            <a:r>
              <a:rPr lang="en-US" dirty="0" smtClean="0"/>
              <a:t>3</a:t>
            </a:r>
            <a:r>
              <a:rPr lang="en-US" baseline="30000" dirty="0" smtClean="0"/>
              <a:t>rd</a:t>
            </a:r>
            <a:r>
              <a:rPr lang="en-US" dirty="0" smtClean="0"/>
              <a:t> largest cause of death among agricultural workers </a:t>
            </a:r>
            <a:br>
              <a:rPr lang="en-US" dirty="0" smtClean="0"/>
            </a:br>
            <a:r>
              <a:rPr lang="en-US" dirty="0" smtClean="0"/>
              <a:t>     (cancer, cardiovascular disease)</a:t>
            </a:r>
          </a:p>
          <a:p>
            <a:pPr lvl="1"/>
            <a:r>
              <a:rPr lang="en-US" dirty="0" smtClean="0"/>
              <a:t>Highest in cattle farmers, 55-64 years old</a:t>
            </a:r>
          </a:p>
          <a:p>
            <a:r>
              <a:rPr lang="en-US" dirty="0" smtClean="0"/>
              <a:t>Potential Reasons:</a:t>
            </a:r>
          </a:p>
          <a:p>
            <a:pPr lvl="1"/>
            <a:r>
              <a:rPr lang="en-US" dirty="0" smtClean="0"/>
              <a:t>Increasing financial pressure</a:t>
            </a:r>
          </a:p>
          <a:p>
            <a:pPr lvl="2"/>
            <a:r>
              <a:rPr lang="en-US" dirty="0" smtClean="0"/>
              <a:t>Revenue from farming fell 24% between 2007-2008 and 35% between 2008-2009</a:t>
            </a:r>
          </a:p>
          <a:p>
            <a:pPr lvl="1"/>
            <a:r>
              <a:rPr lang="en-US" dirty="0" smtClean="0"/>
              <a:t>Social Isolation</a:t>
            </a:r>
          </a:p>
          <a:p>
            <a:pPr lvl="2"/>
            <a:r>
              <a:rPr lang="en-US" dirty="0" smtClean="0"/>
              <a:t>30% of male farmers do not have a partner (dating sites aimed </a:t>
            </a:r>
            <a:r>
              <a:rPr lang="en-US" dirty="0"/>
              <a:t>at farmers: http://</a:t>
            </a:r>
            <a:r>
              <a:rPr lang="en-US" dirty="0" err="1"/>
              <a:t>www.atraverschamp.com/fr</a:t>
            </a:r>
            <a:r>
              <a:rPr lang="en-US" dirty="0" smtClean="0"/>
              <a:t>/)</a:t>
            </a:r>
            <a:endParaRPr lang="en-US" dirty="0"/>
          </a:p>
        </p:txBody>
      </p:sp>
      <p:sp>
        <p:nvSpPr>
          <p:cNvPr id="5" name="TextBox 4"/>
          <p:cNvSpPr txBox="1"/>
          <p:nvPr/>
        </p:nvSpPr>
        <p:spPr>
          <a:xfrm>
            <a:off x="685800" y="6096000"/>
            <a:ext cx="6096541" cy="523220"/>
          </a:xfrm>
          <a:prstGeom prst="rect">
            <a:avLst/>
          </a:prstGeom>
          <a:noFill/>
        </p:spPr>
        <p:txBody>
          <a:bodyPr wrap="none" rtlCol="0">
            <a:spAutoFit/>
          </a:bodyPr>
          <a:lstStyle/>
          <a:p>
            <a:r>
              <a:rPr lang="en-US" sz="1400" dirty="0" smtClean="0"/>
              <a:t>http://www.france24.com/en/20131012-suicide-rates-france-farmers-study/</a:t>
            </a:r>
          </a:p>
          <a:p>
            <a:r>
              <a:rPr lang="en-US" sz="1400" dirty="0" smtClean="0"/>
              <a:t>- report published by the </a:t>
            </a:r>
            <a:r>
              <a:rPr lang="en-US" sz="1400" dirty="0" smtClean="0">
                <a:hlinkClick r:id="rId3"/>
              </a:rPr>
              <a:t>French Institute for Public Health Surveillance</a:t>
            </a:r>
            <a:r>
              <a:rPr lang="en-US" sz="1400" dirty="0" smtClean="0"/>
              <a:t> </a:t>
            </a:r>
            <a:endParaRPr lang="en-US" sz="1400" dirty="0"/>
          </a:p>
        </p:txBody>
      </p:sp>
    </p:spTree>
    <p:extLst>
      <p:ext uri="{BB962C8B-B14F-4D97-AF65-F5344CB8AC3E}">
        <p14:creationId xmlns:p14="http://schemas.microsoft.com/office/powerpoint/2010/main" val="9719388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Important Factors in Suicide Deaths</a:t>
            </a:r>
            <a:endParaRPr lang="en-US" b="1" dirty="0"/>
          </a:p>
        </p:txBody>
      </p:sp>
      <p:sp>
        <p:nvSpPr>
          <p:cNvPr id="3" name="Content Placeholder 2"/>
          <p:cNvSpPr>
            <a:spLocks noGrp="1"/>
          </p:cNvSpPr>
          <p:nvPr>
            <p:ph idx="1"/>
          </p:nvPr>
        </p:nvSpPr>
        <p:spPr/>
        <p:txBody>
          <a:bodyPr/>
          <a:lstStyle/>
          <a:p>
            <a:pPr>
              <a:spcAft>
                <a:spcPts val="2400"/>
              </a:spcAft>
            </a:pPr>
            <a:r>
              <a:rPr lang="en-US" dirty="0" smtClean="0"/>
              <a:t>P</a:t>
            </a:r>
            <a:r>
              <a:rPr lang="en-US" sz="2800" dirty="0" smtClean="0"/>
              <a:t>sychiatric disorders </a:t>
            </a:r>
            <a:r>
              <a:rPr lang="en-US" sz="2800" dirty="0" smtClean="0">
                <a:sym typeface="Wingdings"/>
              </a:rPr>
              <a:t> depressive disorder</a:t>
            </a:r>
          </a:p>
          <a:p>
            <a:pPr>
              <a:spcAft>
                <a:spcPts val="2400"/>
              </a:spcAft>
            </a:pPr>
            <a:r>
              <a:rPr lang="en-US" sz="2800" dirty="0" smtClean="0">
                <a:sym typeface="Wingdings"/>
              </a:rPr>
              <a:t>Occupational, relationship and financial problems</a:t>
            </a:r>
          </a:p>
          <a:p>
            <a:pPr>
              <a:spcAft>
                <a:spcPts val="2400"/>
              </a:spcAft>
            </a:pPr>
            <a:r>
              <a:rPr lang="en-US" sz="2800" dirty="0" smtClean="0">
                <a:sym typeface="Wingdings"/>
              </a:rPr>
              <a:t>Running a small farm, having no confiding relationship, single status and visiting a general practitioner in last 3 months</a:t>
            </a:r>
          </a:p>
          <a:p>
            <a:pPr>
              <a:spcAft>
                <a:spcPts val="2400"/>
              </a:spcAft>
            </a:pPr>
            <a:r>
              <a:rPr lang="en-US" sz="2800" dirty="0" smtClean="0">
                <a:sym typeface="Wingdings"/>
              </a:rPr>
              <a:t>Availability of fire arms</a:t>
            </a:r>
          </a:p>
          <a:p>
            <a:endParaRPr lang="en-US" dirty="0">
              <a:sym typeface="Wingdings"/>
            </a:endParaRPr>
          </a:p>
        </p:txBody>
      </p:sp>
      <p:sp>
        <p:nvSpPr>
          <p:cNvPr id="4" name="TextBox 3"/>
          <p:cNvSpPr txBox="1"/>
          <p:nvPr/>
        </p:nvSpPr>
        <p:spPr>
          <a:xfrm>
            <a:off x="183627" y="5638800"/>
            <a:ext cx="8565027" cy="646331"/>
          </a:xfrm>
          <a:prstGeom prst="rect">
            <a:avLst/>
          </a:prstGeom>
          <a:noFill/>
        </p:spPr>
        <p:txBody>
          <a:bodyPr wrap="none" rtlCol="0">
            <a:spAutoFit/>
          </a:bodyPr>
          <a:lstStyle/>
          <a:p>
            <a:r>
              <a:rPr lang="en-US" sz="1200" dirty="0" err="1"/>
              <a:t>Malmberg</a:t>
            </a:r>
            <a:r>
              <a:rPr lang="en-US" sz="1200" dirty="0"/>
              <a:t>, A., </a:t>
            </a:r>
            <a:r>
              <a:rPr lang="en-US" sz="1200" dirty="0" err="1"/>
              <a:t>Simkin</a:t>
            </a:r>
            <a:r>
              <a:rPr lang="en-US" sz="1200" dirty="0"/>
              <a:t>, S., </a:t>
            </a:r>
            <a:r>
              <a:rPr lang="en-US" sz="1200" dirty="0" err="1"/>
              <a:t>Hawton</a:t>
            </a:r>
            <a:r>
              <a:rPr lang="en-US" sz="1200" dirty="0"/>
              <a:t>, K. (1999) Suicide in farmers. </a:t>
            </a:r>
            <a:r>
              <a:rPr lang="en-US" sz="1200" i="1" dirty="0"/>
              <a:t>British Journal of Psychiatry</a:t>
            </a:r>
            <a:r>
              <a:rPr lang="en-US" sz="1200" dirty="0"/>
              <a:t>, </a:t>
            </a:r>
            <a:r>
              <a:rPr lang="en-US" sz="1200" b="1" dirty="0"/>
              <a:t>175</a:t>
            </a:r>
            <a:r>
              <a:rPr lang="en-US" sz="1200" dirty="0"/>
              <a:t>, 103-105.</a:t>
            </a:r>
          </a:p>
          <a:p>
            <a:r>
              <a:rPr lang="en-US" sz="1200" dirty="0" err="1"/>
              <a:t>Malmberg</a:t>
            </a:r>
            <a:r>
              <a:rPr lang="en-US" sz="1200" dirty="0"/>
              <a:t>, A., </a:t>
            </a:r>
            <a:r>
              <a:rPr lang="en-US" sz="1200" dirty="0" err="1"/>
              <a:t>Hawton</a:t>
            </a:r>
            <a:r>
              <a:rPr lang="en-US" sz="1200" dirty="0"/>
              <a:t>, K., </a:t>
            </a:r>
            <a:r>
              <a:rPr lang="en-US" sz="1200" dirty="0" err="1"/>
              <a:t>Simkin</a:t>
            </a:r>
            <a:r>
              <a:rPr lang="en-US" sz="1200" dirty="0"/>
              <a:t>, S. (1997) A study of suicide in farmers in England and Wales. </a:t>
            </a:r>
            <a:r>
              <a:rPr lang="en-US" sz="1200" i="1" dirty="0"/>
              <a:t>Journal of Psychosomatic </a:t>
            </a:r>
            <a:r>
              <a:rPr lang="en-US" sz="1200" i="1" dirty="0" smtClean="0"/>
              <a:t/>
            </a:r>
            <a:br>
              <a:rPr lang="en-US" sz="1200" i="1" dirty="0" smtClean="0"/>
            </a:br>
            <a:r>
              <a:rPr lang="en-US" sz="1200" i="1" dirty="0" smtClean="0"/>
              <a:t>Research</a:t>
            </a:r>
            <a:r>
              <a:rPr lang="en-US" sz="1200" dirty="0"/>
              <a:t>, </a:t>
            </a:r>
            <a:r>
              <a:rPr lang="en-US" sz="1200" b="1" dirty="0"/>
              <a:t>43</a:t>
            </a:r>
            <a:r>
              <a:rPr lang="en-US" sz="1200" dirty="0"/>
              <a:t>, 107-111 </a:t>
            </a:r>
          </a:p>
        </p:txBody>
      </p:sp>
    </p:spTree>
    <p:extLst>
      <p:ext uri="{BB962C8B-B14F-4D97-AF65-F5344CB8AC3E}">
        <p14:creationId xmlns:p14="http://schemas.microsoft.com/office/powerpoint/2010/main" val="15498146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Rate, Number and Ranking of Suicide</a:t>
            </a:r>
            <a:endParaRPr lang="en-US" b="1" dirty="0"/>
          </a:p>
        </p:txBody>
      </p:sp>
      <p:pic>
        <p:nvPicPr>
          <p:cNvPr id="5" name="Picture 4" descr="Screen Shot 2014-02-17 at 8.14.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66800"/>
            <a:ext cx="7454900" cy="4051300"/>
          </a:xfrm>
          <a:prstGeom prst="rect">
            <a:avLst/>
          </a:prstGeom>
          <a:ln>
            <a:solidFill>
              <a:schemeClr val="tx1"/>
            </a:solidFill>
          </a:ln>
        </p:spPr>
      </p:pic>
      <p:sp>
        <p:nvSpPr>
          <p:cNvPr id="6" name="TextBox 5"/>
          <p:cNvSpPr txBox="1"/>
          <p:nvPr/>
        </p:nvSpPr>
        <p:spPr>
          <a:xfrm>
            <a:off x="457200" y="5410200"/>
            <a:ext cx="4670698" cy="646331"/>
          </a:xfrm>
          <a:prstGeom prst="rect">
            <a:avLst/>
          </a:prstGeom>
          <a:noFill/>
          <a:ln>
            <a:solidFill>
              <a:schemeClr val="tx1"/>
            </a:solidFill>
          </a:ln>
        </p:spPr>
        <p:txBody>
          <a:bodyPr wrap="square" rtlCol="0">
            <a:spAutoFit/>
          </a:bodyPr>
          <a:lstStyle/>
          <a:p>
            <a:r>
              <a:rPr lang="en-US" dirty="0" smtClean="0"/>
              <a:t>US Total		38,364		12.4</a:t>
            </a:r>
          </a:p>
          <a:p>
            <a:r>
              <a:rPr lang="en-US" dirty="0" smtClean="0"/>
              <a:t>Iowa		372		12.2</a:t>
            </a:r>
          </a:p>
        </p:txBody>
      </p:sp>
      <p:sp>
        <p:nvSpPr>
          <p:cNvPr id="7" name="TextBox 6"/>
          <p:cNvSpPr txBox="1"/>
          <p:nvPr/>
        </p:nvSpPr>
        <p:spPr>
          <a:xfrm>
            <a:off x="304800" y="6210131"/>
            <a:ext cx="6327373" cy="276999"/>
          </a:xfrm>
          <a:prstGeom prst="rect">
            <a:avLst/>
          </a:prstGeom>
          <a:noFill/>
        </p:spPr>
        <p:txBody>
          <a:bodyPr wrap="none" rtlCol="0">
            <a:spAutoFit/>
          </a:bodyPr>
          <a:lstStyle/>
          <a:p>
            <a:r>
              <a:rPr lang="en-US" sz="1200" dirty="0"/>
              <a:t>http://</a:t>
            </a:r>
            <a:r>
              <a:rPr lang="en-US" sz="1200" dirty="0" err="1"/>
              <a:t>www.suicidology.org</a:t>
            </a:r>
            <a:r>
              <a:rPr lang="en-US" sz="1200" dirty="0"/>
              <a:t>/c/</a:t>
            </a:r>
            <a:r>
              <a:rPr lang="en-US" sz="1200" dirty="0" err="1"/>
              <a:t>document_library</a:t>
            </a:r>
            <a:r>
              <a:rPr lang="en-US" sz="1200" dirty="0"/>
              <a:t>/</a:t>
            </a:r>
            <a:r>
              <a:rPr lang="en-US" sz="1200" dirty="0" err="1"/>
              <a:t>get_file?folderId</a:t>
            </a:r>
            <a:r>
              <a:rPr lang="en-US" sz="1200" dirty="0"/>
              <a:t>=262&amp;name=DLFE-636.pdf</a:t>
            </a:r>
          </a:p>
        </p:txBody>
      </p:sp>
    </p:spTree>
    <p:extLst>
      <p:ext uri="{BB962C8B-B14F-4D97-AF65-F5344CB8AC3E}">
        <p14:creationId xmlns:p14="http://schemas.microsoft.com/office/powerpoint/2010/main" val="9053151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02-17 at 8.31.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900" y="0"/>
            <a:ext cx="5041900" cy="6126636"/>
          </a:xfrm>
          <a:prstGeom prst="rect">
            <a:avLst/>
          </a:prstGeom>
        </p:spPr>
      </p:pic>
    </p:spTree>
    <p:extLst>
      <p:ext uri="{BB962C8B-B14F-4D97-AF65-F5344CB8AC3E}">
        <p14:creationId xmlns:p14="http://schemas.microsoft.com/office/powerpoint/2010/main" val="1892381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19200"/>
            <a:ext cx="8763000" cy="4953000"/>
          </a:xfrm>
        </p:spPr>
        <p:txBody>
          <a:bodyPr/>
          <a:lstStyle/>
          <a:p>
            <a:r>
              <a:rPr lang="en-US" dirty="0" smtClean="0"/>
              <a:t>Pesticides </a:t>
            </a:r>
            <a:r>
              <a:rPr lang="en-US" sz="2400" dirty="0" smtClean="0"/>
              <a:t>(particularly OPs, carbamates):</a:t>
            </a:r>
            <a:endParaRPr lang="en-US" dirty="0" smtClean="0"/>
          </a:p>
          <a:p>
            <a:pPr lvl="1"/>
            <a:r>
              <a:rPr lang="en-US" dirty="0" smtClean="0"/>
              <a:t>Linked to depression and anxiety </a:t>
            </a:r>
            <a:r>
              <a:rPr lang="en-US" sz="2000" dirty="0"/>
              <a:t>(</a:t>
            </a:r>
            <a:r>
              <a:rPr lang="en-US" sz="2000" dirty="0">
                <a:hlinkClick r:id="rId3"/>
              </a:rPr>
              <a:t>Bazylewicz-Walczak et al. 1999</a:t>
            </a:r>
            <a:r>
              <a:rPr lang="en-US" sz="2000" dirty="0"/>
              <a:t>; </a:t>
            </a:r>
            <a:r>
              <a:rPr lang="en-US" sz="2000" dirty="0">
                <a:hlinkClick r:id="rId4"/>
              </a:rPr>
              <a:t>Beseler and Stallones 2008</a:t>
            </a:r>
            <a:r>
              <a:rPr lang="en-US" sz="2000" dirty="0"/>
              <a:t>; </a:t>
            </a:r>
            <a:r>
              <a:rPr lang="en-US" sz="2000" dirty="0">
                <a:hlinkClick r:id="rId5"/>
              </a:rPr>
              <a:t>Beseler et al. 2006</a:t>
            </a:r>
            <a:r>
              <a:rPr lang="en-US" sz="2000" dirty="0"/>
              <a:t>, </a:t>
            </a:r>
            <a:r>
              <a:rPr lang="en-US" sz="2000" dirty="0">
                <a:hlinkClick r:id="rId6"/>
              </a:rPr>
              <a:t>2008</a:t>
            </a:r>
            <a:r>
              <a:rPr lang="en-US" sz="2000" dirty="0"/>
              <a:t>; </a:t>
            </a:r>
            <a:r>
              <a:rPr lang="en-US" sz="2000" dirty="0">
                <a:hlinkClick r:id="rId7"/>
              </a:rPr>
              <a:t>Mackenzie Ross et al. 2010</a:t>
            </a:r>
            <a:r>
              <a:rPr lang="en-US" sz="2000" dirty="0"/>
              <a:t>; </a:t>
            </a:r>
            <a:r>
              <a:rPr lang="en-US" sz="2000" dirty="0">
                <a:hlinkClick r:id="rId8"/>
              </a:rPr>
              <a:t>Onwuameze et al. 2013</a:t>
            </a:r>
            <a:r>
              <a:rPr lang="en-US" sz="2000" dirty="0"/>
              <a:t>; </a:t>
            </a:r>
            <a:r>
              <a:rPr lang="en-US" sz="2000" dirty="0">
                <a:hlinkClick r:id="rId9"/>
              </a:rPr>
              <a:t>Rehner et al. 2000</a:t>
            </a:r>
            <a:r>
              <a:rPr lang="en-US" sz="2000" dirty="0"/>
              <a:t>; </a:t>
            </a:r>
            <a:r>
              <a:rPr lang="en-US" sz="2000" dirty="0">
                <a:hlinkClick r:id="rId10"/>
              </a:rPr>
              <a:t>Salvi et al. 2003</a:t>
            </a:r>
            <a:r>
              <a:rPr lang="en-US" sz="2000" dirty="0"/>
              <a:t>; </a:t>
            </a:r>
            <a:r>
              <a:rPr lang="en-US" sz="2000" dirty="0">
                <a:hlinkClick r:id="rId11"/>
              </a:rPr>
              <a:t>Weisskopf et al. 2013</a:t>
            </a:r>
            <a:r>
              <a:rPr lang="en-US" sz="2000" dirty="0"/>
              <a:t>; </a:t>
            </a:r>
            <a:r>
              <a:rPr lang="en-US" sz="2000" dirty="0">
                <a:hlinkClick r:id="rId12"/>
              </a:rPr>
              <a:t>Wesseling et al. 2010</a:t>
            </a:r>
            <a:r>
              <a:rPr lang="en-US" sz="2000" dirty="0" smtClean="0"/>
              <a:t>)</a:t>
            </a:r>
          </a:p>
          <a:p>
            <a:pPr lvl="1"/>
            <a:r>
              <a:rPr lang="en-US" dirty="0" smtClean="0"/>
              <a:t>Ag Health Study: association between specific pesticides and depression (Beard et al., 2014)</a:t>
            </a:r>
          </a:p>
          <a:p>
            <a:pPr lvl="1"/>
            <a:r>
              <a:rPr lang="en-US" dirty="0" smtClean="0"/>
              <a:t>Both </a:t>
            </a:r>
            <a:r>
              <a:rPr lang="en-US" dirty="0"/>
              <a:t>chronic exposure </a:t>
            </a:r>
            <a:r>
              <a:rPr lang="en-US" sz="2400" dirty="0" smtClean="0"/>
              <a:t>(</a:t>
            </a:r>
            <a:r>
              <a:rPr lang="en-US" sz="2400" dirty="0" smtClean="0">
                <a:hlinkClick r:id="rId10"/>
              </a:rPr>
              <a:t>Salvi </a:t>
            </a:r>
            <a:r>
              <a:rPr lang="en-US" sz="2400" dirty="0">
                <a:hlinkClick r:id="rId10"/>
              </a:rPr>
              <a:t>et al. </a:t>
            </a:r>
            <a:r>
              <a:rPr lang="en-US" sz="2400" dirty="0" smtClean="0">
                <a:hlinkClick r:id="rId10"/>
              </a:rPr>
              <a:t>2003</a:t>
            </a:r>
            <a:r>
              <a:rPr lang="en-US" sz="2400" dirty="0" smtClean="0"/>
              <a:t>, </a:t>
            </a:r>
            <a:r>
              <a:rPr lang="en-US" sz="2400" dirty="0" smtClean="0">
                <a:hlinkClick r:id="rId3"/>
              </a:rPr>
              <a:t>Bazylewicz-Walczak </a:t>
            </a:r>
            <a:r>
              <a:rPr lang="en-US" sz="2400" dirty="0">
                <a:hlinkClick r:id="rId3"/>
              </a:rPr>
              <a:t>et al. </a:t>
            </a:r>
            <a:r>
              <a:rPr lang="en-US" sz="2400" dirty="0" smtClean="0">
                <a:hlinkClick r:id="rId3"/>
              </a:rPr>
              <a:t>1999</a:t>
            </a:r>
            <a:r>
              <a:rPr lang="en-US" sz="2400" dirty="0" smtClean="0"/>
              <a:t>, </a:t>
            </a:r>
            <a:r>
              <a:rPr lang="en-US" sz="2400" dirty="0" smtClean="0">
                <a:hlinkClick r:id="rId8"/>
              </a:rPr>
              <a:t>Onwuameze </a:t>
            </a:r>
            <a:r>
              <a:rPr lang="en-US" sz="2400" dirty="0">
                <a:hlinkClick r:id="rId8"/>
              </a:rPr>
              <a:t>et al. </a:t>
            </a:r>
            <a:r>
              <a:rPr lang="en-US" sz="2400" dirty="0" smtClean="0">
                <a:hlinkClick r:id="rId8"/>
              </a:rPr>
              <a:t>2013</a:t>
            </a:r>
            <a:r>
              <a:rPr lang="en-US" sz="2400" dirty="0" smtClean="0"/>
              <a:t>, </a:t>
            </a:r>
            <a:r>
              <a:rPr lang="en-US" sz="2400" dirty="0" smtClean="0">
                <a:hlinkClick r:id="rId7"/>
              </a:rPr>
              <a:t>Mackenzie </a:t>
            </a:r>
            <a:r>
              <a:rPr lang="en-US" sz="2400" dirty="0">
                <a:hlinkClick r:id="rId7"/>
              </a:rPr>
              <a:t>Ross et al. 2010</a:t>
            </a:r>
            <a:r>
              <a:rPr lang="en-US" sz="2400" dirty="0"/>
              <a:t>) </a:t>
            </a:r>
            <a:r>
              <a:rPr lang="en-US" dirty="0" smtClean="0"/>
              <a:t>and poisoning </a:t>
            </a:r>
            <a:r>
              <a:rPr lang="en-US" sz="2400" dirty="0" smtClean="0"/>
              <a:t>(</a:t>
            </a:r>
            <a:r>
              <a:rPr lang="en-US" sz="2400" dirty="0">
                <a:hlinkClick r:id="rId4"/>
              </a:rPr>
              <a:t>Beseler and Stallones </a:t>
            </a:r>
            <a:r>
              <a:rPr lang="en-US" sz="2400" dirty="0" smtClean="0">
                <a:hlinkClick r:id="rId4"/>
              </a:rPr>
              <a:t>2008</a:t>
            </a:r>
            <a:r>
              <a:rPr lang="en-US" sz="2400" dirty="0"/>
              <a:t>, </a:t>
            </a:r>
            <a:r>
              <a:rPr lang="en-US" sz="2400" dirty="0" smtClean="0">
                <a:hlinkClick r:id="rId6"/>
              </a:rPr>
              <a:t>Beseler </a:t>
            </a:r>
            <a:r>
              <a:rPr lang="en-US" sz="2400" dirty="0">
                <a:hlinkClick r:id="rId6"/>
              </a:rPr>
              <a:t>et al. </a:t>
            </a:r>
            <a:r>
              <a:rPr lang="en-US" sz="2400" dirty="0" smtClean="0">
                <a:hlinkClick r:id="rId6"/>
              </a:rPr>
              <a:t>2006, 2008</a:t>
            </a:r>
            <a:r>
              <a:rPr lang="en-US" sz="2400" dirty="0"/>
              <a:t>, </a:t>
            </a:r>
            <a:r>
              <a:rPr lang="en-US" sz="2400" dirty="0" smtClean="0">
                <a:hlinkClick r:id="rId12"/>
              </a:rPr>
              <a:t>Wesseling </a:t>
            </a:r>
            <a:r>
              <a:rPr lang="en-US" sz="2400" dirty="0">
                <a:hlinkClick r:id="rId12"/>
              </a:rPr>
              <a:t>et al. </a:t>
            </a:r>
            <a:r>
              <a:rPr lang="en-US" sz="2400" dirty="0" smtClean="0">
                <a:hlinkClick r:id="rId12"/>
              </a:rPr>
              <a:t>2010</a:t>
            </a:r>
            <a:r>
              <a:rPr lang="en-US" sz="2400" dirty="0" smtClean="0"/>
              <a:t>)</a:t>
            </a:r>
          </a:p>
        </p:txBody>
      </p:sp>
      <p:sp>
        <p:nvSpPr>
          <p:cNvPr id="5" name="Title 1"/>
          <p:cNvSpPr txBox="1">
            <a:spLocks/>
          </p:cNvSpPr>
          <p:nvPr/>
        </p:nvSpPr>
        <p:spPr>
          <a:xfrm>
            <a:off x="419100" y="76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Pesticide Exposure and Depression</a:t>
            </a:r>
            <a:endParaRPr lang="en-US" b="1" dirty="0"/>
          </a:p>
        </p:txBody>
      </p:sp>
    </p:spTree>
    <p:extLst>
      <p:ext uri="{BB962C8B-B14F-4D97-AF65-F5344CB8AC3E}">
        <p14:creationId xmlns:p14="http://schemas.microsoft.com/office/powerpoint/2010/main" val="433612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 Example…</a:t>
            </a:r>
            <a:endParaRPr lang="en-US" b="1" dirty="0"/>
          </a:p>
        </p:txBody>
      </p:sp>
      <p:sp>
        <p:nvSpPr>
          <p:cNvPr id="3" name="Content Placeholder 2"/>
          <p:cNvSpPr>
            <a:spLocks noGrp="1"/>
          </p:cNvSpPr>
          <p:nvPr>
            <p:ph idx="1"/>
          </p:nvPr>
        </p:nvSpPr>
        <p:spPr>
          <a:xfrm>
            <a:off x="457200" y="1371600"/>
            <a:ext cx="8229600" cy="4525963"/>
          </a:xfrm>
        </p:spPr>
        <p:txBody>
          <a:bodyPr>
            <a:normAutofit/>
          </a:bodyPr>
          <a:lstStyle/>
          <a:p>
            <a:pPr marL="0" indent="0">
              <a:buNone/>
            </a:pPr>
            <a:r>
              <a:rPr lang="en-US" dirty="0"/>
              <a:t>Ben and Lois have been ranching for 15 years. The </a:t>
            </a:r>
            <a:r>
              <a:rPr lang="en-US" dirty="0" smtClean="0"/>
              <a:t>last few </a:t>
            </a:r>
            <a:r>
              <a:rPr lang="en-US" dirty="0"/>
              <a:t>years, they have struggled financially. If prices are </a:t>
            </a:r>
            <a:r>
              <a:rPr lang="en-US" dirty="0" smtClean="0"/>
              <a:t>low again </a:t>
            </a:r>
            <a:r>
              <a:rPr lang="en-US" dirty="0"/>
              <a:t>this year, they could lose the ranch. Ben has </a:t>
            </a:r>
            <a:r>
              <a:rPr lang="en-US" dirty="0" smtClean="0"/>
              <a:t>always been </a:t>
            </a:r>
            <a:r>
              <a:rPr lang="en-US" dirty="0"/>
              <a:t>known as a responsible and outgoing member of </a:t>
            </a:r>
            <a:r>
              <a:rPr lang="en-US" dirty="0" smtClean="0"/>
              <a:t>the community</a:t>
            </a:r>
            <a:r>
              <a:rPr lang="en-US" dirty="0"/>
              <a:t>. But now, under this level of financial stress</a:t>
            </a:r>
            <a:r>
              <a:rPr lang="en-US" dirty="0" smtClean="0"/>
              <a:t>, he </a:t>
            </a:r>
            <a:r>
              <a:rPr lang="en-US" dirty="0"/>
              <a:t>looks tired and withdrawn. He’s been forgetting appointments</a:t>
            </a:r>
            <a:r>
              <a:rPr lang="en-US" dirty="0" smtClean="0"/>
              <a:t>, neglecting </a:t>
            </a:r>
            <a:r>
              <a:rPr lang="en-US" dirty="0"/>
              <a:t>his livestock and skipping church</a:t>
            </a:r>
            <a:r>
              <a:rPr lang="en-US" dirty="0" smtClean="0"/>
              <a:t>.</a:t>
            </a:r>
          </a:p>
          <a:p>
            <a:pPr marL="0" indent="0">
              <a:buNone/>
            </a:pPr>
            <a:endParaRPr lang="en-US" sz="2400" dirty="0"/>
          </a:p>
        </p:txBody>
      </p:sp>
      <p:sp>
        <p:nvSpPr>
          <p:cNvPr id="5" name="TextBox 4"/>
          <p:cNvSpPr txBox="1"/>
          <p:nvPr/>
        </p:nvSpPr>
        <p:spPr>
          <a:xfrm>
            <a:off x="1143000" y="5943600"/>
            <a:ext cx="5683166" cy="369332"/>
          </a:xfrm>
          <a:prstGeom prst="rect">
            <a:avLst/>
          </a:prstGeom>
          <a:noFill/>
        </p:spPr>
        <p:txBody>
          <a:bodyPr wrap="none" rtlCol="0">
            <a:spAutoFit/>
          </a:bodyPr>
          <a:lstStyle/>
          <a:p>
            <a:r>
              <a:rPr lang="en-US" dirty="0" smtClean="0"/>
              <a:t>Examples from </a:t>
            </a:r>
            <a:r>
              <a:rPr lang="en-US" dirty="0" err="1" smtClean="0"/>
              <a:t>Weigel</a:t>
            </a:r>
            <a:r>
              <a:rPr lang="en-US" dirty="0" smtClean="0"/>
              <a:t> and Penny – University of Wyoming</a:t>
            </a:r>
            <a:endParaRPr lang="en-US" dirty="0"/>
          </a:p>
        </p:txBody>
      </p:sp>
    </p:spTree>
    <p:extLst>
      <p:ext uri="{BB962C8B-B14F-4D97-AF65-F5344CB8AC3E}">
        <p14:creationId xmlns:p14="http://schemas.microsoft.com/office/powerpoint/2010/main" val="7264412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90600"/>
            <a:ext cx="8763000" cy="5257800"/>
          </a:xfrm>
        </p:spPr>
        <p:txBody>
          <a:bodyPr/>
          <a:lstStyle/>
          <a:p>
            <a:r>
              <a:rPr lang="en-US" dirty="0" smtClean="0"/>
              <a:t>Studies have reported higher suicide rates among farmers </a:t>
            </a:r>
            <a:r>
              <a:rPr lang="en-US" sz="2000" dirty="0" smtClean="0"/>
              <a:t>(</a:t>
            </a:r>
            <a:r>
              <a:rPr lang="en-US" sz="2000" dirty="0">
                <a:hlinkClick r:id="rId3"/>
              </a:rPr>
              <a:t>Blair et al. 1993</a:t>
            </a:r>
            <a:r>
              <a:rPr lang="en-US" sz="2000" dirty="0"/>
              <a:t>; </a:t>
            </a:r>
            <a:r>
              <a:rPr lang="en-US" sz="2000" dirty="0">
                <a:hlinkClick r:id="rId4"/>
              </a:rPr>
              <a:t>Browning et al. 2008</a:t>
            </a:r>
            <a:r>
              <a:rPr lang="en-US" sz="2000" dirty="0"/>
              <a:t>; </a:t>
            </a:r>
            <a:r>
              <a:rPr lang="en-US" sz="2000" dirty="0">
                <a:hlinkClick r:id="rId5"/>
              </a:rPr>
              <a:t>Gunderson et al. 1993</a:t>
            </a:r>
            <a:r>
              <a:rPr lang="en-US" sz="2000" dirty="0"/>
              <a:t>; </a:t>
            </a:r>
            <a:r>
              <a:rPr lang="en-US" sz="2000" dirty="0">
                <a:hlinkClick r:id="rId6"/>
              </a:rPr>
              <a:t>Lee et al. 2002</a:t>
            </a:r>
            <a:r>
              <a:rPr lang="en-US" sz="2000" dirty="0"/>
              <a:t>; </a:t>
            </a:r>
            <a:r>
              <a:rPr lang="en-US" sz="2000" dirty="0">
                <a:hlinkClick r:id="rId7"/>
              </a:rPr>
              <a:t>Meltzer et al. 2008</a:t>
            </a:r>
            <a:r>
              <a:rPr lang="en-US" sz="2000" dirty="0"/>
              <a:t>; </a:t>
            </a:r>
            <a:r>
              <a:rPr lang="en-US" sz="2000" dirty="0">
                <a:hlinkClick r:id="rId8"/>
              </a:rPr>
              <a:t>Miller and Burns 2008</a:t>
            </a:r>
            <a:r>
              <a:rPr lang="en-US" sz="2000" dirty="0"/>
              <a:t>; </a:t>
            </a:r>
            <a:r>
              <a:rPr lang="en-US" sz="2000" dirty="0">
                <a:hlinkClick r:id="rId9"/>
              </a:rPr>
              <a:t>Page and Fragar 2002</a:t>
            </a:r>
            <a:r>
              <a:rPr lang="en-US" sz="2000" dirty="0"/>
              <a:t>; </a:t>
            </a:r>
            <a:r>
              <a:rPr lang="en-US" sz="2000" dirty="0">
                <a:hlinkClick r:id="rId10"/>
              </a:rPr>
              <a:t>Stallones </a:t>
            </a:r>
            <a:r>
              <a:rPr lang="en-US" sz="2000" dirty="0" smtClean="0">
                <a:hlinkClick r:id="rId10"/>
              </a:rPr>
              <a:t>1990</a:t>
            </a:r>
            <a:r>
              <a:rPr lang="en-US" sz="2000" dirty="0" smtClean="0"/>
              <a:t>)</a:t>
            </a:r>
          </a:p>
          <a:p>
            <a:pPr lvl="1"/>
            <a:r>
              <a:rPr lang="en-US" sz="2000" dirty="0" smtClean="0"/>
              <a:t>although </a:t>
            </a:r>
            <a:r>
              <a:rPr lang="en-US" sz="2000" dirty="0"/>
              <a:t>two studies found lower rates among Canadian farmers (</a:t>
            </a:r>
            <a:r>
              <a:rPr lang="en-US" sz="2000" dirty="0">
                <a:hlinkClick r:id="rId11"/>
              </a:rPr>
              <a:t>Pickett et al. 1993</a:t>
            </a:r>
            <a:r>
              <a:rPr lang="en-US" sz="2000" dirty="0"/>
              <a:t>, </a:t>
            </a:r>
            <a:r>
              <a:rPr lang="en-US" sz="2000" dirty="0">
                <a:hlinkClick r:id="rId12"/>
              </a:rPr>
              <a:t>1999</a:t>
            </a:r>
            <a:r>
              <a:rPr lang="en-US" sz="2000" dirty="0"/>
              <a:t>). </a:t>
            </a:r>
            <a:endParaRPr lang="en-US" sz="800" dirty="0" smtClean="0"/>
          </a:p>
          <a:p>
            <a:r>
              <a:rPr lang="en-US" dirty="0" smtClean="0"/>
              <a:t>Mixed findings examining chronic (low-moderate) exposure and suicide </a:t>
            </a:r>
            <a:r>
              <a:rPr lang="en-US" sz="2000" dirty="0" smtClean="0"/>
              <a:t>(Australia: </a:t>
            </a:r>
            <a:r>
              <a:rPr lang="en-US" sz="2000" dirty="0" smtClean="0">
                <a:hlinkClick r:id="rId13"/>
              </a:rPr>
              <a:t>MacFarlane </a:t>
            </a:r>
            <a:r>
              <a:rPr lang="en-US" sz="2000" dirty="0">
                <a:hlinkClick r:id="rId13"/>
              </a:rPr>
              <a:t>et al. 2009</a:t>
            </a:r>
            <a:r>
              <a:rPr lang="en-US" sz="2000" dirty="0"/>
              <a:t>, </a:t>
            </a:r>
            <a:r>
              <a:rPr lang="en-US" sz="2000" dirty="0" smtClean="0">
                <a:hlinkClick r:id="rId14"/>
              </a:rPr>
              <a:t>2010</a:t>
            </a:r>
            <a:r>
              <a:rPr lang="en-US" sz="2000" dirty="0" smtClean="0"/>
              <a:t>; Spain: </a:t>
            </a:r>
            <a:r>
              <a:rPr lang="en-US" sz="2000" dirty="0" smtClean="0">
                <a:hlinkClick r:id="rId15"/>
              </a:rPr>
              <a:t>Parrón </a:t>
            </a:r>
            <a:r>
              <a:rPr lang="en-US" sz="2000" dirty="0">
                <a:hlinkClick r:id="rId15"/>
              </a:rPr>
              <a:t>et al. </a:t>
            </a:r>
            <a:r>
              <a:rPr lang="en-US" sz="2000" dirty="0" smtClean="0">
                <a:hlinkClick r:id="rId15"/>
              </a:rPr>
              <a:t>1996</a:t>
            </a:r>
            <a:r>
              <a:rPr lang="en-US" sz="2000" dirty="0" smtClean="0"/>
              <a:t>; US: </a:t>
            </a:r>
            <a:r>
              <a:rPr lang="en-US" sz="2000" dirty="0" smtClean="0">
                <a:hlinkClick r:id="rId16"/>
              </a:rPr>
              <a:t>Stallones 2006</a:t>
            </a:r>
            <a:r>
              <a:rPr lang="en-US" sz="2000" dirty="0" smtClean="0"/>
              <a:t>, Beard et al., 2011; South Africa: </a:t>
            </a:r>
            <a:r>
              <a:rPr lang="en-US" sz="2000" dirty="0" smtClean="0">
                <a:hlinkClick r:id="rId17"/>
              </a:rPr>
              <a:t>London </a:t>
            </a:r>
            <a:r>
              <a:rPr lang="en-US" sz="2000" dirty="0">
                <a:hlinkClick r:id="rId17"/>
              </a:rPr>
              <a:t>et al. 2005</a:t>
            </a:r>
            <a:r>
              <a:rPr lang="en-US" sz="2000" dirty="0" smtClean="0"/>
              <a:t>)</a:t>
            </a:r>
          </a:p>
          <a:p>
            <a:r>
              <a:rPr lang="en-US" sz="2800" dirty="0" err="1" smtClean="0"/>
              <a:t>Stonger</a:t>
            </a:r>
            <a:r>
              <a:rPr lang="en-US" sz="2800" dirty="0" smtClean="0"/>
              <a:t> evidence for poisoning/high exposure events and suicide</a:t>
            </a:r>
            <a:endParaRPr lang="en-US" sz="2800" dirty="0"/>
          </a:p>
        </p:txBody>
      </p:sp>
      <p:sp>
        <p:nvSpPr>
          <p:cNvPr id="5" name="Title 1"/>
          <p:cNvSpPr txBox="1">
            <a:spLocks/>
          </p:cNvSpPr>
          <p:nvPr/>
        </p:nvSpPr>
        <p:spPr>
          <a:xfrm>
            <a:off x="419100" y="7620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t>Pesticide Exposure and Suicide</a:t>
            </a:r>
            <a:endParaRPr lang="en-US" b="1" dirty="0"/>
          </a:p>
        </p:txBody>
      </p:sp>
    </p:spTree>
    <p:extLst>
      <p:ext uri="{BB962C8B-B14F-4D97-AF65-F5344CB8AC3E}">
        <p14:creationId xmlns:p14="http://schemas.microsoft.com/office/powerpoint/2010/main" val="15040670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Multiple risk factors for depression and suicide</a:t>
            </a:r>
          </a:p>
          <a:p>
            <a:r>
              <a:rPr lang="en-US" dirty="0" smtClean="0"/>
              <a:t>Higher suicide rates among farmers</a:t>
            </a:r>
          </a:p>
          <a:p>
            <a:r>
              <a:rPr lang="en-US" dirty="0" smtClean="0"/>
              <a:t>Evidence is growing that demonstrates link between pesticide exposure and depression and suicide</a:t>
            </a:r>
          </a:p>
          <a:p>
            <a:pPr lvl="1"/>
            <a:r>
              <a:rPr lang="en-US" sz="2400" dirty="0" smtClean="0"/>
              <a:t>Pesticide </a:t>
            </a:r>
            <a:r>
              <a:rPr lang="en-US" sz="2400" u="sng" dirty="0" smtClean="0"/>
              <a:t>poisoning</a:t>
            </a:r>
            <a:r>
              <a:rPr lang="en-US" sz="2400" dirty="0" smtClean="0"/>
              <a:t> (or </a:t>
            </a:r>
            <a:r>
              <a:rPr lang="en-US" sz="2400" u="sng" dirty="0" smtClean="0"/>
              <a:t>high exposures</a:t>
            </a:r>
            <a:r>
              <a:rPr lang="en-US" sz="2400" dirty="0" smtClean="0"/>
              <a:t>) stronger evidence</a:t>
            </a:r>
          </a:p>
          <a:p>
            <a:pPr lvl="1"/>
            <a:r>
              <a:rPr lang="en-US" sz="2400" dirty="0" smtClean="0"/>
              <a:t>Weaker evidence examining chronic/low exposures</a:t>
            </a:r>
            <a:endParaRPr lang="en-US" dirty="0" smtClean="0"/>
          </a:p>
        </p:txBody>
      </p:sp>
      <p:sp>
        <p:nvSpPr>
          <p:cNvPr id="5" name="Title 1"/>
          <p:cNvSpPr>
            <a:spLocks noGrp="1"/>
          </p:cNvSpPr>
          <p:nvPr>
            <p:ph type="title"/>
          </p:nvPr>
        </p:nvSpPr>
        <p:spPr>
          <a:xfrm>
            <a:off x="119806" y="533400"/>
            <a:ext cx="8892413" cy="990600"/>
          </a:xfrm>
        </p:spPr>
        <p:txBody>
          <a:bodyPr>
            <a:normAutofit/>
          </a:bodyPr>
          <a:lstStyle/>
          <a:p>
            <a:r>
              <a:rPr lang="en-US" b="1" dirty="0" smtClean="0"/>
              <a:t>Pesticides and Suicide: </a:t>
            </a:r>
            <a:r>
              <a:rPr lang="en-US" sz="3556" b="1" dirty="0" smtClean="0"/>
              <a:t>Conclusions	</a:t>
            </a:r>
            <a:endParaRPr lang="en-US" b="1" dirty="0"/>
          </a:p>
        </p:txBody>
      </p:sp>
    </p:spTree>
    <p:extLst>
      <p:ext uri="{BB962C8B-B14F-4D97-AF65-F5344CB8AC3E}">
        <p14:creationId xmlns:p14="http://schemas.microsoft.com/office/powerpoint/2010/main" val="16137681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Limitations of these studies</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Measures of exposure</a:t>
            </a:r>
          </a:p>
          <a:p>
            <a:pPr lvl="1"/>
            <a:r>
              <a:rPr lang="en-US" dirty="0" smtClean="0"/>
              <a:t>Often based on job title or years worked</a:t>
            </a:r>
          </a:p>
          <a:p>
            <a:pPr lvl="2"/>
            <a:r>
              <a:rPr lang="en-US" dirty="0" smtClean="0"/>
              <a:t>May not accurately represent exposure</a:t>
            </a:r>
          </a:p>
          <a:p>
            <a:pPr lvl="1"/>
            <a:r>
              <a:rPr lang="en-US" dirty="0" smtClean="0"/>
              <a:t>Focused on </a:t>
            </a:r>
            <a:r>
              <a:rPr lang="en-US" dirty="0" err="1" smtClean="0"/>
              <a:t>OPs</a:t>
            </a:r>
            <a:r>
              <a:rPr lang="en-US" dirty="0" smtClean="0"/>
              <a:t> – which have a biological plausible explanation for link to depression</a:t>
            </a:r>
          </a:p>
          <a:p>
            <a:r>
              <a:rPr lang="en-US" dirty="0" smtClean="0"/>
              <a:t>Case definition</a:t>
            </a:r>
          </a:p>
          <a:p>
            <a:pPr lvl="1"/>
            <a:r>
              <a:rPr lang="en-US" dirty="0" smtClean="0"/>
              <a:t>Self-report vs. validated scales (and are they appropriate for the population?)</a:t>
            </a:r>
          </a:p>
          <a:p>
            <a:r>
              <a:rPr lang="en-US" dirty="0" smtClean="0"/>
              <a:t>Study design</a:t>
            </a:r>
          </a:p>
          <a:p>
            <a:r>
              <a:rPr lang="en-US" dirty="0" smtClean="0"/>
              <a:t>Small Sample Size</a:t>
            </a:r>
          </a:p>
          <a:p>
            <a:r>
              <a:rPr lang="en-US" dirty="0" smtClean="0"/>
              <a:t>Don’t consider other risk factors</a:t>
            </a:r>
            <a:endParaRPr lang="en-US" dirty="0"/>
          </a:p>
        </p:txBody>
      </p:sp>
    </p:spTree>
    <p:extLst>
      <p:ext uri="{BB962C8B-B14F-4D97-AF65-F5344CB8AC3E}">
        <p14:creationId xmlns:p14="http://schemas.microsoft.com/office/powerpoint/2010/main" val="20308232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2999"/>
            <a:ext cx="8229600" cy="5424637"/>
          </a:xfrm>
        </p:spPr>
        <p:txBody>
          <a:bodyPr>
            <a:normAutofit fontScale="92500" lnSpcReduction="20000"/>
          </a:bodyPr>
          <a:lstStyle/>
          <a:p>
            <a:pPr marL="342900" lvl="0" indent="-342900" eaLnBrk="0" hangingPunct="0">
              <a:spcBef>
                <a:spcPct val="20000"/>
              </a:spcBef>
              <a:buClrTx/>
              <a:buSzTx/>
              <a:buFont typeface="Arial" charset="0"/>
              <a:buChar char="•"/>
            </a:pPr>
            <a:r>
              <a:rPr lang="en-US" sz="2800" dirty="0" smtClean="0">
                <a:solidFill>
                  <a:prstClr val="black"/>
                </a:solidFill>
                <a:latin typeface="Arial" pitchFamily="34" charset="0"/>
                <a:cs typeface="Arial" pitchFamily="34" charset="0"/>
              </a:rPr>
              <a:t>Social Support – network of friends/relatives</a:t>
            </a:r>
          </a:p>
          <a:p>
            <a:pPr lvl="1" indent="-342900" eaLnBrk="0" hangingPunct="0">
              <a:buFont typeface="Arial" charset="0"/>
              <a:buChar char="•"/>
            </a:pPr>
            <a:r>
              <a:rPr lang="en-US" sz="2400" dirty="0" smtClean="0">
                <a:solidFill>
                  <a:prstClr val="black"/>
                </a:solidFill>
                <a:latin typeface="Arial" pitchFamily="34" charset="0"/>
                <a:cs typeface="Arial" pitchFamily="34" charset="0"/>
              </a:rPr>
              <a:t>Women often have better networks than men</a:t>
            </a:r>
          </a:p>
          <a:p>
            <a:pPr lvl="1" indent="-342900" eaLnBrk="0" hangingPunct="0">
              <a:buFont typeface="Arial" charset="0"/>
              <a:buChar char="•"/>
            </a:pPr>
            <a:r>
              <a:rPr lang="en-US" sz="2400" dirty="0" smtClean="0">
                <a:solidFill>
                  <a:prstClr val="black"/>
                </a:solidFill>
                <a:latin typeface="Arial" pitchFamily="34" charset="0"/>
                <a:cs typeface="Arial" pitchFamily="34" charset="0"/>
              </a:rPr>
              <a:t>Sometimes occurs in workplace </a:t>
            </a:r>
            <a:r>
              <a:rPr lang="en-US" sz="2400" dirty="0" smtClean="0">
                <a:solidFill>
                  <a:prstClr val="black"/>
                </a:solidFill>
                <a:latin typeface="Arial" pitchFamily="34" charset="0"/>
                <a:cs typeface="Arial" pitchFamily="34" charset="0"/>
                <a:sym typeface="Wingdings"/>
              </a:rPr>
              <a:t> but farms may be different</a:t>
            </a:r>
          </a:p>
          <a:p>
            <a:pPr lvl="1" indent="-342900" eaLnBrk="0" hangingPunct="0">
              <a:buFont typeface="Arial" charset="0"/>
              <a:buChar char="•"/>
            </a:pPr>
            <a:r>
              <a:rPr lang="en-US" sz="2400" dirty="0" smtClean="0">
                <a:solidFill>
                  <a:prstClr val="black"/>
                </a:solidFill>
                <a:latin typeface="Arial" pitchFamily="34" charset="0"/>
                <a:cs typeface="Arial" pitchFamily="34" charset="0"/>
                <a:sym typeface="Wingdings"/>
              </a:rPr>
              <a:t>Dating service?</a:t>
            </a:r>
            <a:endParaRPr lang="en-US" sz="2400" dirty="0" smtClean="0">
              <a:solidFill>
                <a:prstClr val="black"/>
              </a:solidFill>
              <a:latin typeface="Arial" pitchFamily="34" charset="0"/>
              <a:cs typeface="Arial" pitchFamily="34" charset="0"/>
            </a:endParaRPr>
          </a:p>
          <a:p>
            <a:pPr marL="342900" lvl="0" indent="-342900" eaLnBrk="0" hangingPunct="0">
              <a:spcBef>
                <a:spcPct val="20000"/>
              </a:spcBef>
              <a:buClrTx/>
              <a:buSzTx/>
              <a:buFont typeface="Arial" charset="0"/>
              <a:buChar char="•"/>
            </a:pPr>
            <a:r>
              <a:rPr lang="en-US" sz="2800" dirty="0" smtClean="0">
                <a:solidFill>
                  <a:prstClr val="black"/>
                </a:solidFill>
                <a:latin typeface="Arial" pitchFamily="34" charset="0"/>
                <a:cs typeface="Arial" pitchFamily="34" charset="0"/>
              </a:rPr>
              <a:t>Fun/Laughter</a:t>
            </a:r>
          </a:p>
          <a:p>
            <a:pPr marL="342900" lvl="0" indent="-342900" eaLnBrk="0" hangingPunct="0">
              <a:spcBef>
                <a:spcPct val="20000"/>
              </a:spcBef>
              <a:buClrTx/>
              <a:buSzTx/>
              <a:buFont typeface="Arial" charset="0"/>
              <a:buChar char="•"/>
            </a:pPr>
            <a:r>
              <a:rPr lang="en-US" sz="2800" dirty="0" smtClean="0">
                <a:solidFill>
                  <a:prstClr val="black"/>
                </a:solidFill>
                <a:latin typeface="Arial" pitchFamily="34" charset="0"/>
                <a:cs typeface="Arial" pitchFamily="34" charset="0"/>
              </a:rPr>
              <a:t>Relaxation/Meditation </a:t>
            </a:r>
          </a:p>
          <a:p>
            <a:pPr lvl="1" indent="-342900" eaLnBrk="0" hangingPunct="0">
              <a:buFont typeface="Arial" charset="0"/>
              <a:buChar char="•"/>
            </a:pPr>
            <a:r>
              <a:rPr lang="en-US" sz="2400" dirty="0" smtClean="0">
                <a:solidFill>
                  <a:prstClr val="black"/>
                </a:solidFill>
                <a:latin typeface="Arial" pitchFamily="34" charset="0"/>
                <a:cs typeface="Arial" pitchFamily="34" charset="0"/>
              </a:rPr>
              <a:t>breathing controlled and heart rate and BP lowered</a:t>
            </a:r>
          </a:p>
          <a:p>
            <a:pPr marL="342900" lvl="0" indent="-342900" eaLnBrk="0" hangingPunct="0">
              <a:spcBef>
                <a:spcPct val="20000"/>
              </a:spcBef>
              <a:buClrTx/>
              <a:buSzTx/>
              <a:buFont typeface="Arial" charset="0"/>
              <a:buChar char="•"/>
            </a:pPr>
            <a:r>
              <a:rPr lang="en-US" sz="2800" dirty="0" smtClean="0">
                <a:solidFill>
                  <a:prstClr val="black"/>
                </a:solidFill>
                <a:latin typeface="Arial" pitchFamily="34" charset="0"/>
                <a:cs typeface="Arial" pitchFamily="34" charset="0"/>
              </a:rPr>
              <a:t>Physical Activity/Exercise</a:t>
            </a:r>
          </a:p>
          <a:p>
            <a:pPr lvl="1" indent="-342900" eaLnBrk="0" hangingPunct="0">
              <a:buFont typeface="Arial" charset="0"/>
              <a:buChar char="•"/>
            </a:pPr>
            <a:r>
              <a:rPr lang="en-US" sz="2400" dirty="0" smtClean="0">
                <a:solidFill>
                  <a:prstClr val="black"/>
                </a:solidFill>
                <a:latin typeface="Arial" pitchFamily="34" charset="0"/>
                <a:cs typeface="Arial" pitchFamily="34" charset="0"/>
              </a:rPr>
              <a:t>Provides outlet for flight or fight response</a:t>
            </a:r>
          </a:p>
          <a:p>
            <a:pPr lvl="1" indent="-342900" eaLnBrk="0" hangingPunct="0">
              <a:buFont typeface="Arial" charset="0"/>
              <a:buChar char="•"/>
            </a:pPr>
            <a:r>
              <a:rPr lang="en-US" sz="2400" dirty="0" smtClean="0">
                <a:solidFill>
                  <a:prstClr val="black"/>
                </a:solidFill>
                <a:latin typeface="Arial" pitchFamily="34" charset="0"/>
                <a:cs typeface="Arial" pitchFamily="34" charset="0"/>
              </a:rPr>
              <a:t>May also take you out of stress-provoking situation</a:t>
            </a:r>
          </a:p>
          <a:p>
            <a:pPr eaLnBrk="0" hangingPunct="0">
              <a:buFont typeface="Arial" charset="0"/>
              <a:buChar char="•"/>
            </a:pPr>
            <a:r>
              <a:rPr lang="en-US" sz="3000" dirty="0" smtClean="0">
                <a:solidFill>
                  <a:prstClr val="black"/>
                </a:solidFill>
                <a:latin typeface="Arial" pitchFamily="34" charset="0"/>
                <a:cs typeface="Arial" pitchFamily="34" charset="0"/>
              </a:rPr>
              <a:t>Problem-focused Coping</a:t>
            </a:r>
          </a:p>
          <a:p>
            <a:pPr lvl="1" eaLnBrk="0" hangingPunct="0">
              <a:buFont typeface="Arial" charset="0"/>
              <a:buChar char="•"/>
            </a:pPr>
            <a:r>
              <a:rPr lang="en-US" sz="2600" dirty="0" smtClean="0">
                <a:solidFill>
                  <a:prstClr val="black"/>
                </a:solidFill>
                <a:latin typeface="Arial" pitchFamily="34" charset="0"/>
                <a:cs typeface="Arial" pitchFamily="34" charset="0"/>
              </a:rPr>
              <a:t>Cognitive appraisal (use problem solving)</a:t>
            </a:r>
          </a:p>
          <a:p>
            <a:pPr lvl="1" eaLnBrk="0" hangingPunct="0">
              <a:buFont typeface="Arial" charset="0"/>
              <a:buChar char="•"/>
            </a:pPr>
            <a:r>
              <a:rPr lang="en-US" sz="2600" dirty="0" smtClean="0">
                <a:solidFill>
                  <a:prstClr val="black"/>
                </a:solidFill>
                <a:latin typeface="Arial" pitchFamily="34" charset="0"/>
                <a:cs typeface="Arial" pitchFamily="34" charset="0"/>
              </a:rPr>
              <a:t>Time management/Assertiveness (saying “no”)</a:t>
            </a:r>
          </a:p>
          <a:p>
            <a:pPr marL="457200" lvl="1" indent="0" eaLnBrk="0" hangingPunct="0">
              <a:buNone/>
            </a:pPr>
            <a:endParaRPr lang="en-US" dirty="0" smtClean="0">
              <a:solidFill>
                <a:prstClr val="black"/>
              </a:solidFill>
              <a:latin typeface="Arial" pitchFamily="34" charset="0"/>
              <a:cs typeface="Arial" pitchFamily="34" charset="0"/>
            </a:endParaRPr>
          </a:p>
          <a:p>
            <a:endParaRPr lang="en-US" dirty="0"/>
          </a:p>
        </p:txBody>
      </p:sp>
      <p:sp>
        <p:nvSpPr>
          <p:cNvPr id="3" name="Title 2"/>
          <p:cNvSpPr>
            <a:spLocks noGrp="1"/>
          </p:cNvSpPr>
          <p:nvPr>
            <p:ph type="title"/>
          </p:nvPr>
        </p:nvSpPr>
        <p:spPr>
          <a:xfrm>
            <a:off x="457200" y="0"/>
            <a:ext cx="8229600" cy="1143000"/>
          </a:xfrm>
        </p:spPr>
        <p:txBody>
          <a:bodyPr>
            <a:normAutofit/>
          </a:bodyPr>
          <a:lstStyle/>
          <a:p>
            <a:pPr algn="ctr"/>
            <a:r>
              <a:rPr lang="en-US" sz="4000" b="1" dirty="0" smtClean="0">
                <a:solidFill>
                  <a:schemeClr val="tx1"/>
                </a:solidFill>
                <a:effectLst/>
                <a:latin typeface="Arial" pitchFamily="34" charset="0"/>
                <a:cs typeface="Arial" pitchFamily="34" charset="0"/>
              </a:rPr>
              <a:t>Coping Strategies</a:t>
            </a:r>
            <a:endParaRPr lang="en-US" sz="3700" b="1" dirty="0">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895509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915400" cy="1143000"/>
          </a:xfrm>
        </p:spPr>
        <p:txBody>
          <a:bodyPr>
            <a:noAutofit/>
          </a:bodyPr>
          <a:lstStyle/>
          <a:p>
            <a:pPr algn="ctr"/>
            <a:r>
              <a:rPr lang="en-US" sz="3600" b="1" dirty="0" smtClean="0">
                <a:latin typeface="Arial" pitchFamily="34" charset="0"/>
                <a:cs typeface="Arial" pitchFamily="34" charset="0"/>
              </a:rPr>
              <a:t>Sowing the Seeds of Hope Hotlines/Helplines (1999-2010)</a:t>
            </a:r>
            <a:endParaRPr lang="en-US" sz="3600" b="1" dirty="0">
              <a:latin typeface="Arial" pitchFamily="34" charset="0"/>
              <a:cs typeface="Arial" pitchFamily="34" charset="0"/>
            </a:endParaRPr>
          </a:p>
        </p:txBody>
      </p:sp>
      <p:sp>
        <p:nvSpPr>
          <p:cNvPr id="3" name="Content Placeholder 2"/>
          <p:cNvSpPr>
            <a:spLocks noGrp="1"/>
          </p:cNvSpPr>
          <p:nvPr>
            <p:ph idx="1"/>
          </p:nvPr>
        </p:nvSpPr>
        <p:spPr>
          <a:xfrm>
            <a:off x="457200" y="1981200"/>
            <a:ext cx="8229600" cy="4038600"/>
          </a:xfrm>
        </p:spPr>
        <p:txBody>
          <a:bodyPr>
            <a:normAutofit fontScale="92500" lnSpcReduction="20000"/>
          </a:bodyPr>
          <a:lstStyle/>
          <a:p>
            <a:r>
              <a:rPr lang="en-US" sz="2800" dirty="0" smtClean="0">
                <a:latin typeface="Arial" pitchFamily="34" charset="0"/>
                <a:cs typeface="Arial" pitchFamily="34" charset="0"/>
              </a:rPr>
              <a:t>43,852 calls were made to SSoH hotlines/helplines during a 26 month period from September 1, 2005 to October 31, 2007</a:t>
            </a:r>
          </a:p>
          <a:p>
            <a:r>
              <a:rPr lang="en-US" sz="2800" dirty="0" smtClean="0">
                <a:latin typeface="Arial" pitchFamily="34" charset="0"/>
                <a:cs typeface="Arial" pitchFamily="34" charset="0"/>
              </a:rPr>
              <a:t>Reasons for calling the hotlines:</a:t>
            </a:r>
          </a:p>
          <a:p>
            <a:pPr lvl="1">
              <a:buClr>
                <a:schemeClr val="tx1"/>
              </a:buClr>
              <a:buSzPct val="85000"/>
            </a:pPr>
            <a:r>
              <a:rPr lang="en-US" sz="2800" dirty="0" smtClean="0">
                <a:latin typeface="Arial" pitchFamily="34" charset="0"/>
                <a:cs typeface="Arial" pitchFamily="34" charset="0"/>
              </a:rPr>
              <a:t>Marital/family concerns – 24.6%</a:t>
            </a:r>
          </a:p>
          <a:p>
            <a:pPr lvl="1">
              <a:buClr>
                <a:schemeClr val="tx1"/>
              </a:buClr>
              <a:buSzPct val="85000"/>
            </a:pPr>
            <a:r>
              <a:rPr lang="en-US" sz="2800" dirty="0" smtClean="0">
                <a:latin typeface="Arial" pitchFamily="34" charset="0"/>
                <a:cs typeface="Arial" pitchFamily="34" charset="0"/>
              </a:rPr>
              <a:t>Problems coping with daily activities –27.7%</a:t>
            </a:r>
          </a:p>
          <a:p>
            <a:pPr lvl="1">
              <a:buClr>
                <a:schemeClr val="tx1"/>
              </a:buClr>
              <a:buSzPct val="85000"/>
            </a:pPr>
            <a:r>
              <a:rPr lang="en-US" sz="2800" dirty="0" smtClean="0">
                <a:latin typeface="Arial" pitchFamily="34" charset="0"/>
                <a:cs typeface="Arial" pitchFamily="34" charset="0"/>
              </a:rPr>
              <a:t>Feeling Depressed – 27.7%</a:t>
            </a:r>
          </a:p>
          <a:p>
            <a:pPr lvl="1">
              <a:buClr>
                <a:schemeClr val="tx1"/>
              </a:buClr>
              <a:buSzPct val="85000"/>
            </a:pPr>
            <a:r>
              <a:rPr lang="en-US" sz="2800" dirty="0" smtClean="0">
                <a:latin typeface="Arial" pitchFamily="34" charset="0"/>
                <a:cs typeface="Arial" pitchFamily="34" charset="0"/>
              </a:rPr>
              <a:t>Alcohol/drug abuse – 4.9%</a:t>
            </a:r>
          </a:p>
          <a:p>
            <a:pPr lvl="1">
              <a:buClr>
                <a:schemeClr val="tx1"/>
              </a:buClr>
              <a:buSzPct val="85000"/>
            </a:pPr>
            <a:r>
              <a:rPr lang="en-US" sz="2800" dirty="0" smtClean="0">
                <a:latin typeface="Arial" pitchFamily="34" charset="0"/>
                <a:cs typeface="Arial" pitchFamily="34" charset="0"/>
              </a:rPr>
              <a:t>Gambling – .6%</a:t>
            </a:r>
          </a:p>
          <a:p>
            <a:pPr lvl="1">
              <a:buClr>
                <a:schemeClr val="tx1"/>
              </a:buClr>
              <a:buSzPct val="85000"/>
            </a:pPr>
            <a:r>
              <a:rPr lang="en-US" sz="2800" dirty="0" smtClean="0">
                <a:latin typeface="Arial" pitchFamily="34" charset="0"/>
                <a:cs typeface="Arial" pitchFamily="34" charset="0"/>
              </a:rPr>
              <a:t>Stress over finances – 14.3%</a:t>
            </a:r>
          </a:p>
        </p:txBody>
      </p:sp>
      <p:sp>
        <p:nvSpPr>
          <p:cNvPr id="4" name="Rectangle 3"/>
          <p:cNvSpPr/>
          <p:nvPr/>
        </p:nvSpPr>
        <p:spPr>
          <a:xfrm>
            <a:off x="2286000" y="6324600"/>
            <a:ext cx="4572000" cy="261610"/>
          </a:xfrm>
          <a:prstGeom prst="rect">
            <a:avLst/>
          </a:prstGeom>
        </p:spPr>
        <p:txBody>
          <a:bodyPr>
            <a:spAutoFit/>
          </a:bodyPr>
          <a:lstStyle/>
          <a:p>
            <a:pPr lvl="0" algn="ctr">
              <a:spcBef>
                <a:spcPct val="50000"/>
              </a:spcBef>
            </a:pPr>
            <a:r>
              <a:rPr lang="en-US" sz="1100" dirty="0" smtClean="0">
                <a:solidFill>
                  <a:prstClr val="black"/>
                </a:solidFill>
                <a:latin typeface="Arial" pitchFamily="34" charset="0"/>
                <a:cs typeface="Arial" pitchFamily="34" charset="0"/>
              </a:rPr>
              <a:t>Data from Michael R. Rosmann, Ph.D., June 2012</a:t>
            </a:r>
            <a:endParaRPr lang="en-US" sz="11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3977212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1143000"/>
          </a:xfrm>
        </p:spPr>
        <p:txBody>
          <a:bodyPr>
            <a:noAutofit/>
          </a:bodyPr>
          <a:lstStyle/>
          <a:p>
            <a:pPr algn="ctr"/>
            <a:r>
              <a:rPr lang="en-US" sz="3600" b="1" dirty="0" smtClean="0">
                <a:latin typeface="Arial" pitchFamily="34" charset="0"/>
                <a:cs typeface="Arial" pitchFamily="34" charset="0"/>
              </a:rPr>
              <a:t>Sowing the Seeds of Hope Hotlines/Helplines (Cont.)</a:t>
            </a:r>
            <a:endParaRPr lang="en-US" sz="3600" b="1" dirty="0">
              <a:latin typeface="Arial" pitchFamily="34" charset="0"/>
              <a:cs typeface="Arial" pitchFamily="34" charset="0"/>
            </a:endParaRPr>
          </a:p>
        </p:txBody>
      </p:sp>
      <p:sp>
        <p:nvSpPr>
          <p:cNvPr id="3" name="Content Placeholder 2"/>
          <p:cNvSpPr>
            <a:spLocks noGrp="1"/>
          </p:cNvSpPr>
          <p:nvPr>
            <p:ph idx="1"/>
          </p:nvPr>
        </p:nvSpPr>
        <p:spPr>
          <a:xfrm>
            <a:off x="381000" y="2133600"/>
            <a:ext cx="8229600" cy="4114800"/>
          </a:xfrm>
        </p:spPr>
        <p:txBody>
          <a:bodyPr>
            <a:normAutofit/>
          </a:bodyPr>
          <a:lstStyle/>
          <a:p>
            <a:r>
              <a:rPr lang="en-US" sz="2800" dirty="0" smtClean="0">
                <a:latin typeface="Arial" pitchFamily="34" charset="0"/>
                <a:cs typeface="Arial" pitchFamily="34" charset="0"/>
              </a:rPr>
              <a:t>79% lived on farms and were farmers</a:t>
            </a:r>
          </a:p>
          <a:p>
            <a:r>
              <a:rPr lang="en-US" sz="2800" dirty="0" smtClean="0">
                <a:latin typeface="Arial" pitchFamily="34" charset="0"/>
                <a:cs typeface="Arial" pitchFamily="34" charset="0"/>
              </a:rPr>
              <a:t>11% lived on farms and were connected with agriculture but were not farmers</a:t>
            </a:r>
          </a:p>
          <a:p>
            <a:r>
              <a:rPr lang="en-US" sz="2800" dirty="0" smtClean="0">
                <a:latin typeface="Arial" pitchFamily="34" charset="0"/>
                <a:cs typeface="Arial" pitchFamily="34" charset="0"/>
              </a:rPr>
              <a:t>10% were farmers and lived in town</a:t>
            </a:r>
          </a:p>
          <a:p>
            <a:r>
              <a:rPr lang="en-US" sz="2800" dirty="0" smtClean="0">
                <a:latin typeface="Arial" pitchFamily="34" charset="0"/>
                <a:cs typeface="Arial" pitchFamily="34" charset="0"/>
              </a:rPr>
              <a:t>1.6% of callers (i.e., 685 out of 43,852 callers) reported suicidal ideation; 77 persons reported a suicide and 56 persons had attempted suicide </a:t>
            </a:r>
          </a:p>
          <a:p>
            <a:r>
              <a:rPr lang="en-US" sz="2800" dirty="0" smtClean="0">
                <a:latin typeface="Arial" pitchFamily="34" charset="0"/>
                <a:cs typeface="Arial" pitchFamily="34" charset="0"/>
              </a:rPr>
              <a:t>54.5% of the callers were female</a:t>
            </a:r>
          </a:p>
        </p:txBody>
      </p:sp>
      <p:sp>
        <p:nvSpPr>
          <p:cNvPr id="4" name="Rectangle 3"/>
          <p:cNvSpPr/>
          <p:nvPr/>
        </p:nvSpPr>
        <p:spPr>
          <a:xfrm>
            <a:off x="2514600" y="6324600"/>
            <a:ext cx="4572000" cy="261610"/>
          </a:xfrm>
          <a:prstGeom prst="rect">
            <a:avLst/>
          </a:prstGeom>
        </p:spPr>
        <p:txBody>
          <a:bodyPr>
            <a:spAutoFit/>
          </a:bodyPr>
          <a:lstStyle/>
          <a:p>
            <a:pPr lvl="0" algn="ctr">
              <a:spcBef>
                <a:spcPct val="50000"/>
              </a:spcBef>
            </a:pPr>
            <a:r>
              <a:rPr lang="en-US" sz="1100" dirty="0" smtClean="0">
                <a:solidFill>
                  <a:prstClr val="black"/>
                </a:solidFill>
                <a:latin typeface="Arial" pitchFamily="34" charset="0"/>
                <a:cs typeface="Arial" pitchFamily="34" charset="0"/>
              </a:rPr>
              <a:t>Produced by Michael R. Rosmann, Ph.D., June 2012</a:t>
            </a:r>
            <a:endParaRPr lang="en-US" sz="11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3206235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52400"/>
            <a:ext cx="6934200" cy="5929097"/>
          </a:xfrm>
          <a:prstGeom prst="rect">
            <a:avLst/>
          </a:prstGeom>
          <a:ln>
            <a:solidFill>
              <a:schemeClr val="tx1"/>
            </a:solidFill>
          </a:ln>
        </p:spPr>
      </p:pic>
    </p:spTree>
    <p:extLst>
      <p:ext uri="{BB962C8B-B14F-4D97-AF65-F5344CB8AC3E}">
        <p14:creationId xmlns:p14="http://schemas.microsoft.com/office/powerpoint/2010/main" val="9069846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What does the farm </a:t>
            </a:r>
            <a:br>
              <a:rPr lang="en-US" b="1" dirty="0" smtClean="0"/>
            </a:br>
            <a:r>
              <a:rPr lang="en-US" b="1" dirty="0" smtClean="0"/>
              <a:t>community want?</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Interviewed farm owner and operators</a:t>
            </a:r>
          </a:p>
          <a:p>
            <a:pPr lvl="1"/>
            <a:r>
              <a:rPr lang="en-US" b="1" dirty="0" smtClean="0"/>
              <a:t>Need for physicians to understand the culture of the farming community</a:t>
            </a:r>
          </a:p>
          <a:p>
            <a:pPr lvl="2"/>
            <a:r>
              <a:rPr lang="en-US" dirty="0" smtClean="0"/>
              <a:t>Farming heritage + business side of farming</a:t>
            </a:r>
          </a:p>
          <a:p>
            <a:pPr lvl="1"/>
            <a:r>
              <a:rPr lang="en-US" b="1" dirty="0" smtClean="0"/>
              <a:t>Occupational exposures in farming</a:t>
            </a:r>
          </a:p>
          <a:p>
            <a:pPr lvl="2"/>
            <a:r>
              <a:rPr lang="en-US" dirty="0" smtClean="0"/>
              <a:t>Chemicals, animal wastes, animal-borne illnesses, etc.</a:t>
            </a:r>
            <a:br>
              <a:rPr lang="en-US" dirty="0" smtClean="0"/>
            </a:br>
            <a:r>
              <a:rPr lang="en-US" dirty="0" smtClean="0"/>
              <a:t> + stress</a:t>
            </a:r>
          </a:p>
          <a:p>
            <a:pPr lvl="1"/>
            <a:r>
              <a:rPr lang="en-US" b="1" dirty="0" smtClean="0"/>
              <a:t>Recommendations to improve the health of farmers</a:t>
            </a:r>
          </a:p>
          <a:p>
            <a:pPr lvl="2"/>
            <a:r>
              <a:rPr lang="en-US" dirty="0" smtClean="0"/>
              <a:t>Not always feasible to go to doctor </a:t>
            </a:r>
            <a:r>
              <a:rPr lang="en-US" dirty="0" smtClean="0">
                <a:sym typeface="Wingdings"/>
              </a:rPr>
              <a:t> more self-help information, increase accessibility to services (mobile units, weekend office hours)</a:t>
            </a:r>
          </a:p>
          <a:p>
            <a:pPr marL="914400" lvl="2" indent="0">
              <a:buNone/>
            </a:pPr>
            <a:endParaRPr lang="en-US" dirty="0">
              <a:sym typeface="Wingdings"/>
            </a:endParaRPr>
          </a:p>
        </p:txBody>
      </p:sp>
      <p:sp>
        <p:nvSpPr>
          <p:cNvPr id="4" name="TextBox 3"/>
          <p:cNvSpPr txBox="1"/>
          <p:nvPr/>
        </p:nvSpPr>
        <p:spPr>
          <a:xfrm>
            <a:off x="6168466" y="5867400"/>
            <a:ext cx="1518108" cy="276999"/>
          </a:xfrm>
          <a:prstGeom prst="rect">
            <a:avLst/>
          </a:prstGeom>
          <a:noFill/>
        </p:spPr>
        <p:txBody>
          <a:bodyPr wrap="none" rtlCol="0">
            <a:spAutoFit/>
          </a:bodyPr>
          <a:lstStyle/>
          <a:p>
            <a:r>
              <a:rPr lang="en-US" sz="1200" dirty="0" smtClean="0"/>
              <a:t>Anderson et al., 2011</a:t>
            </a:r>
            <a:endParaRPr lang="en-US" sz="1200" dirty="0"/>
          </a:p>
        </p:txBody>
      </p:sp>
    </p:spTree>
    <p:extLst>
      <p:ext uri="{BB962C8B-B14F-4D97-AF65-F5344CB8AC3E}">
        <p14:creationId xmlns:p14="http://schemas.microsoft.com/office/powerpoint/2010/main" val="13030981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Access to services</a:t>
            </a:r>
            <a:endParaRPr lang="en-US" b="1" dirty="0"/>
          </a:p>
        </p:txBody>
      </p:sp>
      <p:sp>
        <p:nvSpPr>
          <p:cNvPr id="3" name="Content Placeholder 2"/>
          <p:cNvSpPr>
            <a:spLocks noGrp="1"/>
          </p:cNvSpPr>
          <p:nvPr>
            <p:ph idx="1"/>
          </p:nvPr>
        </p:nvSpPr>
        <p:spPr/>
        <p:txBody>
          <a:bodyPr/>
          <a:lstStyle/>
          <a:p>
            <a:r>
              <a:rPr lang="en-US" dirty="0" smtClean="0"/>
              <a:t>Rural Population</a:t>
            </a:r>
          </a:p>
          <a:p>
            <a:pPr lvl="1"/>
            <a:r>
              <a:rPr lang="en-US" dirty="0" smtClean="0"/>
              <a:t>Lower number of mental health providers</a:t>
            </a:r>
          </a:p>
          <a:p>
            <a:pPr lvl="1"/>
            <a:r>
              <a:rPr lang="en-US" dirty="0" smtClean="0"/>
              <a:t>Remote locations – long distance to services</a:t>
            </a:r>
          </a:p>
          <a:p>
            <a:pPr lvl="1"/>
            <a:r>
              <a:rPr lang="en-US" dirty="0" smtClean="0"/>
              <a:t>Stigma of small community</a:t>
            </a:r>
          </a:p>
          <a:p>
            <a:r>
              <a:rPr lang="en-US" dirty="0" smtClean="0"/>
              <a:t>Stoic and Self-Reliant</a:t>
            </a:r>
          </a:p>
          <a:p>
            <a:pPr lvl="1"/>
            <a:r>
              <a:rPr lang="en-US" dirty="0" smtClean="0"/>
              <a:t>Reluctant to admit need help</a:t>
            </a:r>
            <a:endParaRPr lang="en-US" dirty="0"/>
          </a:p>
        </p:txBody>
      </p:sp>
    </p:spTree>
    <p:extLst>
      <p:ext uri="{BB962C8B-B14F-4D97-AF65-F5344CB8AC3E}">
        <p14:creationId xmlns:p14="http://schemas.microsoft.com/office/powerpoint/2010/main" val="11625591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31052" cy="990600"/>
          </a:xfrm>
        </p:spPr>
        <p:txBody>
          <a:bodyPr/>
          <a:lstStyle/>
          <a:p>
            <a:r>
              <a:rPr lang="en-US" b="1" dirty="0" smtClean="0"/>
              <a:t>Facts about Iowa</a:t>
            </a:r>
            <a:endParaRPr lang="en-US" b="1" dirty="0"/>
          </a:p>
        </p:txBody>
      </p:sp>
      <p:sp>
        <p:nvSpPr>
          <p:cNvPr id="4" name="TextBox 3"/>
          <p:cNvSpPr txBox="1"/>
          <p:nvPr/>
        </p:nvSpPr>
        <p:spPr>
          <a:xfrm>
            <a:off x="2258983" y="6248400"/>
            <a:ext cx="4013086" cy="307777"/>
          </a:xfrm>
          <a:prstGeom prst="rect">
            <a:avLst/>
          </a:prstGeom>
          <a:noFill/>
        </p:spPr>
        <p:txBody>
          <a:bodyPr wrap="none" rtlCol="0">
            <a:spAutoFit/>
          </a:bodyPr>
          <a:lstStyle/>
          <a:p>
            <a:r>
              <a:rPr lang="en-US" sz="1400" dirty="0" smtClean="0"/>
              <a:t>HRSA National Center for Health Workforce Analysis </a:t>
            </a:r>
            <a:endParaRPr lang="en-US" sz="1400" dirty="0"/>
          </a:p>
        </p:txBody>
      </p:sp>
      <p:pic>
        <p:nvPicPr>
          <p:cNvPr id="5" name="Picture 4" descr="Screen shot 2012-12-08 at 6.53.28 AM.png"/>
          <p:cNvPicPr>
            <a:picLocks noChangeAspect="1"/>
          </p:cNvPicPr>
          <p:nvPr/>
        </p:nvPicPr>
        <p:blipFill>
          <a:blip r:embed="rId3"/>
          <a:srcRect l="5596" r="3731"/>
          <a:stretch>
            <a:fillRect/>
          </a:stretch>
        </p:blipFill>
        <p:spPr>
          <a:xfrm>
            <a:off x="5741611" y="685800"/>
            <a:ext cx="3402389" cy="2362200"/>
          </a:xfrm>
          <a:prstGeom prst="rect">
            <a:avLst/>
          </a:prstGeom>
        </p:spPr>
      </p:pic>
      <p:sp>
        <p:nvSpPr>
          <p:cNvPr id="9" name="Content Placeholder 2"/>
          <p:cNvSpPr txBox="1">
            <a:spLocks/>
          </p:cNvSpPr>
          <p:nvPr/>
        </p:nvSpPr>
        <p:spPr>
          <a:xfrm>
            <a:off x="119800" y="902812"/>
            <a:ext cx="8411252" cy="5421788"/>
          </a:xfrm>
          <a:prstGeom prst="rect">
            <a:avLst/>
          </a:prstGeom>
        </p:spPr>
        <p:txBody>
          <a:bodyPr vert="horz" lIns="91440" tIns="45720" rIns="91440" bIns="45720" rtlCol="0">
            <a:normAutofit fontScale="70000" lnSpcReduction="20000"/>
          </a:bodyPr>
          <a:lstStyle/>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kumimoji="0" lang="en-US" sz="4364" b="0" i="0" u="none" strike="noStrike" kern="1200" cap="none" spc="0" normalizeH="0" baseline="0" noProof="0" dirty="0" smtClean="0">
                <a:ln>
                  <a:noFill/>
                </a:ln>
                <a:solidFill>
                  <a:schemeClr val="tx1"/>
                </a:solidFill>
                <a:effectLst/>
                <a:uLnTx/>
                <a:uFillTx/>
                <a:latin typeface="+mn-lt"/>
                <a:ea typeface="+mn-ea"/>
                <a:cs typeface="+mn-cs"/>
              </a:rPr>
              <a:t>Iowa ranks:</a:t>
            </a:r>
          </a:p>
          <a:p>
            <a:pPr marL="457200" marR="0" lvl="1"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kumimoji="0" lang="en-US" sz="3273" b="0" i="0" u="none" strike="noStrike" kern="1200" cap="none" spc="0" normalizeH="0" baseline="0" noProof="0" dirty="0" smtClean="0">
                <a:ln>
                  <a:noFill/>
                </a:ln>
                <a:solidFill>
                  <a:schemeClr val="tx1"/>
                </a:solidFill>
                <a:effectLst/>
                <a:uLnTx/>
                <a:uFillTx/>
                <a:latin typeface="+mn-lt"/>
                <a:ea typeface="+mn-ea"/>
                <a:cs typeface="+mn-cs"/>
              </a:rPr>
              <a:t>47th </a:t>
            </a:r>
            <a:r>
              <a:rPr kumimoji="0" lang="en-US" sz="2909" b="0" i="0" u="none" strike="noStrike" kern="1200" cap="none" spc="0" normalizeH="0" baseline="0" noProof="0" dirty="0" smtClean="0">
                <a:ln>
                  <a:noFill/>
                </a:ln>
                <a:solidFill>
                  <a:schemeClr val="tx1"/>
                </a:solidFill>
                <a:effectLst/>
                <a:uLnTx/>
                <a:uFillTx/>
                <a:latin typeface="+mn-lt"/>
                <a:ea typeface="+mn-ea"/>
                <a:cs typeface="+mn-cs"/>
              </a:rPr>
              <a:t>among states in </a:t>
            </a:r>
            <a:r>
              <a:rPr kumimoji="0" lang="en-US" sz="3273" b="0" i="0" u="none" strike="noStrike" kern="1200" cap="none" spc="0" normalizeH="0" baseline="0" noProof="0" dirty="0" smtClean="0">
                <a:ln>
                  <a:noFill/>
                </a:ln>
                <a:solidFill>
                  <a:schemeClr val="tx1"/>
                </a:solidFill>
                <a:effectLst/>
                <a:uLnTx/>
                <a:uFillTx/>
                <a:latin typeface="+mn-lt"/>
                <a:ea typeface="+mn-ea"/>
                <a:cs typeface="+mn-cs"/>
              </a:rPr>
              <a:t>psychiatrists </a:t>
            </a:r>
            <a:r>
              <a:rPr kumimoji="0" lang="en-US" sz="2909" b="0" i="0" u="none" strike="noStrike" kern="1200" cap="none" spc="0" normalizeH="0" baseline="0" noProof="0" dirty="0" smtClean="0">
                <a:ln>
                  <a:noFill/>
                </a:ln>
                <a:solidFill>
                  <a:schemeClr val="tx1"/>
                </a:solidFill>
                <a:effectLst/>
                <a:uLnTx/>
                <a:uFillTx/>
                <a:latin typeface="+mn-lt"/>
                <a:ea typeface="+mn-ea"/>
                <a:cs typeface="+mn-cs"/>
              </a:rPr>
              <a:t>per capita</a:t>
            </a:r>
            <a:endParaRPr kumimoji="0" lang="en-US" sz="3273" b="0" i="0" u="none" strike="noStrike" kern="1200" cap="none" spc="0" normalizeH="0" baseline="0" noProof="0" dirty="0" smtClean="0">
              <a:ln>
                <a:noFill/>
              </a:ln>
              <a:solidFill>
                <a:schemeClr val="tx1"/>
              </a:solidFill>
              <a:effectLst/>
              <a:uLnTx/>
              <a:uFillTx/>
              <a:latin typeface="+mn-lt"/>
              <a:ea typeface="+mn-ea"/>
              <a:cs typeface="+mn-cs"/>
            </a:endParaRPr>
          </a:p>
          <a:p>
            <a:pPr marL="457200" marR="0" lvl="1"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kumimoji="0" lang="en-US" sz="3273" b="0" i="0" u="none" strike="noStrike" kern="1200" cap="none" spc="0" normalizeH="0" baseline="0" noProof="0" dirty="0" smtClean="0">
                <a:ln>
                  <a:noFill/>
                </a:ln>
                <a:solidFill>
                  <a:schemeClr val="tx1"/>
                </a:solidFill>
                <a:effectLst/>
                <a:uLnTx/>
                <a:uFillTx/>
                <a:latin typeface="+mn-lt"/>
                <a:ea typeface="+mn-ea"/>
                <a:cs typeface="+mn-cs"/>
              </a:rPr>
              <a:t>46th </a:t>
            </a:r>
            <a:r>
              <a:rPr kumimoji="0" lang="en-US" sz="2909" b="0" i="0" u="none" strike="noStrike" kern="1200" cap="none" spc="0" normalizeH="0" baseline="0" noProof="0" dirty="0" smtClean="0">
                <a:ln>
                  <a:noFill/>
                </a:ln>
                <a:solidFill>
                  <a:schemeClr val="tx1"/>
                </a:solidFill>
                <a:effectLst/>
                <a:uLnTx/>
                <a:uFillTx/>
                <a:latin typeface="+mn-lt"/>
                <a:ea typeface="+mn-ea"/>
                <a:cs typeface="+mn-cs"/>
              </a:rPr>
              <a:t>among states in </a:t>
            </a:r>
            <a:r>
              <a:rPr kumimoji="0" lang="en-US" sz="3273" b="0" i="0" u="none" strike="noStrike" kern="1200" cap="none" spc="0" normalizeH="0" baseline="0" noProof="0" dirty="0" smtClean="0">
                <a:ln>
                  <a:noFill/>
                </a:ln>
                <a:solidFill>
                  <a:schemeClr val="tx1"/>
                </a:solidFill>
                <a:effectLst/>
                <a:uLnTx/>
                <a:uFillTx/>
                <a:latin typeface="+mn-lt"/>
                <a:ea typeface="+mn-ea"/>
                <a:cs typeface="+mn-cs"/>
              </a:rPr>
              <a:t>psychologists </a:t>
            </a:r>
            <a:r>
              <a:rPr kumimoji="0" lang="en-US" sz="2909" b="0" i="0" u="none" strike="noStrike" kern="1200" cap="none" spc="0" normalizeH="0" baseline="0" noProof="0" dirty="0" smtClean="0">
                <a:ln>
                  <a:noFill/>
                </a:ln>
                <a:solidFill>
                  <a:schemeClr val="tx1"/>
                </a:solidFill>
                <a:effectLst/>
                <a:uLnTx/>
                <a:uFillTx/>
                <a:latin typeface="+mn-lt"/>
                <a:ea typeface="+mn-ea"/>
                <a:cs typeface="+mn-cs"/>
              </a:rPr>
              <a:t>per capita</a:t>
            </a:r>
            <a:endParaRPr kumimoji="0" lang="en-US" sz="3273" b="0" i="0" u="none" strike="noStrike" kern="1200" cap="none" spc="0" normalizeH="0" baseline="0" noProof="0" dirty="0" smtClean="0">
              <a:ln>
                <a:noFill/>
              </a:ln>
              <a:solidFill>
                <a:schemeClr val="tx1"/>
              </a:solidFill>
              <a:effectLst/>
              <a:uLnTx/>
              <a:uFillTx/>
              <a:latin typeface="+mn-lt"/>
              <a:ea typeface="+mn-ea"/>
              <a:cs typeface="+mn-cs"/>
            </a:endParaRPr>
          </a:p>
          <a:p>
            <a:pPr marL="457200" marR="0" lvl="1"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kumimoji="0" lang="en-US" sz="3273" b="0" i="0" u="none" strike="noStrike" kern="1200" cap="none" spc="0" normalizeH="0" baseline="0" noProof="0" dirty="0" smtClean="0">
                <a:ln>
                  <a:noFill/>
                </a:ln>
                <a:solidFill>
                  <a:schemeClr val="tx1"/>
                </a:solidFill>
                <a:effectLst/>
                <a:uLnTx/>
                <a:uFillTx/>
                <a:latin typeface="+mn-lt"/>
                <a:ea typeface="+mn-ea"/>
                <a:cs typeface="+mn-cs"/>
              </a:rPr>
              <a:t>28th </a:t>
            </a:r>
            <a:r>
              <a:rPr kumimoji="0" lang="en-US" sz="2909" b="0" i="0" u="none" strike="noStrike" kern="1200" cap="none" spc="0" normalizeH="0" baseline="0" noProof="0" dirty="0" smtClean="0">
                <a:ln>
                  <a:noFill/>
                </a:ln>
                <a:solidFill>
                  <a:schemeClr val="tx1"/>
                </a:solidFill>
                <a:effectLst/>
                <a:uLnTx/>
                <a:uFillTx/>
                <a:latin typeface="+mn-lt"/>
                <a:ea typeface="+mn-ea"/>
                <a:cs typeface="+mn-cs"/>
              </a:rPr>
              <a:t>among states in </a:t>
            </a:r>
            <a:r>
              <a:rPr kumimoji="0" lang="en-US" sz="3273" b="0" i="0" u="none" strike="noStrike" kern="1200" cap="none" spc="0" normalizeH="0" baseline="0" noProof="0" dirty="0" smtClean="0">
                <a:ln>
                  <a:noFill/>
                </a:ln>
                <a:solidFill>
                  <a:schemeClr val="tx1"/>
                </a:solidFill>
                <a:effectLst/>
                <a:uLnTx/>
                <a:uFillTx/>
                <a:latin typeface="+mn-lt"/>
                <a:ea typeface="+mn-ea"/>
                <a:cs typeface="+mn-cs"/>
              </a:rPr>
              <a:t>social workers </a:t>
            </a:r>
            <a:r>
              <a:rPr kumimoji="0" lang="en-US" sz="2909" b="0" i="0" u="none" strike="noStrike" kern="1200" cap="none" spc="0" normalizeH="0" baseline="0" noProof="0" dirty="0" smtClean="0">
                <a:ln>
                  <a:noFill/>
                </a:ln>
                <a:solidFill>
                  <a:schemeClr val="tx1"/>
                </a:solidFill>
                <a:effectLst/>
                <a:uLnTx/>
                <a:uFillTx/>
                <a:latin typeface="+mn-lt"/>
                <a:ea typeface="+mn-ea"/>
                <a:cs typeface="+mn-cs"/>
              </a:rPr>
              <a:t>per capita</a:t>
            </a:r>
            <a:endParaRPr kumimoji="0" lang="en-US" sz="3273" b="0" i="0" u="none" strike="noStrike" kern="1200" cap="none" spc="0" normalizeH="0" baseline="0" noProof="0" dirty="0" smtClean="0">
              <a:ln>
                <a:noFill/>
              </a:ln>
              <a:solidFill>
                <a:schemeClr val="tx1"/>
              </a:solidFill>
              <a:effectLst/>
              <a:uLnTx/>
              <a:uFillTx/>
              <a:latin typeface="+mn-lt"/>
              <a:ea typeface="+mn-ea"/>
              <a:cs typeface="+mn-cs"/>
            </a:endParaRPr>
          </a:p>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kumimoji="0" lang="en-US" sz="4211" b="0" i="0" u="none" strike="noStrike" kern="1200" cap="none" spc="0" normalizeH="0" baseline="0" noProof="0" dirty="0" smtClean="0">
                <a:ln>
                  <a:noFill/>
                </a:ln>
                <a:solidFill>
                  <a:schemeClr val="tx1"/>
                </a:solidFill>
                <a:effectLst/>
                <a:uLnTx/>
                <a:uFillTx/>
                <a:latin typeface="+mn-lt"/>
                <a:ea typeface="+mn-ea"/>
                <a:cs typeface="+mn-cs"/>
              </a:rPr>
              <a:t>High percentage of mental health </a:t>
            </a:r>
            <a:br>
              <a:rPr kumimoji="0" lang="en-US" sz="4211" b="0" i="0" u="none" strike="noStrike" kern="1200" cap="none" spc="0" normalizeH="0" baseline="0" noProof="0" dirty="0" smtClean="0">
                <a:ln>
                  <a:noFill/>
                </a:ln>
                <a:solidFill>
                  <a:schemeClr val="tx1"/>
                </a:solidFill>
                <a:effectLst/>
                <a:uLnTx/>
                <a:uFillTx/>
                <a:latin typeface="+mn-lt"/>
                <a:ea typeface="+mn-ea"/>
                <a:cs typeface="+mn-cs"/>
              </a:rPr>
            </a:br>
            <a:r>
              <a:rPr kumimoji="0" lang="en-US" sz="4211" b="0" i="0" u="none" strike="noStrike" kern="1200" cap="none" spc="0" normalizeH="0" baseline="0" noProof="0" dirty="0" smtClean="0">
                <a:ln>
                  <a:noFill/>
                </a:ln>
                <a:solidFill>
                  <a:schemeClr val="tx1"/>
                </a:solidFill>
                <a:effectLst/>
                <a:uLnTx/>
                <a:uFillTx/>
                <a:latin typeface="+mn-lt"/>
                <a:ea typeface="+mn-ea"/>
                <a:cs typeface="+mn-cs"/>
              </a:rPr>
              <a:t>professionals, ages 55 or over, which </a:t>
            </a:r>
            <a:br>
              <a:rPr kumimoji="0" lang="en-US" sz="4211" b="0" i="0" u="none" strike="noStrike" kern="1200" cap="none" spc="0" normalizeH="0" baseline="0" noProof="0" dirty="0" smtClean="0">
                <a:ln>
                  <a:noFill/>
                </a:ln>
                <a:solidFill>
                  <a:schemeClr val="tx1"/>
                </a:solidFill>
                <a:effectLst/>
                <a:uLnTx/>
                <a:uFillTx/>
                <a:latin typeface="+mn-lt"/>
                <a:ea typeface="+mn-ea"/>
                <a:cs typeface="+mn-cs"/>
              </a:rPr>
            </a:br>
            <a:r>
              <a:rPr kumimoji="0" lang="en-US" sz="4211" b="0" i="0" u="none" strike="noStrike" kern="1200" cap="none" spc="0" normalizeH="0" baseline="0" noProof="0" dirty="0" smtClean="0">
                <a:ln>
                  <a:noFill/>
                </a:ln>
                <a:solidFill>
                  <a:schemeClr val="tx1"/>
                </a:solidFill>
                <a:effectLst/>
                <a:uLnTx/>
                <a:uFillTx/>
                <a:latin typeface="+mn-lt"/>
                <a:ea typeface="+mn-ea"/>
                <a:cs typeface="+mn-cs"/>
              </a:rPr>
              <a:t>predicts an increase in mental health </a:t>
            </a:r>
            <a:br>
              <a:rPr kumimoji="0" lang="en-US" sz="4211" b="0" i="0" u="none" strike="noStrike" kern="1200" cap="none" spc="0" normalizeH="0" baseline="0" noProof="0" dirty="0" smtClean="0">
                <a:ln>
                  <a:noFill/>
                </a:ln>
                <a:solidFill>
                  <a:schemeClr val="tx1"/>
                </a:solidFill>
                <a:effectLst/>
                <a:uLnTx/>
                <a:uFillTx/>
                <a:latin typeface="+mn-lt"/>
                <a:ea typeface="+mn-ea"/>
                <a:cs typeface="+mn-cs"/>
              </a:rPr>
            </a:br>
            <a:r>
              <a:rPr kumimoji="0" lang="en-US" sz="4211" b="0" i="0" u="none" strike="noStrike" kern="1200" cap="none" spc="0" normalizeH="0" baseline="0" noProof="0" dirty="0" smtClean="0">
                <a:ln>
                  <a:noFill/>
                </a:ln>
                <a:solidFill>
                  <a:schemeClr val="tx1"/>
                </a:solidFill>
                <a:effectLst/>
                <a:uLnTx/>
                <a:uFillTx/>
                <a:latin typeface="+mn-lt"/>
                <a:ea typeface="+mn-ea"/>
                <a:cs typeface="+mn-cs"/>
              </a:rPr>
              <a:t>workforce shortage </a:t>
            </a:r>
            <a:r>
              <a:rPr kumimoji="0" lang="en-US" sz="2909" b="0" i="0" u="none" strike="noStrike" kern="1200" cap="none" spc="0" normalizeH="0" baseline="0" noProof="0" dirty="0" smtClean="0">
                <a:ln>
                  <a:noFill/>
                </a:ln>
                <a:solidFill>
                  <a:schemeClr val="tx1"/>
                </a:solidFill>
                <a:effectLst/>
                <a:uLnTx/>
                <a:uFillTx/>
                <a:latin typeface="+mn-lt"/>
                <a:ea typeface="+mn-ea"/>
                <a:cs typeface="+mn-cs"/>
              </a:rPr>
              <a:t>(Iowa’s Mental Health Workforce Report, 2006)</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kumimoji="0" lang="en-US" sz="3636" b="0" i="0" u="none" strike="noStrike" kern="1200" cap="none" spc="0" normalizeH="0" baseline="0" noProof="0" dirty="0" smtClean="0">
                <a:ln>
                  <a:noFill/>
                </a:ln>
                <a:solidFill>
                  <a:schemeClr val="tx1"/>
                </a:solidFill>
                <a:effectLst/>
                <a:uLnTx/>
                <a:uFillTx/>
                <a:latin typeface="+mn-lt"/>
                <a:ea typeface="+mn-ea"/>
                <a:cs typeface="+mn-cs"/>
              </a:rPr>
              <a:t>Eighty-nine of Iowa’s 99 counties are designated as Mental Health Care Shortage areas</a:t>
            </a:r>
          </a:p>
          <a:p>
            <a:pPr marL="457200" marR="0" lvl="1"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kumimoji="0" lang="en-US" sz="2909" b="0" i="0" u="none" strike="noStrike" kern="1200" cap="none" spc="0" normalizeH="0" baseline="0" noProof="0" dirty="0" smtClean="0">
                <a:ln>
                  <a:noFill/>
                </a:ln>
                <a:solidFill>
                  <a:schemeClr val="tx1"/>
                </a:solidFill>
                <a:effectLst/>
                <a:uLnTx/>
                <a:uFillTx/>
                <a:latin typeface="+mn-lt"/>
                <a:ea typeface="+mn-ea"/>
                <a:cs typeface="+mn-cs"/>
              </a:rPr>
              <a:t>The federal government officially recognizes there are not enough mental health professionals to provide a sufficient level of care in these counties. </a:t>
            </a:r>
          </a:p>
          <a:p>
            <a:pPr marL="457200" marR="0" lvl="1"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r>
              <a:rPr kumimoji="0" lang="en-US" sz="2909" b="0" i="0" u="none" strike="noStrike" kern="1200" cap="none" spc="0" normalizeH="0" baseline="0" noProof="0" dirty="0" smtClean="0">
                <a:ln>
                  <a:noFill/>
                </a:ln>
                <a:solidFill>
                  <a:schemeClr val="tx1"/>
                </a:solidFill>
                <a:effectLst/>
                <a:uLnTx/>
                <a:uFillTx/>
                <a:latin typeface="+mn-lt"/>
                <a:ea typeface="+mn-ea"/>
                <a:cs typeface="+mn-cs"/>
              </a:rPr>
              <a:t>The 10 counties in Iowa that do not meet the designation of a shortage are all counties that are also metropolitan statistical areas. </a:t>
            </a:r>
          </a:p>
          <a:p>
            <a:pPr marL="457200" marR="0" lvl="1"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182880" marR="0" lvl="0" indent="-182880" algn="l" defTabSz="914400" rtl="0" eaLnBrk="1" fontAlgn="auto" latinLnBrk="0" hangingPunct="1">
              <a:lnSpc>
                <a:spcPct val="100000"/>
              </a:lnSpc>
              <a:spcBef>
                <a:spcPct val="20000"/>
              </a:spcBef>
              <a:spcAft>
                <a:spcPts val="0"/>
              </a:spcAft>
              <a:buClr>
                <a:schemeClr val="accent1"/>
              </a:buClr>
              <a:buSzPct val="85000"/>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250606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800" b="1" dirty="0" smtClean="0"/>
              <a:t>What are stressors in agriculture?</a:t>
            </a:r>
            <a:endParaRPr lang="en-US" sz="4800" b="1" dirty="0"/>
          </a:p>
        </p:txBody>
      </p:sp>
    </p:spTree>
    <p:extLst>
      <p:ext uri="{BB962C8B-B14F-4D97-AF65-F5344CB8AC3E}">
        <p14:creationId xmlns:p14="http://schemas.microsoft.com/office/powerpoint/2010/main" val="8533370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609600"/>
          </a:xfrm>
        </p:spPr>
        <p:txBody>
          <a:bodyPr>
            <a:normAutofit fontScale="90000"/>
          </a:bodyPr>
          <a:lstStyle/>
          <a:p>
            <a:pPr algn="l"/>
            <a:r>
              <a:rPr lang="en-US" b="1" dirty="0" smtClean="0"/>
              <a:t>In conclusion…</a:t>
            </a:r>
            <a:endParaRPr lang="en-US" b="1" dirty="0"/>
          </a:p>
        </p:txBody>
      </p:sp>
      <p:sp>
        <p:nvSpPr>
          <p:cNvPr id="3" name="Content Placeholder 2"/>
          <p:cNvSpPr>
            <a:spLocks noGrp="1"/>
          </p:cNvSpPr>
          <p:nvPr>
            <p:ph idx="1"/>
          </p:nvPr>
        </p:nvSpPr>
        <p:spPr>
          <a:xfrm>
            <a:off x="228600" y="914400"/>
            <a:ext cx="8662094" cy="5250962"/>
          </a:xfrm>
        </p:spPr>
        <p:txBody>
          <a:bodyPr>
            <a:normAutofit/>
          </a:bodyPr>
          <a:lstStyle/>
          <a:p>
            <a:pPr marL="0" indent="0">
              <a:buNone/>
            </a:pPr>
            <a:r>
              <a:rPr lang="en-US" sz="2800" dirty="0" smtClean="0"/>
              <a:t>Learned about stressors faced by farmers and their families</a:t>
            </a:r>
            <a:br>
              <a:rPr lang="en-US" sz="2800" dirty="0" smtClean="0"/>
            </a:br>
            <a:endParaRPr lang="en-US" sz="2800" dirty="0" smtClean="0"/>
          </a:p>
          <a:p>
            <a:pPr marL="0" indent="0">
              <a:buNone/>
            </a:pPr>
            <a:r>
              <a:rPr lang="en-US" sz="2800" dirty="0" smtClean="0"/>
              <a:t>Have an understanding of the people living and working in rural communities</a:t>
            </a:r>
          </a:p>
          <a:p>
            <a:pPr marL="0" indent="0">
              <a:buNone/>
            </a:pPr>
            <a:endParaRPr lang="en-US" sz="2800" dirty="0" smtClean="0"/>
          </a:p>
          <a:p>
            <a:pPr marL="0" indent="0">
              <a:buNone/>
            </a:pPr>
            <a:r>
              <a:rPr lang="en-US" sz="2800" dirty="0" smtClean="0"/>
              <a:t>Understand some of the</a:t>
            </a:r>
            <a:br>
              <a:rPr lang="en-US" sz="2800" dirty="0" smtClean="0"/>
            </a:br>
            <a:r>
              <a:rPr lang="en-US" sz="2800" dirty="0" smtClean="0"/>
              <a:t>unique hazards faced by</a:t>
            </a:r>
            <a:br>
              <a:rPr lang="en-US" sz="2800" dirty="0" smtClean="0"/>
            </a:br>
            <a:r>
              <a:rPr lang="en-US" sz="2800" dirty="0" smtClean="0"/>
              <a:t>people living in these </a:t>
            </a:r>
            <a:br>
              <a:rPr lang="en-US" sz="2800" dirty="0" smtClean="0"/>
            </a:br>
            <a:r>
              <a:rPr lang="en-US" sz="2800" dirty="0" smtClean="0"/>
              <a:t>communities</a:t>
            </a:r>
            <a:endParaRPr lang="en-US" dirty="0" smtClean="0"/>
          </a:p>
          <a:p>
            <a:pPr marL="0" indent="0">
              <a:buNone/>
            </a:pPr>
            <a:endParaRPr lang="en-US" dirty="0"/>
          </a:p>
        </p:txBody>
      </p:sp>
      <p:pic>
        <p:nvPicPr>
          <p:cNvPr id="4" name="Picture 2" descr="BAG004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6427" y="2819400"/>
            <a:ext cx="4338973" cy="3381375"/>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128667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Box 8"/>
          <p:cNvSpPr txBox="1">
            <a:spLocks noChangeArrowheads="1"/>
          </p:cNvSpPr>
          <p:nvPr/>
        </p:nvSpPr>
        <p:spPr bwMode="auto">
          <a:xfrm>
            <a:off x="0" y="820742"/>
            <a:ext cx="9147175" cy="4800600"/>
          </a:xfrm>
          <a:prstGeom prst="rect">
            <a:avLst/>
          </a:prstGeom>
          <a:solidFill>
            <a:srgbClr val="96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a:p>
            <a:pPr defTabSz="457200" eaLnBrk="1" fontAlgn="base" hangingPunct="1">
              <a:spcBef>
                <a:spcPct val="0"/>
              </a:spcBef>
              <a:spcAft>
                <a:spcPct val="0"/>
              </a:spcAft>
              <a:buFontTx/>
              <a:buNone/>
            </a:pPr>
            <a:endParaRPr lang="en-US" altLang="en-US" sz="1800" dirty="0">
              <a:solidFill>
                <a:prstClr val="black"/>
              </a:solidFill>
            </a:endParaRPr>
          </a:p>
        </p:txBody>
      </p:sp>
      <p:pic>
        <p:nvPicPr>
          <p:cNvPr id="6" name="Picture 5" descr="AmanaPlow copy.jpg"/>
          <p:cNvPicPr>
            <a:picLocks noChangeAspect="1"/>
          </p:cNvPicPr>
          <p:nvPr/>
        </p:nvPicPr>
        <p:blipFill rotWithShape="1">
          <a:blip r:embed="rId3" cstate="print">
            <a:extLst>
              <a:ext uri="{28A0092B-C50C-407E-A947-70E740481C1C}">
                <a14:useLocalDpi xmlns:a14="http://schemas.microsoft.com/office/drawing/2010/main" val="0"/>
              </a:ext>
            </a:extLst>
          </a:blip>
          <a:srcRect t="39683" b="10689"/>
          <a:stretch/>
        </p:blipFill>
        <p:spPr>
          <a:xfrm>
            <a:off x="3931235" y="4473573"/>
            <a:ext cx="3322406" cy="927479"/>
          </a:xfrm>
          <a:prstGeom prst="rect">
            <a:avLst/>
          </a:prstGeom>
        </p:spPr>
      </p:pic>
      <p:sp>
        <p:nvSpPr>
          <p:cNvPr id="2054" name="Title 1"/>
          <p:cNvSpPr txBox="1">
            <a:spLocks/>
          </p:cNvSpPr>
          <p:nvPr/>
        </p:nvSpPr>
        <p:spPr bwMode="auto">
          <a:xfrm>
            <a:off x="0" y="820742"/>
            <a:ext cx="914400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fontAlgn="base" hangingPunct="1">
              <a:spcBef>
                <a:spcPct val="0"/>
              </a:spcBef>
              <a:spcAft>
                <a:spcPct val="0"/>
              </a:spcAft>
              <a:buNone/>
            </a:pPr>
            <a:r>
              <a:rPr lang="en-US" sz="4800" b="1" dirty="0" smtClean="0">
                <a:solidFill>
                  <a:schemeClr val="bg1"/>
                </a:solidFill>
              </a:rPr>
              <a:t>Total </a:t>
            </a:r>
            <a:r>
              <a:rPr lang="en-US" sz="4800" b="1" dirty="0">
                <a:solidFill>
                  <a:schemeClr val="bg1"/>
                </a:solidFill>
              </a:rPr>
              <a:t>Worker Health</a:t>
            </a:r>
            <a:r>
              <a:rPr lang="en-US" sz="4800" b="1" dirty="0" smtClean="0">
                <a:solidFill>
                  <a:schemeClr val="bg1"/>
                </a:solidFill>
              </a:rPr>
              <a:t>™</a:t>
            </a:r>
            <a:endParaRPr lang="en-US" altLang="en-US" sz="4800" b="1" dirty="0">
              <a:solidFill>
                <a:schemeClr val="bg1"/>
              </a:solidFill>
              <a:latin typeface="+mj-lt"/>
            </a:endParaRPr>
          </a:p>
        </p:txBody>
      </p:sp>
      <p:pic>
        <p:nvPicPr>
          <p:cNvPr id="5" name="Picture 4" descr="Amanalogger copy.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6443" y="2397460"/>
            <a:ext cx="1988170" cy="2996472"/>
          </a:xfrm>
          <a:prstGeom prst="rect">
            <a:avLst/>
          </a:prstGeom>
        </p:spPr>
      </p:pic>
      <p:pic>
        <p:nvPicPr>
          <p:cNvPr id="10" name="Picture 9" descr="Walking.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0967" y="3664041"/>
            <a:ext cx="3088032" cy="1737018"/>
          </a:xfrm>
          <a:prstGeom prst="rect">
            <a:avLst/>
          </a:prstGeom>
        </p:spPr>
      </p:pic>
      <p:pic>
        <p:nvPicPr>
          <p:cNvPr id="9" name="Picture 8" descr="Oranges.jpg"/>
          <p:cNvPicPr>
            <a:picLocks noChangeAspect="1"/>
          </p:cNvPicPr>
          <p:nvPr/>
        </p:nvPicPr>
        <p:blipFill rotWithShape="1">
          <a:blip r:embed="rId6" cstate="print">
            <a:extLst>
              <a:ext uri="{28A0092B-C50C-407E-A947-70E740481C1C}">
                <a14:useLocalDpi xmlns:a14="http://schemas.microsoft.com/office/drawing/2010/main" val="0"/>
              </a:ext>
            </a:extLst>
          </a:blip>
          <a:srcRect l="2114" t="6865"/>
          <a:stretch/>
        </p:blipFill>
        <p:spPr>
          <a:xfrm>
            <a:off x="2775393" y="2397453"/>
            <a:ext cx="2013320" cy="1277068"/>
          </a:xfrm>
          <a:prstGeom prst="rect">
            <a:avLst/>
          </a:prstGeom>
        </p:spPr>
      </p:pic>
      <p:pic>
        <p:nvPicPr>
          <p:cNvPr id="11" name="Picture 10" descr="MarionOfficeworker copy.jpg"/>
          <p:cNvPicPr>
            <a:picLocks noChangeAspect="1"/>
          </p:cNvPicPr>
          <p:nvPr/>
        </p:nvPicPr>
        <p:blipFill rotWithShape="1">
          <a:blip r:embed="rId7" cstate="print">
            <a:extLst>
              <a:ext uri="{28A0092B-C50C-407E-A947-70E740481C1C}">
                <a14:useLocalDpi xmlns:a14="http://schemas.microsoft.com/office/drawing/2010/main" val="0"/>
              </a:ext>
            </a:extLst>
          </a:blip>
          <a:srcRect l="9392" r="4427"/>
          <a:stretch/>
        </p:blipFill>
        <p:spPr>
          <a:xfrm>
            <a:off x="4727471" y="2397459"/>
            <a:ext cx="2131519" cy="1391221"/>
          </a:xfrm>
          <a:prstGeom prst="rect">
            <a:avLst/>
          </a:prstGeom>
        </p:spPr>
      </p:pic>
      <p:pic>
        <p:nvPicPr>
          <p:cNvPr id="7" name="Picture 6" descr="MarionMixersWelding copy.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5937" y="2390322"/>
            <a:ext cx="2229457" cy="3009768"/>
          </a:xfrm>
          <a:prstGeom prst="rect">
            <a:avLst/>
          </a:prstGeom>
        </p:spPr>
      </p:pic>
      <p:pic>
        <p:nvPicPr>
          <p:cNvPr id="13" name="Picture 12" descr="IMG_2461.JPG"/>
          <p:cNvPicPr>
            <a:picLocks noChangeAspect="1"/>
          </p:cNvPicPr>
          <p:nvPr/>
        </p:nvPicPr>
        <p:blipFill rotWithShape="1">
          <a:blip r:embed="rId9" cstate="print">
            <a:extLst>
              <a:ext uri="{28A0092B-C50C-407E-A947-70E740481C1C}">
                <a14:useLocalDpi xmlns:a14="http://schemas.microsoft.com/office/drawing/2010/main" val="0"/>
              </a:ext>
            </a:extLst>
          </a:blip>
          <a:srcRect l="15406" t="6538" b="45934"/>
          <a:stretch/>
        </p:blipFill>
        <p:spPr>
          <a:xfrm>
            <a:off x="4723166" y="3674527"/>
            <a:ext cx="2133273" cy="799060"/>
          </a:xfrm>
          <a:prstGeom prst="rect">
            <a:avLst/>
          </a:prstGeom>
        </p:spPr>
      </p:pic>
      <p:sp>
        <p:nvSpPr>
          <p:cNvPr id="3" name="TextBox 2"/>
          <p:cNvSpPr txBox="1"/>
          <p:nvPr/>
        </p:nvSpPr>
        <p:spPr>
          <a:xfrm>
            <a:off x="4588406" y="5631359"/>
            <a:ext cx="185893" cy="769441"/>
          </a:xfrm>
          <a:prstGeom prst="rect">
            <a:avLst/>
          </a:prstGeom>
          <a:noFill/>
        </p:spPr>
        <p:txBody>
          <a:bodyPr wrap="none" rtlCol="0">
            <a:spAutoFit/>
          </a:bodyPr>
          <a:lstStyle/>
          <a:p>
            <a:pPr algn="ctr" fontAlgn="base">
              <a:spcAft>
                <a:spcPct val="0"/>
              </a:spcAft>
            </a:pPr>
            <a:endParaRPr lang="en-US" altLang="en-US" sz="2000" dirty="0">
              <a:solidFill>
                <a:srgbClr val="505050"/>
              </a:solidFill>
              <a:latin typeface="+mj-lt"/>
            </a:endParaRPr>
          </a:p>
          <a:p>
            <a:endParaRPr lang="en-US" sz="2400" dirty="0">
              <a:latin typeface="+mj-lt"/>
            </a:endParaRPr>
          </a:p>
        </p:txBody>
      </p:sp>
    </p:spTree>
    <p:extLst>
      <p:ext uri="{BB962C8B-B14F-4D97-AF65-F5344CB8AC3E}">
        <p14:creationId xmlns:p14="http://schemas.microsoft.com/office/powerpoint/2010/main" val="20275110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We know that agricultural work is dangerous…</a:t>
            </a:r>
            <a:endParaRPr lang="en-US" b="1" dirty="0"/>
          </a:p>
        </p:txBody>
      </p:sp>
    </p:spTree>
    <p:extLst>
      <p:ext uri="{BB962C8B-B14F-4D97-AF65-F5344CB8AC3E}">
        <p14:creationId xmlns:p14="http://schemas.microsoft.com/office/powerpoint/2010/main" val="20428249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a:xfrm>
            <a:off x="0" y="119063"/>
            <a:ext cx="9144000" cy="1066800"/>
          </a:xfrm>
          <a:noFill/>
        </p:spPr>
        <p:txBody>
          <a:bodyPr>
            <a:normAutofit/>
          </a:bodyPr>
          <a:lstStyle/>
          <a:p>
            <a:r>
              <a:rPr lang="en-US" altLang="en-US" sz="4000" b="1" dirty="0" smtClean="0"/>
              <a:t>Traditional Workplace Hazards</a:t>
            </a:r>
          </a:p>
        </p:txBody>
      </p:sp>
      <p:graphicFrame>
        <p:nvGraphicFramePr>
          <p:cNvPr id="2" name="Table 1"/>
          <p:cNvGraphicFramePr>
            <a:graphicFrameLocks noGrp="1"/>
          </p:cNvGraphicFramePr>
          <p:nvPr>
            <p:extLst/>
          </p:nvPr>
        </p:nvGraphicFramePr>
        <p:xfrm>
          <a:off x="286328" y="1537848"/>
          <a:ext cx="8610600" cy="4089401"/>
        </p:xfrm>
        <a:graphic>
          <a:graphicData uri="http://schemas.openxmlformats.org/drawingml/2006/table">
            <a:tbl>
              <a:tblPr firstRow="1" bandRow="1">
                <a:tableStyleId>{21E4AEA4-8DFA-4A89-87EB-49C32662AFE0}</a:tableStyleId>
              </a:tblPr>
              <a:tblGrid>
                <a:gridCol w="1600200">
                  <a:extLst>
                    <a:ext uri="{9D8B030D-6E8A-4147-A177-3AD203B41FA5}">
                      <a16:colId xmlns:a16="http://schemas.microsoft.com/office/drawing/2014/main" xmlns="" val="20000"/>
                    </a:ext>
                  </a:extLst>
                </a:gridCol>
                <a:gridCol w="1844040">
                  <a:extLst>
                    <a:ext uri="{9D8B030D-6E8A-4147-A177-3AD203B41FA5}">
                      <a16:colId xmlns:a16="http://schemas.microsoft.com/office/drawing/2014/main" xmlns="" val="20001"/>
                    </a:ext>
                  </a:extLst>
                </a:gridCol>
                <a:gridCol w="1722120">
                  <a:extLst>
                    <a:ext uri="{9D8B030D-6E8A-4147-A177-3AD203B41FA5}">
                      <a16:colId xmlns:a16="http://schemas.microsoft.com/office/drawing/2014/main" xmlns="" val="20002"/>
                    </a:ext>
                  </a:extLst>
                </a:gridCol>
                <a:gridCol w="1722120">
                  <a:extLst>
                    <a:ext uri="{9D8B030D-6E8A-4147-A177-3AD203B41FA5}">
                      <a16:colId xmlns:a16="http://schemas.microsoft.com/office/drawing/2014/main" xmlns="" val="20003"/>
                    </a:ext>
                  </a:extLst>
                </a:gridCol>
                <a:gridCol w="1722120">
                  <a:extLst>
                    <a:ext uri="{9D8B030D-6E8A-4147-A177-3AD203B41FA5}">
                      <a16:colId xmlns:a16="http://schemas.microsoft.com/office/drawing/2014/main" xmlns="" val="20004"/>
                    </a:ext>
                  </a:extLst>
                </a:gridCol>
              </a:tblGrid>
              <a:tr h="839276">
                <a:tc>
                  <a:txBody>
                    <a:bodyPr/>
                    <a:lstStyle/>
                    <a:p>
                      <a:pPr algn="ctr"/>
                      <a:r>
                        <a:rPr lang="en-US" sz="2000" dirty="0" smtClean="0">
                          <a:solidFill>
                            <a:schemeClr val="bg1"/>
                          </a:solidFill>
                        </a:rPr>
                        <a:t>Physical</a:t>
                      </a:r>
                      <a:endParaRPr lang="en-US" sz="2000" dirty="0">
                        <a:solidFill>
                          <a:schemeClr val="bg1"/>
                        </a:solidFill>
                      </a:endParaRPr>
                    </a:p>
                  </a:txBody>
                  <a:tcPr anchor="ctr"/>
                </a:tc>
                <a:tc>
                  <a:txBody>
                    <a:bodyPr/>
                    <a:lstStyle/>
                    <a:p>
                      <a:pPr algn="ctr"/>
                      <a:r>
                        <a:rPr lang="en-US" sz="2000" dirty="0" smtClean="0"/>
                        <a:t>Biological</a:t>
                      </a:r>
                      <a:endParaRPr lang="en-US" sz="2000" dirty="0"/>
                    </a:p>
                  </a:txBody>
                  <a:tcPr anchor="ctr"/>
                </a:tc>
                <a:tc>
                  <a:txBody>
                    <a:bodyPr/>
                    <a:lstStyle/>
                    <a:p>
                      <a:pPr algn="ctr"/>
                      <a:r>
                        <a:rPr lang="en-US" sz="2000" dirty="0" smtClean="0"/>
                        <a:t>Chemical</a:t>
                      </a:r>
                      <a:endParaRPr lang="en-US" sz="2000" dirty="0"/>
                    </a:p>
                  </a:txBody>
                  <a:tcPr anchor="ctr"/>
                </a:tc>
                <a:tc>
                  <a:txBody>
                    <a:bodyPr/>
                    <a:lstStyle/>
                    <a:p>
                      <a:pPr algn="ctr"/>
                      <a:r>
                        <a:rPr lang="en-US" sz="2000" dirty="0" smtClean="0"/>
                        <a:t>Biomechanical</a:t>
                      </a:r>
                      <a:endParaRPr lang="en-US" sz="2000" dirty="0"/>
                    </a:p>
                  </a:txBody>
                  <a:tcPr anchor="ctr"/>
                </a:tc>
                <a:tc>
                  <a:txBody>
                    <a:bodyPr/>
                    <a:lstStyle/>
                    <a:p>
                      <a:pPr algn="ctr"/>
                      <a:r>
                        <a:rPr lang="en-US" sz="2000" dirty="0" smtClean="0"/>
                        <a:t>Safety</a:t>
                      </a:r>
                      <a:endParaRPr lang="en-US" sz="2000" dirty="0"/>
                    </a:p>
                  </a:txBody>
                  <a:tcPr anchor="ctr"/>
                </a:tc>
                <a:extLst>
                  <a:ext uri="{0D108BD9-81ED-4DB2-BD59-A6C34878D82A}">
                    <a16:rowId xmlns:a16="http://schemas.microsoft.com/office/drawing/2014/main" xmlns="" val="10000"/>
                  </a:ext>
                </a:extLst>
              </a:tr>
              <a:tr h="1428671">
                <a:tc>
                  <a:txBody>
                    <a:bodyPr/>
                    <a:lstStyle/>
                    <a:p>
                      <a:pPr algn="ctr"/>
                      <a:r>
                        <a:rPr lang="en-US" dirty="0" smtClean="0"/>
                        <a:t>Noise</a:t>
                      </a:r>
                    </a:p>
                    <a:p>
                      <a:pPr algn="ctr"/>
                      <a:r>
                        <a:rPr lang="en-US" dirty="0" smtClean="0"/>
                        <a:t>Radiation</a:t>
                      </a:r>
                    </a:p>
                    <a:p>
                      <a:pPr algn="ctr"/>
                      <a:r>
                        <a:rPr lang="en-US" dirty="0" smtClean="0"/>
                        <a:t>Temperature</a:t>
                      </a:r>
                    </a:p>
                    <a:p>
                      <a:pPr algn="ctr"/>
                      <a:r>
                        <a:rPr lang="en-US" dirty="0" smtClean="0"/>
                        <a:t>Vibration</a:t>
                      </a:r>
                      <a:endParaRPr lang="en-US" dirty="0"/>
                    </a:p>
                  </a:txBody>
                  <a:tcPr/>
                </a:tc>
                <a:tc>
                  <a:txBody>
                    <a:bodyPr/>
                    <a:lstStyle/>
                    <a:p>
                      <a:pPr algn="ctr"/>
                      <a:r>
                        <a:rPr lang="en-US" dirty="0" smtClean="0"/>
                        <a:t>Pathogens</a:t>
                      </a:r>
                      <a:endParaRPr lang="en-US" baseline="0" dirty="0" smtClean="0"/>
                    </a:p>
                    <a:p>
                      <a:pPr algn="ctr"/>
                      <a:r>
                        <a:rPr lang="en-US" baseline="0" dirty="0" smtClean="0"/>
                        <a:t>Molds</a:t>
                      </a:r>
                      <a:endParaRPr lang="en-US" dirty="0"/>
                    </a:p>
                  </a:txBody>
                  <a:tcPr/>
                </a:tc>
                <a:tc>
                  <a:txBody>
                    <a:bodyPr/>
                    <a:lstStyle/>
                    <a:p>
                      <a:pPr algn="ctr"/>
                      <a:r>
                        <a:rPr lang="en-US" dirty="0" smtClean="0"/>
                        <a:t>Gases</a:t>
                      </a:r>
                    </a:p>
                    <a:p>
                      <a:pPr algn="ctr"/>
                      <a:r>
                        <a:rPr lang="en-US" dirty="0" smtClean="0"/>
                        <a:t>Vapors</a:t>
                      </a:r>
                    </a:p>
                    <a:p>
                      <a:pPr algn="ctr"/>
                      <a:r>
                        <a:rPr lang="en-US" dirty="0" smtClean="0"/>
                        <a:t>Dusts</a:t>
                      </a:r>
                      <a:endParaRPr lang="en-US" dirty="0"/>
                    </a:p>
                  </a:txBody>
                  <a:tcPr/>
                </a:tc>
                <a:tc>
                  <a:txBody>
                    <a:bodyPr/>
                    <a:lstStyle/>
                    <a:p>
                      <a:pPr algn="ctr"/>
                      <a:r>
                        <a:rPr lang="en-US" dirty="0" smtClean="0"/>
                        <a:t>Force</a:t>
                      </a:r>
                    </a:p>
                    <a:p>
                      <a:pPr algn="ctr"/>
                      <a:r>
                        <a:rPr lang="en-US" dirty="0" smtClean="0"/>
                        <a:t>Posture</a:t>
                      </a:r>
                      <a:endParaRPr lang="en-US" baseline="0" dirty="0" smtClean="0"/>
                    </a:p>
                    <a:p>
                      <a:pPr algn="ctr"/>
                      <a:r>
                        <a:rPr lang="en-US" baseline="0" dirty="0" smtClean="0"/>
                        <a:t>Repetition</a:t>
                      </a:r>
                    </a:p>
                    <a:p>
                      <a:pPr algn="ctr"/>
                      <a:r>
                        <a:rPr lang="en-US" baseline="0" dirty="0" smtClean="0"/>
                        <a:t>Vibration</a:t>
                      </a:r>
                      <a:endParaRPr lang="en-US" dirty="0"/>
                    </a:p>
                  </a:txBody>
                  <a:tcPr/>
                </a:tc>
                <a:tc>
                  <a:txBody>
                    <a:bodyPr/>
                    <a:lstStyle/>
                    <a:p>
                      <a:pPr algn="ctr"/>
                      <a:r>
                        <a:rPr lang="en-US" dirty="0" smtClean="0"/>
                        <a:t>Machines</a:t>
                      </a:r>
                    </a:p>
                    <a:p>
                      <a:pPr algn="ctr"/>
                      <a:r>
                        <a:rPr lang="en-US" dirty="0" smtClean="0"/>
                        <a:t>Equipment</a:t>
                      </a:r>
                    </a:p>
                    <a:p>
                      <a:pPr algn="ctr"/>
                      <a:r>
                        <a:rPr lang="en-US" dirty="0" smtClean="0"/>
                        <a:t>Slips/trips/falls</a:t>
                      </a:r>
                      <a:endParaRPr lang="en-US" dirty="0"/>
                    </a:p>
                  </a:txBody>
                  <a:tcPr/>
                </a:tc>
                <a:extLst>
                  <a:ext uri="{0D108BD9-81ED-4DB2-BD59-A6C34878D82A}">
                    <a16:rowId xmlns:a16="http://schemas.microsoft.com/office/drawing/2014/main" xmlns="" val="10001"/>
                  </a:ext>
                </a:extLst>
              </a:tr>
              <a:tr h="1821454">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xmlns="" val="10002"/>
                  </a:ext>
                </a:extLst>
              </a:tr>
            </a:tbl>
          </a:graphicData>
        </a:graphic>
      </p:graphicFrame>
      <p:pic>
        <p:nvPicPr>
          <p:cNvPr id="37" name="Picture 36" descr="Slipping.jpg"/>
          <p:cNvPicPr>
            <a:picLocks noChangeAspect="1"/>
          </p:cNvPicPr>
          <p:nvPr/>
        </p:nvPicPr>
        <p:blipFill rotWithShape="1">
          <a:blip r:embed="rId3" cstate="print">
            <a:extLst>
              <a:ext uri="{28A0092B-C50C-407E-A947-70E740481C1C}">
                <a14:useLocalDpi xmlns:a14="http://schemas.microsoft.com/office/drawing/2010/main" val="0"/>
              </a:ext>
            </a:extLst>
          </a:blip>
          <a:srcRect l="45168" t="13488" r="18011"/>
          <a:stretch/>
        </p:blipFill>
        <p:spPr>
          <a:xfrm>
            <a:off x="7162800" y="3724557"/>
            <a:ext cx="1718480" cy="1928091"/>
          </a:xfrm>
          <a:prstGeom prst="rect">
            <a:avLst/>
          </a:prstGeom>
          <a:ln>
            <a:solidFill>
              <a:schemeClr val="tx1"/>
            </a:solidFill>
          </a:ln>
        </p:spPr>
      </p:pic>
      <p:pic>
        <p:nvPicPr>
          <p:cNvPr id="38" name="Picture 37" descr="AmanaWoodworker copy.jpg"/>
          <p:cNvPicPr>
            <a:picLocks noChangeAspect="1"/>
          </p:cNvPicPr>
          <p:nvPr/>
        </p:nvPicPr>
        <p:blipFill rotWithShape="1">
          <a:blip r:embed="rId4" cstate="print">
            <a:extLst>
              <a:ext uri="{28A0092B-C50C-407E-A947-70E740481C1C}">
                <a14:useLocalDpi xmlns:a14="http://schemas.microsoft.com/office/drawing/2010/main" val="0"/>
              </a:ext>
            </a:extLst>
          </a:blip>
          <a:srcRect l="39631" r="2003"/>
          <a:stretch/>
        </p:blipFill>
        <p:spPr>
          <a:xfrm>
            <a:off x="5486400" y="3724557"/>
            <a:ext cx="1676400" cy="1928091"/>
          </a:xfrm>
          <a:prstGeom prst="rect">
            <a:avLst/>
          </a:prstGeom>
          <a:ln>
            <a:solidFill>
              <a:srgbClr val="000000"/>
            </a:solidFill>
          </a:ln>
        </p:spPr>
      </p:pic>
      <p:pic>
        <p:nvPicPr>
          <p:cNvPr id="39" name="Picture 38" descr="EarMuffs.jpg"/>
          <p:cNvPicPr>
            <a:picLocks noChangeAspect="1"/>
          </p:cNvPicPr>
          <p:nvPr/>
        </p:nvPicPr>
        <p:blipFill rotWithShape="1">
          <a:blip r:embed="rId5" cstate="print">
            <a:extLst>
              <a:ext uri="{28A0092B-C50C-407E-A947-70E740481C1C}">
                <a14:useLocalDpi xmlns:a14="http://schemas.microsoft.com/office/drawing/2010/main" val="0"/>
              </a:ext>
            </a:extLst>
          </a:blip>
          <a:srcRect l="21239" t="5058" r="31702" b="20986"/>
          <a:stretch/>
        </p:blipFill>
        <p:spPr>
          <a:xfrm>
            <a:off x="304800" y="3724557"/>
            <a:ext cx="1591930" cy="1928091"/>
          </a:xfrm>
          <a:prstGeom prst="rect">
            <a:avLst/>
          </a:prstGeom>
          <a:ln>
            <a:solidFill>
              <a:schemeClr val="tx1"/>
            </a:solidFill>
          </a:ln>
        </p:spPr>
      </p:pic>
      <p:pic>
        <p:nvPicPr>
          <p:cNvPr id="40" name="Picture 39" descr="Cleaning.jpg"/>
          <p:cNvPicPr>
            <a:picLocks noChangeAspect="1"/>
          </p:cNvPicPr>
          <p:nvPr/>
        </p:nvPicPr>
        <p:blipFill rotWithShape="1">
          <a:blip r:embed="rId6" cstate="print">
            <a:extLst>
              <a:ext uri="{28A0092B-C50C-407E-A947-70E740481C1C}">
                <a14:useLocalDpi xmlns:a14="http://schemas.microsoft.com/office/drawing/2010/main" val="0"/>
              </a:ext>
            </a:extLst>
          </a:blip>
          <a:srcRect l="26940" t="21050" r="27935" b="6206"/>
          <a:stretch/>
        </p:blipFill>
        <p:spPr>
          <a:xfrm>
            <a:off x="3733800" y="3724556"/>
            <a:ext cx="1752600" cy="1928091"/>
          </a:xfrm>
          <a:prstGeom prst="rect">
            <a:avLst/>
          </a:prstGeom>
          <a:ln>
            <a:solidFill>
              <a:schemeClr val="tx1"/>
            </a:solidFill>
          </a:ln>
        </p:spPr>
      </p:pic>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96730" y="3724557"/>
            <a:ext cx="1829193" cy="1928091"/>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19375507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5175" y="5943600"/>
            <a:ext cx="1952625" cy="39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Title 1"/>
          <p:cNvSpPr>
            <a:spLocks noGrp="1"/>
          </p:cNvSpPr>
          <p:nvPr>
            <p:ph type="title"/>
          </p:nvPr>
        </p:nvSpPr>
        <p:spPr>
          <a:xfrm>
            <a:off x="0" y="119063"/>
            <a:ext cx="9144000" cy="1066800"/>
          </a:xfrm>
          <a:solidFill>
            <a:srgbClr val="A40000"/>
          </a:solidFill>
        </p:spPr>
        <p:txBody>
          <a:bodyPr>
            <a:noAutofit/>
          </a:bodyPr>
          <a:lstStyle/>
          <a:p>
            <a:r>
              <a:rPr lang="en-US" altLang="en-US" sz="3800" b="1" dirty="0" smtClean="0">
                <a:solidFill>
                  <a:schemeClr val="bg1"/>
                </a:solidFill>
              </a:rPr>
              <a:t>But there are other threats facing workers…</a:t>
            </a:r>
          </a:p>
        </p:txBody>
      </p:sp>
      <p:pic>
        <p:nvPicPr>
          <p:cNvPr id="9" name="Picture 8" descr="Screen Shot 2014-10-27 at 11.19.50 PM.png"/>
          <p:cNvPicPr>
            <a:picLocks noChangeAspect="1"/>
          </p:cNvPicPr>
          <p:nvPr/>
        </p:nvPicPr>
        <p:blipFill rotWithShape="1">
          <a:blip r:embed="rId4">
            <a:extLst>
              <a:ext uri="{28A0092B-C50C-407E-A947-70E740481C1C}">
                <a14:useLocalDpi xmlns:a14="http://schemas.microsoft.com/office/drawing/2010/main" val="0"/>
              </a:ext>
            </a:extLst>
          </a:blip>
          <a:srcRect l="60074" t="33549" r="1"/>
          <a:stretch/>
        </p:blipFill>
        <p:spPr>
          <a:xfrm>
            <a:off x="6933203" y="3886200"/>
            <a:ext cx="2134597" cy="1988042"/>
          </a:xfrm>
          <a:prstGeom prst="rect">
            <a:avLst/>
          </a:prstGeom>
          <a:ln>
            <a:solidFill>
              <a:srgbClr val="000000"/>
            </a:solidFill>
          </a:ln>
        </p:spPr>
      </p:pic>
      <p:pic>
        <p:nvPicPr>
          <p:cNvPr id="24" name="Picture 23" descr="Screen Shot 2014-10-27 at 11.44.36 PM.png"/>
          <p:cNvPicPr>
            <a:picLocks noChangeAspect="1"/>
          </p:cNvPicPr>
          <p:nvPr/>
        </p:nvPicPr>
        <p:blipFill rotWithShape="1">
          <a:blip r:embed="rId5">
            <a:extLst>
              <a:ext uri="{28A0092B-C50C-407E-A947-70E740481C1C}">
                <a14:useLocalDpi xmlns:a14="http://schemas.microsoft.com/office/drawing/2010/main" val="0"/>
              </a:ext>
            </a:extLst>
          </a:blip>
          <a:srcRect l="11354" t="20881" b="12804"/>
          <a:stretch/>
        </p:blipFill>
        <p:spPr>
          <a:xfrm>
            <a:off x="298283" y="3937921"/>
            <a:ext cx="6248400" cy="2532768"/>
          </a:xfrm>
          <a:prstGeom prst="rect">
            <a:avLst/>
          </a:prstGeom>
          <a:ln>
            <a:solidFill>
              <a:srgbClr val="000000"/>
            </a:solidFill>
          </a:ln>
        </p:spPr>
      </p:pic>
      <p:pic>
        <p:nvPicPr>
          <p:cNvPr id="25" name="Picture 24" descr="Screen Shot 2014-10-27 at 11.20.33 PM.png"/>
          <p:cNvPicPr>
            <a:picLocks noChangeAspect="1"/>
          </p:cNvPicPr>
          <p:nvPr/>
        </p:nvPicPr>
        <p:blipFill rotWithShape="1">
          <a:blip r:embed="rId6">
            <a:extLst>
              <a:ext uri="{28A0092B-C50C-407E-A947-70E740481C1C}">
                <a14:useLocalDpi xmlns:a14="http://schemas.microsoft.com/office/drawing/2010/main" val="0"/>
              </a:ext>
            </a:extLst>
          </a:blip>
          <a:srcRect b="10750"/>
          <a:stretch/>
        </p:blipFill>
        <p:spPr>
          <a:xfrm>
            <a:off x="5365582" y="1350187"/>
            <a:ext cx="2609433" cy="2413024"/>
          </a:xfrm>
          <a:prstGeom prst="rect">
            <a:avLst/>
          </a:prstGeom>
          <a:ln>
            <a:solidFill>
              <a:srgbClr val="000000"/>
            </a:solidFill>
          </a:ln>
        </p:spPr>
      </p:pic>
      <p:pic>
        <p:nvPicPr>
          <p:cNvPr id="27" name="Picture 26" descr="Screen Shot 2014-10-27 at 11.19.0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283" y="1350187"/>
            <a:ext cx="4370762" cy="2413024"/>
          </a:xfrm>
          <a:prstGeom prst="rect">
            <a:avLst/>
          </a:prstGeom>
          <a:ln>
            <a:solidFill>
              <a:srgbClr val="000000"/>
            </a:solidFill>
          </a:ln>
        </p:spPr>
      </p:pic>
      <p:sp>
        <p:nvSpPr>
          <p:cNvPr id="2" name="TextBox 1"/>
          <p:cNvSpPr txBox="1"/>
          <p:nvPr/>
        </p:nvSpPr>
        <p:spPr>
          <a:xfrm>
            <a:off x="575656" y="2971800"/>
            <a:ext cx="7992687" cy="1015663"/>
          </a:xfrm>
          <a:prstGeom prst="rect">
            <a:avLst/>
          </a:prstGeom>
          <a:solidFill>
            <a:schemeClr val="bg1"/>
          </a:solidFill>
        </p:spPr>
        <p:txBody>
          <a:bodyPr wrap="square" rtlCol="0">
            <a:spAutoFit/>
          </a:bodyPr>
          <a:lstStyle/>
          <a:p>
            <a:pPr algn="ctr"/>
            <a:r>
              <a:rPr lang="en-US" sz="6000" b="1" dirty="0" smtClean="0"/>
              <a:t>What about agriculture?</a:t>
            </a:r>
            <a:endParaRPr lang="en-US" sz="6000" b="1" dirty="0"/>
          </a:p>
        </p:txBody>
      </p:sp>
    </p:spTree>
    <p:extLst>
      <p:ext uri="{BB962C8B-B14F-4D97-AF65-F5344CB8AC3E}">
        <p14:creationId xmlns:p14="http://schemas.microsoft.com/office/powerpoint/2010/main" val="90991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2920" y="1162357"/>
            <a:ext cx="3585405" cy="4501171"/>
          </a:xfrm>
          <a:prstGeom prst="rect">
            <a:avLst/>
          </a:prstGeom>
          <a:solidFill>
            <a:schemeClr val="accent3">
              <a:lumMod val="60000"/>
              <a:lumOff val="40000"/>
            </a:schemeClr>
          </a:solid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187272" y="1306515"/>
            <a:ext cx="3794210" cy="489081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Font typeface="Arial"/>
              <a:buNone/>
            </a:pPr>
            <a:r>
              <a:rPr lang="en-US" sz="4000" b="1" dirty="0" smtClean="0"/>
              <a:t>Work Factors</a:t>
            </a:r>
          </a:p>
          <a:p>
            <a:pPr marL="0" indent="0">
              <a:buFont typeface="Arial"/>
              <a:buNone/>
            </a:pPr>
            <a:r>
              <a:rPr lang="en-US" dirty="0" smtClean="0"/>
              <a:t>Shift work</a:t>
            </a:r>
          </a:p>
          <a:p>
            <a:pPr marL="0" indent="0">
              <a:buFont typeface="Arial"/>
              <a:buNone/>
            </a:pPr>
            <a:r>
              <a:rPr lang="en-US" dirty="0" smtClean="0"/>
              <a:t>Workplace assaults</a:t>
            </a:r>
          </a:p>
          <a:p>
            <a:pPr marL="0" indent="0">
              <a:buFont typeface="Arial"/>
              <a:buNone/>
            </a:pPr>
            <a:r>
              <a:rPr lang="en-US" dirty="0" smtClean="0"/>
              <a:t>Lack of decision making </a:t>
            </a:r>
            <a:br>
              <a:rPr lang="en-US" dirty="0" smtClean="0"/>
            </a:br>
            <a:r>
              <a:rPr lang="en-US" dirty="0" smtClean="0"/>
              <a:t>   authority</a:t>
            </a:r>
          </a:p>
          <a:p>
            <a:pPr marL="0" indent="0">
              <a:buFont typeface="Arial"/>
              <a:buNone/>
            </a:pPr>
            <a:r>
              <a:rPr lang="en-US" dirty="0" smtClean="0"/>
              <a:t>Time pressure/workload</a:t>
            </a:r>
          </a:p>
          <a:p>
            <a:pPr marL="0" indent="0">
              <a:buFont typeface="Arial"/>
              <a:buNone/>
            </a:pPr>
            <a:r>
              <a:rPr lang="en-US" dirty="0" smtClean="0"/>
              <a:t>Lack of affordable childcare</a:t>
            </a:r>
          </a:p>
          <a:p>
            <a:pPr marL="0" indent="0">
              <a:buNone/>
            </a:pPr>
            <a:r>
              <a:rPr lang="en-US" dirty="0"/>
              <a:t>Physical fatigue</a:t>
            </a:r>
          </a:p>
          <a:p>
            <a:pPr marL="0" indent="0">
              <a:buFont typeface="Arial"/>
              <a:buNone/>
            </a:pPr>
            <a:r>
              <a:rPr lang="en-US" dirty="0" smtClean="0"/>
              <a:t>Low wages</a:t>
            </a:r>
          </a:p>
          <a:p>
            <a:pPr marL="0" indent="0">
              <a:buFont typeface="Arial"/>
              <a:buNone/>
            </a:pPr>
            <a:endParaRPr lang="en-US" dirty="0" smtClean="0"/>
          </a:p>
        </p:txBody>
      </p:sp>
      <p:sp>
        <p:nvSpPr>
          <p:cNvPr id="16" name="Right Arrow 15"/>
          <p:cNvSpPr/>
          <p:nvPr/>
        </p:nvSpPr>
        <p:spPr>
          <a:xfrm rot="19890222">
            <a:off x="3393233" y="1749609"/>
            <a:ext cx="863966" cy="480637"/>
          </a:xfrm>
          <a:prstGeom prst="rightArrow">
            <a:avLst/>
          </a:prstGeom>
          <a:solidFill>
            <a:srgbClr val="DE5A2A"/>
          </a:solidFill>
          <a:ln>
            <a:solidFill>
              <a:srgbClr val="DE5A2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7" name="Right Arrow 16"/>
          <p:cNvSpPr/>
          <p:nvPr/>
        </p:nvSpPr>
        <p:spPr>
          <a:xfrm rot="1916497">
            <a:off x="3181053" y="5173487"/>
            <a:ext cx="1001370" cy="410721"/>
          </a:xfrm>
          <a:prstGeom prst="rightArrow">
            <a:avLst/>
          </a:prstGeom>
          <a:solidFill>
            <a:srgbClr val="DE5A2A"/>
          </a:solidFill>
          <a:ln>
            <a:solidFill>
              <a:srgbClr val="DE5A2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3" name="Rectangle 12"/>
          <p:cNvSpPr/>
          <p:nvPr/>
        </p:nvSpPr>
        <p:spPr>
          <a:xfrm>
            <a:off x="4234583" y="538181"/>
            <a:ext cx="3482954" cy="1650635"/>
          </a:xfrm>
          <a:prstGeom prst="rect">
            <a:avLst/>
          </a:prstGeom>
          <a:solidFill>
            <a:schemeClr val="accent6">
              <a:lumMod val="75000"/>
              <a:alpha val="67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5"/>
          <p:cNvSpPr>
            <a:spLocks noGrp="1"/>
          </p:cNvSpPr>
          <p:nvPr>
            <p:ph sz="quarter" idx="4"/>
          </p:nvPr>
        </p:nvSpPr>
        <p:spPr>
          <a:xfrm>
            <a:off x="4376874" y="525960"/>
            <a:ext cx="3658866" cy="1763401"/>
          </a:xfrm>
        </p:spPr>
        <p:txBody>
          <a:bodyPr/>
          <a:lstStyle/>
          <a:p>
            <a:pPr marL="0" indent="0">
              <a:lnSpc>
                <a:spcPct val="80000"/>
              </a:lnSpc>
              <a:spcBef>
                <a:spcPts val="0"/>
              </a:spcBef>
              <a:buNone/>
            </a:pPr>
            <a:r>
              <a:rPr lang="en-US" sz="3200" b="1" dirty="0" smtClean="0"/>
              <a:t>Health Behaviors</a:t>
            </a:r>
            <a:endParaRPr lang="en-US" sz="3200" b="1" dirty="0"/>
          </a:p>
          <a:p>
            <a:pPr marL="0" indent="0">
              <a:lnSpc>
                <a:spcPct val="80000"/>
              </a:lnSpc>
              <a:spcBef>
                <a:spcPts val="0"/>
              </a:spcBef>
              <a:buNone/>
            </a:pPr>
            <a:r>
              <a:rPr lang="en-US" dirty="0" smtClean="0"/>
              <a:t>Substance use</a:t>
            </a:r>
            <a:endParaRPr lang="en-US" dirty="0"/>
          </a:p>
          <a:p>
            <a:pPr marL="0" indent="0">
              <a:lnSpc>
                <a:spcPct val="80000"/>
              </a:lnSpc>
              <a:spcBef>
                <a:spcPts val="0"/>
              </a:spcBef>
              <a:buNone/>
            </a:pPr>
            <a:r>
              <a:rPr lang="en-US" dirty="0"/>
              <a:t>Unhealthy </a:t>
            </a:r>
            <a:r>
              <a:rPr lang="en-US" dirty="0" smtClean="0"/>
              <a:t>eating</a:t>
            </a:r>
            <a:endParaRPr lang="en-US" dirty="0"/>
          </a:p>
          <a:p>
            <a:pPr marL="0" indent="0">
              <a:lnSpc>
                <a:spcPct val="80000"/>
              </a:lnSpc>
              <a:spcBef>
                <a:spcPts val="0"/>
              </a:spcBef>
              <a:buNone/>
            </a:pPr>
            <a:r>
              <a:rPr lang="en-US" dirty="0"/>
              <a:t>Lack of </a:t>
            </a:r>
            <a:r>
              <a:rPr lang="en-US" dirty="0" smtClean="0"/>
              <a:t>exercise</a:t>
            </a:r>
          </a:p>
          <a:p>
            <a:pPr marL="0" indent="0">
              <a:lnSpc>
                <a:spcPct val="80000"/>
              </a:lnSpc>
              <a:spcBef>
                <a:spcPts val="0"/>
              </a:spcBef>
              <a:buNone/>
            </a:pPr>
            <a:endParaRPr lang="en-US" dirty="0"/>
          </a:p>
          <a:p>
            <a:endParaRPr lang="en-US" dirty="0"/>
          </a:p>
        </p:txBody>
      </p:sp>
      <p:sp>
        <p:nvSpPr>
          <p:cNvPr id="20" name="Rectangle 19"/>
          <p:cNvSpPr/>
          <p:nvPr/>
        </p:nvSpPr>
        <p:spPr>
          <a:xfrm>
            <a:off x="4129755" y="4495800"/>
            <a:ext cx="3521053" cy="1650635"/>
          </a:xfrm>
          <a:prstGeom prst="rect">
            <a:avLst/>
          </a:prstGeom>
          <a:solidFill>
            <a:schemeClr val="accent6">
              <a:lumMod val="75000"/>
              <a:alpha val="67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4198007" y="4495800"/>
            <a:ext cx="3501569" cy="1680460"/>
          </a:xfrm>
          <a:prstGeom prst="rect">
            <a:avLst/>
          </a:prstGeom>
          <a:noFill/>
        </p:spPr>
        <p:txBody>
          <a:bodyPr wrap="square" rtlCol="0">
            <a:spAutoFit/>
          </a:bodyPr>
          <a:lstStyle/>
          <a:p>
            <a:pPr>
              <a:lnSpc>
                <a:spcPct val="80000"/>
              </a:lnSpc>
            </a:pPr>
            <a:r>
              <a:rPr lang="en-US" sz="3200" b="1" dirty="0" smtClean="0"/>
              <a:t>Health Outcomes</a:t>
            </a:r>
          </a:p>
          <a:p>
            <a:pPr>
              <a:lnSpc>
                <a:spcPct val="80000"/>
              </a:lnSpc>
            </a:pPr>
            <a:r>
              <a:rPr lang="en-US" sz="2400" dirty="0" smtClean="0"/>
              <a:t>Low back pain</a:t>
            </a:r>
            <a:endParaRPr lang="en-US" sz="2400" dirty="0"/>
          </a:p>
          <a:p>
            <a:pPr>
              <a:lnSpc>
                <a:spcPct val="80000"/>
              </a:lnSpc>
            </a:pPr>
            <a:r>
              <a:rPr lang="en-US" sz="2400" dirty="0" smtClean="0"/>
              <a:t>High blood pressure</a:t>
            </a:r>
          </a:p>
          <a:p>
            <a:pPr>
              <a:lnSpc>
                <a:spcPct val="80000"/>
              </a:lnSpc>
            </a:pPr>
            <a:r>
              <a:rPr lang="en-US" sz="2400" dirty="0" smtClean="0"/>
              <a:t>Cardiovascular disease</a:t>
            </a:r>
          </a:p>
          <a:p>
            <a:pPr>
              <a:lnSpc>
                <a:spcPct val="80000"/>
              </a:lnSpc>
            </a:pPr>
            <a:r>
              <a:rPr lang="en-US" sz="2400" dirty="0" smtClean="0"/>
              <a:t>Depression</a:t>
            </a:r>
          </a:p>
        </p:txBody>
      </p:sp>
      <p:sp>
        <p:nvSpPr>
          <p:cNvPr id="22" name="Rectangle 21"/>
          <p:cNvSpPr/>
          <p:nvPr/>
        </p:nvSpPr>
        <p:spPr>
          <a:xfrm>
            <a:off x="5859401" y="2577751"/>
            <a:ext cx="3230088" cy="1702498"/>
          </a:xfrm>
          <a:prstGeom prst="rect">
            <a:avLst/>
          </a:prstGeom>
          <a:gradFill flip="none" rotWithShape="1">
            <a:gsLst>
              <a:gs pos="0">
                <a:schemeClr val="accent5"/>
              </a:gs>
              <a:gs pos="48000">
                <a:schemeClr val="accent5">
                  <a:lumMod val="97000"/>
                  <a:lumOff val="3000"/>
                </a:schemeClr>
              </a:gs>
              <a:gs pos="100000">
                <a:schemeClr val="accent5">
                  <a:lumMod val="60000"/>
                  <a:lumOff val="4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916551" y="2588770"/>
            <a:ext cx="3230088" cy="1668149"/>
          </a:xfrm>
          <a:prstGeom prst="rect">
            <a:avLst/>
          </a:prstGeom>
          <a:noFill/>
        </p:spPr>
        <p:txBody>
          <a:bodyPr wrap="square" rtlCol="0">
            <a:spAutoFit/>
          </a:bodyPr>
          <a:lstStyle/>
          <a:p>
            <a:pPr>
              <a:lnSpc>
                <a:spcPct val="80000"/>
              </a:lnSpc>
            </a:pPr>
            <a:r>
              <a:rPr lang="en-US" sz="3200" b="1" dirty="0" smtClean="0"/>
              <a:t>Workplace Effects</a:t>
            </a:r>
          </a:p>
          <a:p>
            <a:pPr>
              <a:lnSpc>
                <a:spcPct val="80000"/>
              </a:lnSpc>
            </a:pPr>
            <a:r>
              <a:rPr lang="en-US" sz="2400" dirty="0" smtClean="0"/>
              <a:t>	</a:t>
            </a:r>
            <a:r>
              <a:rPr lang="en-US" sz="2400" dirty="0" err="1" smtClean="0"/>
              <a:t>Presenteeism</a:t>
            </a:r>
            <a:r>
              <a:rPr lang="en-US" sz="2400" dirty="0" smtClean="0"/>
              <a:t>		Absenteeism</a:t>
            </a:r>
          </a:p>
          <a:p>
            <a:pPr>
              <a:lnSpc>
                <a:spcPct val="80000"/>
              </a:lnSpc>
            </a:pPr>
            <a:r>
              <a:rPr lang="en-US" sz="2400" dirty="0" smtClean="0"/>
              <a:t>	Insurance costs</a:t>
            </a:r>
          </a:p>
          <a:p>
            <a:pPr>
              <a:lnSpc>
                <a:spcPct val="80000"/>
              </a:lnSpc>
            </a:pPr>
            <a:r>
              <a:rPr lang="en-US" sz="2400" dirty="0" smtClean="0"/>
              <a:t>	Injury risks</a:t>
            </a:r>
          </a:p>
        </p:txBody>
      </p:sp>
      <p:sp>
        <p:nvSpPr>
          <p:cNvPr id="25" name="Bent Arrow 24"/>
          <p:cNvSpPr/>
          <p:nvPr/>
        </p:nvSpPr>
        <p:spPr>
          <a:xfrm rot="16200000" flipH="1" flipV="1">
            <a:off x="7443179" y="1437703"/>
            <a:ext cx="1209596" cy="1005439"/>
          </a:xfrm>
          <a:prstGeom prst="bentArrow">
            <a:avLst>
              <a:gd name="adj1" fmla="val 25000"/>
              <a:gd name="adj2" fmla="val 26185"/>
              <a:gd name="adj3" fmla="val 25000"/>
              <a:gd name="adj4" fmla="val 43750"/>
            </a:avLst>
          </a:prstGeom>
          <a:gradFill flip="none" rotWithShape="1">
            <a:gsLst>
              <a:gs pos="0">
                <a:schemeClr val="accent2">
                  <a:lumMod val="67000"/>
                </a:schemeClr>
              </a:gs>
              <a:gs pos="100000">
                <a:schemeClr val="accent2">
                  <a:lumMod val="97000"/>
                  <a:lumOff val="3000"/>
                </a:schemeClr>
              </a:gs>
              <a:gs pos="100000">
                <a:schemeClr val="accent2">
                  <a:lumMod val="60000"/>
                  <a:lumOff val="40000"/>
                </a:schemeClr>
              </a:gs>
            </a:gsLst>
            <a:lin ang="16200000" scaled="1"/>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Bent Arrow 25"/>
          <p:cNvSpPr/>
          <p:nvPr/>
        </p:nvSpPr>
        <p:spPr>
          <a:xfrm rot="5400000" flipH="1">
            <a:off x="7392828" y="4465208"/>
            <a:ext cx="1310297" cy="1005439"/>
          </a:xfrm>
          <a:prstGeom prst="bentArrow">
            <a:avLst/>
          </a:prstGeom>
          <a:gradFill flip="none" rotWithShape="1">
            <a:gsLst>
              <a:gs pos="0">
                <a:schemeClr val="accent2">
                  <a:lumMod val="67000"/>
                </a:schemeClr>
              </a:gs>
              <a:gs pos="100000">
                <a:schemeClr val="accent2">
                  <a:lumMod val="97000"/>
                  <a:lumOff val="3000"/>
                </a:schemeClr>
              </a:gs>
              <a:gs pos="100000">
                <a:schemeClr val="accent2">
                  <a:lumMod val="60000"/>
                  <a:lumOff val="40000"/>
                </a:schemeClr>
              </a:gs>
            </a:gsLst>
            <a:lin ang="16200000" scaled="1"/>
            <a:tileRect/>
          </a:gra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95236140"/>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xmlns:p14="http://schemas.microsoft.com/office/powerpoint/2010/main"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dissolve">
                                      <p:cBhvr>
                                        <p:cTn id="16" dur="500"/>
                                        <p:tgtEl>
                                          <p:spTgt spid="2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dissolve">
                                      <p:cBhvr>
                                        <p:cTn id="19" dur="500"/>
                                        <p:tgtEl>
                                          <p:spTgt spid="19">
                                            <p:txEl>
                                              <p:pRg st="0" end="0"/>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dissolve">
                                      <p:cBhvr>
                                        <p:cTn id="22" dur="500"/>
                                        <p:tgtEl>
                                          <p:spTgt spid="19">
                                            <p:txEl>
                                              <p:pRg st="1" end="1"/>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dissolve">
                                      <p:cBhvr>
                                        <p:cTn id="25" dur="500"/>
                                        <p:tgtEl>
                                          <p:spTgt spid="19">
                                            <p:txEl>
                                              <p:pRg st="2" end="2"/>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9">
                                            <p:txEl>
                                              <p:pRg st="3" end="3"/>
                                            </p:txEl>
                                          </p:spTgt>
                                        </p:tgtEl>
                                        <p:attrNameLst>
                                          <p:attrName>style.visibility</p:attrName>
                                        </p:attrNameLst>
                                      </p:cBhvr>
                                      <p:to>
                                        <p:strVal val="visible"/>
                                      </p:to>
                                    </p:set>
                                    <p:animEffect transition="in" filter="dissolve">
                                      <p:cBhvr>
                                        <p:cTn id="28" dur="500"/>
                                        <p:tgtEl>
                                          <p:spTgt spid="19">
                                            <p:txEl>
                                              <p:pRg st="3" end="3"/>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dissolve">
                                      <p:cBhvr>
                                        <p:cTn id="39" dur="500"/>
                                        <p:tgtEl>
                                          <p:spTgt spid="2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dissolve">
                                      <p:cBhvr>
                                        <p:cTn id="42" dur="500"/>
                                        <p:tgtEl>
                                          <p:spTgt spid="26"/>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dissolve">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animBg="1"/>
      <p:bldP spid="19" grpId="0" build="p"/>
      <p:bldP spid="20" grpId="0" animBg="1"/>
      <p:bldP spid="21" grpId="0"/>
      <p:bldP spid="22" grpId="0" animBg="1"/>
      <p:bldP spid="24" grpId="0"/>
      <p:bldP spid="25" grpId="0" animBg="1"/>
      <p:bldP spid="2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84199" y="1518962"/>
            <a:ext cx="8229600" cy="523220"/>
          </a:xfrm>
          <a:prstGeom prst="rect">
            <a:avLst/>
          </a:prstGeom>
          <a:noFill/>
        </p:spPr>
        <p:txBody>
          <a:bodyPr wrap="square" rtlCol="0">
            <a:spAutoFit/>
          </a:bodyPr>
          <a:lstStyle/>
          <a:p>
            <a:r>
              <a:rPr lang="en-US" sz="2800" dirty="0" smtClean="0"/>
              <a:t>35% of adults in US are obese (79 million) </a:t>
            </a:r>
            <a:endParaRPr lang="en-US" sz="2800" dirty="0"/>
          </a:p>
        </p:txBody>
      </p:sp>
      <p:sp>
        <p:nvSpPr>
          <p:cNvPr id="11" name="TextBox 10"/>
          <p:cNvSpPr txBox="1"/>
          <p:nvPr/>
        </p:nvSpPr>
        <p:spPr>
          <a:xfrm>
            <a:off x="584199" y="2302674"/>
            <a:ext cx="8229600" cy="1384995"/>
          </a:xfrm>
          <a:prstGeom prst="rect">
            <a:avLst/>
          </a:prstGeom>
          <a:noFill/>
        </p:spPr>
        <p:txBody>
          <a:bodyPr wrap="square" rtlCol="0">
            <a:spAutoFit/>
          </a:bodyPr>
          <a:lstStyle/>
          <a:p>
            <a:r>
              <a:rPr lang="en-US" sz="2800" dirty="0" smtClean="0"/>
              <a:t>$73.1 billion in costs attributable to full time employees (insurance expenses, absenteeism, presenteeism)  </a:t>
            </a:r>
            <a:endParaRPr lang="en-US" sz="2800" dirty="0"/>
          </a:p>
        </p:txBody>
      </p:sp>
      <p:sp>
        <p:nvSpPr>
          <p:cNvPr id="14" name="Title 1"/>
          <p:cNvSpPr>
            <a:spLocks noGrp="1"/>
          </p:cNvSpPr>
          <p:nvPr>
            <p:ph type="title"/>
          </p:nvPr>
        </p:nvSpPr>
        <p:spPr>
          <a:xfrm>
            <a:off x="0" y="206906"/>
            <a:ext cx="9144000" cy="1143000"/>
          </a:xfrm>
        </p:spPr>
        <p:txBody>
          <a:bodyPr/>
          <a:lstStyle/>
          <a:p>
            <a:r>
              <a:rPr lang="en-US" b="1" dirty="0" smtClean="0"/>
              <a:t>Obesity in the Workplace</a:t>
            </a:r>
            <a:endParaRPr lang="en-US" b="1" dirty="0"/>
          </a:p>
        </p:txBody>
      </p:sp>
      <p:sp>
        <p:nvSpPr>
          <p:cNvPr id="8" name="TextBox 7"/>
          <p:cNvSpPr txBox="1"/>
          <p:nvPr/>
        </p:nvSpPr>
        <p:spPr>
          <a:xfrm>
            <a:off x="575037" y="3443188"/>
            <a:ext cx="8331200" cy="523220"/>
          </a:xfrm>
          <a:prstGeom prst="rect">
            <a:avLst/>
          </a:prstGeom>
          <a:noFill/>
        </p:spPr>
        <p:txBody>
          <a:bodyPr wrap="square" rtlCol="0">
            <a:spAutoFit/>
          </a:bodyPr>
          <a:lstStyle/>
          <a:p>
            <a:r>
              <a:rPr lang="en-US" sz="2800" dirty="0"/>
              <a:t>H</a:t>
            </a:r>
            <a:r>
              <a:rPr lang="en-US" sz="2800" dirty="0" smtClean="0"/>
              <a:t>igher risk for injury (1.2-2x)</a:t>
            </a:r>
            <a:endParaRPr lang="en-US" sz="2800" dirty="0"/>
          </a:p>
        </p:txBody>
      </p:sp>
      <p:sp>
        <p:nvSpPr>
          <p:cNvPr id="9" name="TextBox 8"/>
          <p:cNvSpPr txBox="1"/>
          <p:nvPr/>
        </p:nvSpPr>
        <p:spPr>
          <a:xfrm>
            <a:off x="575037" y="4046252"/>
            <a:ext cx="8331200" cy="954107"/>
          </a:xfrm>
          <a:prstGeom prst="rect">
            <a:avLst/>
          </a:prstGeom>
          <a:noFill/>
        </p:spPr>
        <p:txBody>
          <a:bodyPr wrap="square" rtlCol="0">
            <a:spAutoFit/>
          </a:bodyPr>
          <a:lstStyle/>
          <a:p>
            <a:r>
              <a:rPr lang="en-US" sz="2800" dirty="0" smtClean="0"/>
              <a:t>Workers compensation costs incrementally higher  (1.5-7x) as BMI increases</a:t>
            </a:r>
            <a:endParaRPr lang="en-US" sz="2800" dirty="0"/>
          </a:p>
        </p:txBody>
      </p:sp>
      <p:sp>
        <p:nvSpPr>
          <p:cNvPr id="15" name="TextBox 14"/>
          <p:cNvSpPr txBox="1"/>
          <p:nvPr/>
        </p:nvSpPr>
        <p:spPr>
          <a:xfrm>
            <a:off x="575037" y="5133332"/>
            <a:ext cx="8331200" cy="954107"/>
          </a:xfrm>
          <a:prstGeom prst="rect">
            <a:avLst/>
          </a:prstGeom>
          <a:noFill/>
        </p:spPr>
        <p:txBody>
          <a:bodyPr wrap="square" rtlCol="0">
            <a:spAutoFit/>
          </a:bodyPr>
          <a:lstStyle/>
          <a:p>
            <a:r>
              <a:rPr lang="en-US" sz="2800" dirty="0" smtClean="0"/>
              <a:t>Return to work after injury also incrementally higher (4-13x) as BMI increases</a:t>
            </a:r>
            <a:endParaRPr lang="en-US" sz="2800" dirty="0"/>
          </a:p>
        </p:txBody>
      </p:sp>
    </p:spTree>
    <p:extLst>
      <p:ext uri="{BB962C8B-B14F-4D97-AF65-F5344CB8AC3E}">
        <p14:creationId xmlns:p14="http://schemas.microsoft.com/office/powerpoint/2010/main" val="1197266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a:xfrm>
            <a:off x="0" y="119063"/>
            <a:ext cx="9144000" cy="1066800"/>
          </a:xfrm>
          <a:solidFill>
            <a:srgbClr val="A40000"/>
          </a:solidFill>
        </p:spPr>
        <p:txBody>
          <a:bodyPr/>
          <a:lstStyle/>
          <a:p>
            <a:r>
              <a:rPr lang="en-US" altLang="en-US" sz="3200" b="1" dirty="0">
                <a:solidFill>
                  <a:schemeClr val="bg1"/>
                </a:solidFill>
                <a:latin typeface="Georgia" pitchFamily="18" charset="0"/>
              </a:rPr>
              <a:t>Today’s Workplace/Workforce Reality</a:t>
            </a:r>
            <a:endParaRPr lang="en-US" sz="3200" b="1" dirty="0">
              <a:solidFill>
                <a:schemeClr val="bg1"/>
              </a:solidFill>
            </a:endParaRPr>
          </a:p>
        </p:txBody>
      </p:sp>
      <p:sp>
        <p:nvSpPr>
          <p:cNvPr id="12" name="TextBox 9"/>
          <p:cNvSpPr txBox="1"/>
          <p:nvPr/>
        </p:nvSpPr>
        <p:spPr>
          <a:xfrm>
            <a:off x="1757803" y="1593072"/>
            <a:ext cx="7013587" cy="120032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ea typeface="ＭＳ Ｐゴシック" charset="0"/>
                <a:cs typeface="ＭＳ Ｐゴシック" charset="0"/>
              </a:rPr>
              <a:t>&gt;50% of US adults </a:t>
            </a:r>
            <a:r>
              <a:rPr lang="en-US" sz="2400" dirty="0"/>
              <a:t>believe that they are subjected to higher than healthy amounts of </a:t>
            </a:r>
            <a:r>
              <a:rPr lang="en-US" sz="2400" dirty="0" smtClean="0"/>
              <a:t>stress, and believe stress in their lives is increasing</a:t>
            </a:r>
            <a:r>
              <a:rPr lang="en-US" sz="2400" dirty="0" smtClean="0">
                <a:ea typeface="ＭＳ Ｐゴシック" charset="0"/>
                <a:cs typeface="ＭＳ Ｐゴシック" charset="0"/>
              </a:rPr>
              <a:t> </a:t>
            </a:r>
            <a:endParaRPr lang="en-US" sz="2400" dirty="0"/>
          </a:p>
        </p:txBody>
      </p:sp>
      <p:sp>
        <p:nvSpPr>
          <p:cNvPr id="13" name="TextBox 10"/>
          <p:cNvSpPr txBox="1"/>
          <p:nvPr/>
        </p:nvSpPr>
        <p:spPr>
          <a:xfrm>
            <a:off x="1757803" y="3089705"/>
            <a:ext cx="7150965"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WHO estimates US workplace costs of $300 billion (absenteeism, turnover, accidents, presenteeism)</a:t>
            </a:r>
            <a:endParaRPr lang="en-US" sz="2400" dirty="0"/>
          </a:p>
        </p:txBody>
      </p:sp>
      <p:sp>
        <p:nvSpPr>
          <p:cNvPr id="14" name="TextBox 11"/>
          <p:cNvSpPr txBox="1"/>
          <p:nvPr/>
        </p:nvSpPr>
        <p:spPr>
          <a:xfrm>
            <a:off x="1757803" y="4171239"/>
            <a:ext cx="7013587"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Longer return to work after injury</a:t>
            </a:r>
            <a:endParaRPr lang="en-US" sz="2400" dirty="0"/>
          </a:p>
        </p:txBody>
      </p:sp>
      <p:sp>
        <p:nvSpPr>
          <p:cNvPr id="15" name="TextBox 12"/>
          <p:cNvSpPr txBox="1"/>
          <p:nvPr/>
        </p:nvSpPr>
        <p:spPr>
          <a:xfrm>
            <a:off x="1757803" y="4944258"/>
            <a:ext cx="7013587" cy="156966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Related to increases in disease risk, musculoskeletal disorders, prevalence of psychological disorders, and potentially workplace injuries</a:t>
            </a:r>
            <a:endParaRPr lang="en-US" sz="2400" dirty="0"/>
          </a:p>
        </p:txBody>
      </p:sp>
      <p:grpSp>
        <p:nvGrpSpPr>
          <p:cNvPr id="5" name="Group 4"/>
          <p:cNvGrpSpPr/>
          <p:nvPr/>
        </p:nvGrpSpPr>
        <p:grpSpPr>
          <a:xfrm>
            <a:off x="235230" y="1873597"/>
            <a:ext cx="1104066" cy="3897738"/>
            <a:chOff x="235230" y="1873597"/>
            <a:chExt cx="1104066" cy="3897738"/>
          </a:xfrm>
        </p:grpSpPr>
        <p:pic>
          <p:nvPicPr>
            <p:cNvPr id="9" name="Picture 8"/>
            <p:cNvPicPr>
              <a:picLocks noChangeAspect="1"/>
            </p:cNvPicPr>
            <p:nvPr/>
          </p:nvPicPr>
          <p:blipFill>
            <a:blip r:embed="rId3"/>
            <a:stretch>
              <a:fillRect/>
            </a:stretch>
          </p:blipFill>
          <p:spPr>
            <a:xfrm>
              <a:off x="235230" y="4675911"/>
              <a:ext cx="1104066" cy="1095424"/>
            </a:xfrm>
            <a:prstGeom prst="rect">
              <a:avLst/>
            </a:prstGeom>
          </p:spPr>
        </p:pic>
        <p:pic>
          <p:nvPicPr>
            <p:cNvPr id="16" name="Picture 15"/>
            <p:cNvPicPr>
              <a:picLocks noChangeAspect="1"/>
            </p:cNvPicPr>
            <p:nvPr/>
          </p:nvPicPr>
          <p:blipFill>
            <a:blip r:embed="rId4"/>
            <a:stretch>
              <a:fillRect/>
            </a:stretch>
          </p:blipFill>
          <p:spPr>
            <a:xfrm>
              <a:off x="287574" y="1873597"/>
              <a:ext cx="999379" cy="1097280"/>
            </a:xfrm>
            <a:prstGeom prst="rect">
              <a:avLst/>
            </a:prstGeom>
          </p:spPr>
        </p:pic>
        <p:pic>
          <p:nvPicPr>
            <p:cNvPr id="17" name="Picture 16"/>
            <p:cNvPicPr>
              <a:picLocks noChangeAspect="1"/>
            </p:cNvPicPr>
            <p:nvPr/>
          </p:nvPicPr>
          <p:blipFill>
            <a:blip r:embed="rId5"/>
            <a:stretch>
              <a:fillRect/>
            </a:stretch>
          </p:blipFill>
          <p:spPr>
            <a:xfrm>
              <a:off x="341759" y="3274754"/>
              <a:ext cx="891009" cy="1097280"/>
            </a:xfrm>
            <a:prstGeom prst="rect">
              <a:avLst/>
            </a:prstGeom>
          </p:spPr>
        </p:pic>
      </p:grpSp>
    </p:spTree>
    <p:extLst>
      <p:ext uri="{BB962C8B-B14F-4D97-AF65-F5344CB8AC3E}">
        <p14:creationId xmlns:p14="http://schemas.microsoft.com/office/powerpoint/2010/main" val="8197487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Evolution of Total Worker Health</a:t>
            </a:r>
            <a:endParaRPr lang="en-US" b="1" dirty="0"/>
          </a:p>
        </p:txBody>
      </p:sp>
      <p:sp>
        <p:nvSpPr>
          <p:cNvPr id="8" name="Content Placeholder 7"/>
          <p:cNvSpPr>
            <a:spLocks noGrp="1"/>
          </p:cNvSpPr>
          <p:nvPr>
            <p:ph idx="1"/>
          </p:nvPr>
        </p:nvSpPr>
        <p:spPr/>
        <p:txBody>
          <a:bodyPr>
            <a:normAutofit fontScale="92500" lnSpcReduction="20000"/>
          </a:bodyPr>
          <a:lstStyle/>
          <a:p>
            <a:pPr marL="0" indent="0">
              <a:buNone/>
            </a:pPr>
            <a:r>
              <a:rPr lang="en-US" dirty="0" smtClean="0"/>
              <a:t>Traditionally the focus was to reduce injury and illness in the workplace by controlling workplace hazards </a:t>
            </a:r>
          </a:p>
          <a:p>
            <a:pPr marL="0" indent="0">
              <a:buNone/>
            </a:pPr>
            <a:endParaRPr lang="en-US" dirty="0">
              <a:sym typeface="Wingdings"/>
            </a:endParaRPr>
          </a:p>
          <a:p>
            <a:pPr marL="0" indent="0">
              <a:buNone/>
            </a:pPr>
            <a:r>
              <a:rPr lang="en-US" dirty="0" smtClean="0">
                <a:sym typeface="Wingdings"/>
              </a:rPr>
              <a:t>Changing nature of work has identified other workplace factors (i.e., work organization) that lead to adverse health outcomes</a:t>
            </a:r>
          </a:p>
          <a:p>
            <a:pPr marL="0" indent="0">
              <a:buNone/>
            </a:pPr>
            <a:endParaRPr lang="en-US" dirty="0">
              <a:sym typeface="Wingdings"/>
            </a:endParaRPr>
          </a:p>
          <a:p>
            <a:pPr marL="0" indent="0">
              <a:buNone/>
            </a:pPr>
            <a:r>
              <a:rPr lang="en-US" dirty="0" smtClean="0">
                <a:sym typeface="Wingdings"/>
              </a:rPr>
              <a:t>Total Worker Health focuses on interventions that mitigate every modifiable risk factor to promote health and wellbeing on and off the job. </a:t>
            </a:r>
            <a:endParaRPr lang="en-US" dirty="0"/>
          </a:p>
        </p:txBody>
      </p:sp>
    </p:spTree>
    <p:extLst>
      <p:ext uri="{BB962C8B-B14F-4D97-AF65-F5344CB8AC3E}">
        <p14:creationId xmlns:p14="http://schemas.microsoft.com/office/powerpoint/2010/main" val="6502275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b="1" dirty="0" smtClean="0"/>
              <a:t>Work-Home Integration</a:t>
            </a:r>
            <a:endParaRPr lang="en-US" b="1" dirty="0"/>
          </a:p>
        </p:txBody>
      </p:sp>
      <p:sp>
        <p:nvSpPr>
          <p:cNvPr id="3" name="Content Placeholder 2"/>
          <p:cNvSpPr>
            <a:spLocks noGrp="1"/>
          </p:cNvSpPr>
          <p:nvPr>
            <p:ph idx="1"/>
          </p:nvPr>
        </p:nvSpPr>
        <p:spPr>
          <a:xfrm>
            <a:off x="457200" y="1628032"/>
            <a:ext cx="8229600" cy="5128367"/>
          </a:xfrm>
          <a:noFill/>
        </p:spPr>
        <p:txBody>
          <a:bodyPr>
            <a:normAutofit/>
          </a:bodyPr>
          <a:lstStyle/>
          <a:p>
            <a:pPr>
              <a:lnSpc>
                <a:spcPct val="110000"/>
              </a:lnSpc>
            </a:pPr>
            <a:r>
              <a:rPr lang="en-US" dirty="0" smtClean="0"/>
              <a:t>Stress </a:t>
            </a:r>
            <a:r>
              <a:rPr lang="en-US" dirty="0"/>
              <a:t>that results from work can intrude into our </a:t>
            </a:r>
            <a:r>
              <a:rPr lang="en-US" dirty="0" smtClean="0"/>
              <a:t>family lives </a:t>
            </a:r>
            <a:r>
              <a:rPr lang="en-US" dirty="0"/>
              <a:t>and vice-</a:t>
            </a:r>
            <a:r>
              <a:rPr lang="en-US" dirty="0" smtClean="0"/>
              <a:t>versa</a:t>
            </a:r>
            <a:endParaRPr lang="en-US" dirty="0"/>
          </a:p>
          <a:p>
            <a:pPr>
              <a:lnSpc>
                <a:spcPct val="110000"/>
              </a:lnSpc>
            </a:pPr>
            <a:r>
              <a:rPr lang="en-US" dirty="0" smtClean="0"/>
              <a:t>Chemical </a:t>
            </a:r>
            <a:r>
              <a:rPr lang="en-US" dirty="0"/>
              <a:t>exposures on the job can be brought </a:t>
            </a:r>
            <a:r>
              <a:rPr lang="en-US" dirty="0" smtClean="0"/>
              <a:t>home inadvertently </a:t>
            </a:r>
            <a:r>
              <a:rPr lang="en-US" dirty="0"/>
              <a:t>on work clothes and expose </a:t>
            </a:r>
            <a:r>
              <a:rPr lang="en-US" dirty="0" smtClean="0"/>
              <a:t>family members</a:t>
            </a:r>
          </a:p>
          <a:p>
            <a:pPr>
              <a:lnSpc>
                <a:spcPct val="110000"/>
              </a:lnSpc>
            </a:pPr>
            <a:r>
              <a:rPr lang="en-US" dirty="0" smtClean="0"/>
              <a:t>Long hours, weather, family, chronic injuries and illnesses can all impact work</a:t>
            </a:r>
            <a:endParaRPr lang="en-US" dirty="0"/>
          </a:p>
          <a:p>
            <a:pPr>
              <a:lnSpc>
                <a:spcPct val="110000"/>
              </a:lnSpc>
            </a:pPr>
            <a:r>
              <a:rPr lang="en-US" dirty="0" smtClean="0"/>
              <a:t>Agricultural workforce is aging</a:t>
            </a:r>
            <a:endParaRPr lang="en-US" dirty="0"/>
          </a:p>
        </p:txBody>
      </p:sp>
    </p:spTree>
    <p:extLst>
      <p:ext uri="{BB962C8B-B14F-4D97-AF65-F5344CB8AC3E}">
        <p14:creationId xmlns:p14="http://schemas.microsoft.com/office/powerpoint/2010/main" val="19340025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229600" cy="1143000"/>
          </a:xfrm>
        </p:spPr>
        <p:txBody>
          <a:bodyPr/>
          <a:lstStyle/>
          <a:p>
            <a:pPr algn="l"/>
            <a:r>
              <a:rPr lang="en-US" b="1" dirty="0" smtClean="0"/>
              <a:t>Health Conditions</a:t>
            </a:r>
            <a:endParaRPr lang="en-US" b="1" dirty="0"/>
          </a:p>
        </p:txBody>
      </p:sp>
      <p:sp>
        <p:nvSpPr>
          <p:cNvPr id="3" name="Content Placeholder 2"/>
          <p:cNvSpPr>
            <a:spLocks noGrp="1"/>
          </p:cNvSpPr>
          <p:nvPr>
            <p:ph idx="1"/>
          </p:nvPr>
        </p:nvSpPr>
        <p:spPr>
          <a:xfrm>
            <a:off x="246151" y="1882648"/>
            <a:ext cx="8722895" cy="5008137"/>
          </a:xfrm>
        </p:spPr>
        <p:txBody>
          <a:bodyPr>
            <a:normAutofit/>
          </a:bodyPr>
          <a:lstStyle/>
          <a:p>
            <a:r>
              <a:rPr lang="en-US" sz="3200" dirty="0" smtClean="0"/>
              <a:t>Acute injuries </a:t>
            </a:r>
            <a:br>
              <a:rPr lang="en-US" sz="3200" dirty="0" smtClean="0"/>
            </a:br>
            <a:r>
              <a:rPr lang="en-US" sz="3200" dirty="0" smtClean="0"/>
              <a:t>         </a:t>
            </a:r>
            <a:r>
              <a:rPr lang="en-US" sz="3200" dirty="0" err="1" smtClean="0">
                <a:sym typeface="Wingdings"/>
              </a:rPr>
              <a:t></a:t>
            </a:r>
            <a:r>
              <a:rPr lang="en-US" sz="3200" dirty="0" smtClean="0">
                <a:sym typeface="Wingdings"/>
              </a:rPr>
              <a:t> disabilities</a:t>
            </a:r>
          </a:p>
          <a:p>
            <a:r>
              <a:rPr lang="en-US" sz="3200" dirty="0" smtClean="0">
                <a:sym typeface="Wingdings"/>
              </a:rPr>
              <a:t>Chronic health </a:t>
            </a:r>
            <a:br>
              <a:rPr lang="en-US" sz="3200" dirty="0" smtClean="0">
                <a:sym typeface="Wingdings"/>
              </a:rPr>
            </a:br>
            <a:r>
              <a:rPr lang="en-US" sz="3200" dirty="0" smtClean="0">
                <a:sym typeface="Wingdings"/>
              </a:rPr>
              <a:t>   conditions </a:t>
            </a:r>
          </a:p>
          <a:p>
            <a:r>
              <a:rPr lang="en-US" sz="3200" dirty="0" smtClean="0">
                <a:sym typeface="Wingdings"/>
              </a:rPr>
              <a:t>Access to care </a:t>
            </a:r>
          </a:p>
          <a:p>
            <a:pPr lvl="1"/>
            <a:r>
              <a:rPr lang="en-US" sz="2800" dirty="0" smtClean="0">
                <a:sym typeface="Wingdings"/>
              </a:rPr>
              <a:t>Limited resources in rural areas </a:t>
            </a:r>
          </a:p>
          <a:p>
            <a:pPr lvl="1"/>
            <a:r>
              <a:rPr lang="en-US" sz="2800" dirty="0" smtClean="0">
                <a:sym typeface="Wingdings"/>
              </a:rPr>
              <a:t>No insurance</a:t>
            </a:r>
          </a:p>
          <a:p>
            <a:r>
              <a:rPr lang="en-US" sz="3200" dirty="0" smtClean="0">
                <a:sym typeface="Wingdings"/>
              </a:rPr>
              <a:t>Aging farm populations </a:t>
            </a: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2409" y="2057400"/>
            <a:ext cx="4297680" cy="173412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5" name="Picture 3" descr="12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9379" y="152400"/>
            <a:ext cx="4297680" cy="1809551"/>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6" name="Picture 9" descr="old_farmer">
            <a:hlinkClick r:id="rId4"/>
          </p:cNvPr>
          <p:cNvPicPr>
            <a:picLocks noChangeAspect="1" noChangeArrowheads="1"/>
          </p:cNvPicPr>
          <p:nvPr/>
        </p:nvPicPr>
        <p:blipFill>
          <a:blip r:embed="rId5" cstate="screen"/>
          <a:srcRect/>
          <a:stretch>
            <a:fillRect/>
          </a:stretch>
        </p:blipFill>
        <p:spPr bwMode="auto">
          <a:xfrm>
            <a:off x="6134018" y="3886200"/>
            <a:ext cx="2944632" cy="222162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1402399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Agricultural Work</a:t>
            </a:r>
            <a:endParaRPr lang="en-US" b="1" dirty="0"/>
          </a:p>
        </p:txBody>
      </p:sp>
      <p:sp>
        <p:nvSpPr>
          <p:cNvPr id="3" name="Content Placeholder 2"/>
          <p:cNvSpPr>
            <a:spLocks noGrp="1"/>
          </p:cNvSpPr>
          <p:nvPr>
            <p:ph idx="1"/>
          </p:nvPr>
        </p:nvSpPr>
        <p:spPr>
          <a:xfrm>
            <a:off x="457200" y="1066800"/>
            <a:ext cx="8458200" cy="5638800"/>
          </a:xfrm>
        </p:spPr>
        <p:txBody>
          <a:bodyPr>
            <a:normAutofit fontScale="77500" lnSpcReduction="20000"/>
          </a:bodyPr>
          <a:lstStyle/>
          <a:p>
            <a:pPr marL="0" indent="0">
              <a:buNone/>
            </a:pPr>
            <a:r>
              <a:rPr lang="en-US" sz="4000" dirty="0" smtClean="0"/>
              <a:t>There are multiple risk factors for workplace injuries and illnesses:</a:t>
            </a:r>
          </a:p>
          <a:p>
            <a:pPr lvl="1"/>
            <a:r>
              <a:rPr lang="en-US" dirty="0" smtClean="0">
                <a:sym typeface="Wingdings"/>
              </a:rPr>
              <a:t>Large machinery (injury and illness)</a:t>
            </a:r>
          </a:p>
          <a:p>
            <a:pPr lvl="1"/>
            <a:r>
              <a:rPr lang="en-US" dirty="0" smtClean="0">
                <a:sym typeface="Wingdings"/>
              </a:rPr>
              <a:t>Chemical exposures</a:t>
            </a:r>
          </a:p>
          <a:p>
            <a:pPr lvl="1"/>
            <a:r>
              <a:rPr lang="en-US" dirty="0">
                <a:sym typeface="Wingdings"/>
              </a:rPr>
              <a:t>S</a:t>
            </a:r>
            <a:r>
              <a:rPr lang="en-US" dirty="0" smtClean="0">
                <a:sym typeface="Wingdings"/>
              </a:rPr>
              <a:t>easonal </a:t>
            </a:r>
            <a:r>
              <a:rPr lang="en-US" dirty="0">
                <a:sym typeface="Wingdings"/>
              </a:rPr>
              <a:t>work </a:t>
            </a:r>
          </a:p>
          <a:p>
            <a:pPr lvl="2"/>
            <a:r>
              <a:rPr lang="en-US" dirty="0">
                <a:sym typeface="Wingdings"/>
              </a:rPr>
              <a:t>Physically demanding</a:t>
            </a:r>
          </a:p>
          <a:p>
            <a:pPr lvl="2"/>
            <a:r>
              <a:rPr lang="en-US" dirty="0">
                <a:sym typeface="Wingdings"/>
              </a:rPr>
              <a:t>Fatigue</a:t>
            </a:r>
          </a:p>
          <a:p>
            <a:pPr lvl="1"/>
            <a:r>
              <a:rPr lang="en-US" dirty="0" smtClean="0">
                <a:sym typeface="Wingdings"/>
              </a:rPr>
              <a:t>Work and home are the same</a:t>
            </a:r>
          </a:p>
          <a:p>
            <a:pPr lvl="1"/>
            <a:r>
              <a:rPr lang="en-US" dirty="0" smtClean="0">
                <a:sym typeface="Wingdings"/>
              </a:rPr>
              <a:t>Workforce: older/younger, </a:t>
            </a:r>
            <a:r>
              <a:rPr lang="en-US" b="1" dirty="0" smtClean="0">
                <a:sym typeface="Wingdings"/>
              </a:rPr>
              <a:t>farmworkers </a:t>
            </a:r>
          </a:p>
          <a:p>
            <a:pPr lvl="1"/>
            <a:r>
              <a:rPr lang="en-US" dirty="0" smtClean="0">
                <a:sym typeface="Wingdings"/>
              </a:rPr>
              <a:t>More sedentary behavior</a:t>
            </a:r>
            <a:endParaRPr lang="en-US" dirty="0" smtClean="0"/>
          </a:p>
          <a:p>
            <a:pPr marL="0" indent="0">
              <a:buNone/>
            </a:pPr>
            <a:r>
              <a:rPr lang="en-US" sz="4000" dirty="0" smtClean="0"/>
              <a:t>Need for interventions that address risk factors that cut across occupational and non-occupational boundaries </a:t>
            </a:r>
          </a:p>
          <a:p>
            <a:r>
              <a:rPr lang="en-US" sz="3400" dirty="0" smtClean="0"/>
              <a:t>Interventions that address multiple risk factors for common illnesses</a:t>
            </a:r>
          </a:p>
        </p:txBody>
      </p:sp>
    </p:spTree>
    <p:extLst>
      <p:ext uri="{BB962C8B-B14F-4D97-AF65-F5344CB8AC3E}">
        <p14:creationId xmlns:p14="http://schemas.microsoft.com/office/powerpoint/2010/main" val="15367659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4800" b="1" dirty="0"/>
              <a:t>Total Worker </a:t>
            </a:r>
            <a:r>
              <a:rPr lang="en-US" sz="4800" b="1" dirty="0" err="1" smtClean="0"/>
              <a:t>Health</a:t>
            </a:r>
            <a:r>
              <a:rPr lang="en-US" sz="4800" b="1" baseline="30000" dirty="0" err="1" smtClean="0"/>
              <a:t>TM</a:t>
            </a:r>
            <a:endParaRPr lang="en-US" sz="4800" b="1" dirty="0"/>
          </a:p>
        </p:txBody>
      </p:sp>
      <p:sp>
        <p:nvSpPr>
          <p:cNvPr id="3" name="Content Placeholder 2"/>
          <p:cNvSpPr>
            <a:spLocks noGrp="1"/>
          </p:cNvSpPr>
          <p:nvPr>
            <p:ph idx="1"/>
          </p:nvPr>
        </p:nvSpPr>
        <p:spPr>
          <a:xfrm>
            <a:off x="2180347" y="1371600"/>
            <a:ext cx="6671883" cy="5354734"/>
          </a:xfrm>
        </p:spPr>
        <p:txBody>
          <a:bodyPr>
            <a:normAutofit/>
          </a:bodyPr>
          <a:lstStyle/>
          <a:p>
            <a:endParaRPr lang="en-US" dirty="0" smtClean="0"/>
          </a:p>
          <a:p>
            <a:pPr marL="0" indent="0">
              <a:buNone/>
            </a:pPr>
            <a:r>
              <a:rPr lang="en-US" sz="3600" dirty="0" smtClean="0"/>
              <a:t>Interrelated exposures and health outcomes that </a:t>
            </a:r>
            <a:r>
              <a:rPr lang="en-US" sz="3600" dirty="0"/>
              <a:t>affect people at work and at </a:t>
            </a:r>
            <a:r>
              <a:rPr lang="en-US" sz="3600" dirty="0" smtClean="0"/>
              <a:t>home</a:t>
            </a:r>
          </a:p>
          <a:p>
            <a:pPr marL="0" indent="0">
              <a:buNone/>
            </a:pPr>
            <a:endParaRPr lang="en-US" sz="2400" dirty="0"/>
          </a:p>
          <a:p>
            <a:pPr marL="0" indent="0">
              <a:buNone/>
            </a:pPr>
            <a:r>
              <a:rPr lang="en-US" sz="3600" dirty="0" smtClean="0"/>
              <a:t>Addresses health outcomes that </a:t>
            </a:r>
            <a:r>
              <a:rPr lang="en-US" sz="3600" dirty="0"/>
              <a:t>carry significant personal, workplace, and societal </a:t>
            </a:r>
            <a:r>
              <a:rPr lang="en-US" sz="3600" dirty="0" smtClean="0"/>
              <a:t>burdens</a:t>
            </a:r>
            <a:endParaRPr lang="en-US" sz="1800" dirty="0" smtClean="0"/>
          </a:p>
        </p:txBody>
      </p:sp>
      <p:grpSp>
        <p:nvGrpSpPr>
          <p:cNvPr id="4" name="Group 3"/>
          <p:cNvGrpSpPr/>
          <p:nvPr/>
        </p:nvGrpSpPr>
        <p:grpSpPr>
          <a:xfrm>
            <a:off x="392918" y="1504658"/>
            <a:ext cx="1388830" cy="5103461"/>
            <a:chOff x="-32358" y="777976"/>
            <a:chExt cx="1388830" cy="5103461"/>
          </a:xfrm>
        </p:grpSpPr>
        <p:pic>
          <p:nvPicPr>
            <p:cNvPr id="5" name="Picture 4"/>
            <p:cNvPicPr>
              <a:picLocks noChangeAspect="1"/>
            </p:cNvPicPr>
            <p:nvPr/>
          </p:nvPicPr>
          <p:blipFill>
            <a:blip r:embed="rId2"/>
            <a:stretch>
              <a:fillRect/>
            </a:stretch>
          </p:blipFill>
          <p:spPr>
            <a:xfrm>
              <a:off x="153030" y="2885395"/>
              <a:ext cx="1104066" cy="1095424"/>
            </a:xfrm>
            <a:prstGeom prst="rect">
              <a:avLst/>
            </a:prstGeom>
          </p:spPr>
        </p:pic>
        <p:pic>
          <p:nvPicPr>
            <p:cNvPr id="6" name="Picture 5"/>
            <p:cNvPicPr>
              <a:picLocks noChangeAspect="1"/>
            </p:cNvPicPr>
            <p:nvPr/>
          </p:nvPicPr>
          <p:blipFill>
            <a:blip r:embed="rId3"/>
            <a:stretch>
              <a:fillRect/>
            </a:stretch>
          </p:blipFill>
          <p:spPr>
            <a:xfrm>
              <a:off x="205374" y="777976"/>
              <a:ext cx="999379" cy="1097280"/>
            </a:xfrm>
            <a:prstGeom prst="rect">
              <a:avLst/>
            </a:prstGeom>
          </p:spPr>
        </p:pic>
        <p:pic>
          <p:nvPicPr>
            <p:cNvPr id="7" name="Picture 6"/>
            <p:cNvPicPr>
              <a:picLocks noChangeAspect="1"/>
            </p:cNvPicPr>
            <p:nvPr/>
          </p:nvPicPr>
          <p:blipFill>
            <a:blip r:embed="rId4"/>
            <a:stretch>
              <a:fillRect/>
            </a:stretch>
          </p:blipFill>
          <p:spPr>
            <a:xfrm>
              <a:off x="259559" y="1815996"/>
              <a:ext cx="891009" cy="1097280"/>
            </a:xfrm>
            <a:prstGeom prst="rect">
              <a:avLst/>
            </a:prstGeom>
          </p:spPr>
        </p:pic>
        <p:pic>
          <p:nvPicPr>
            <p:cNvPr id="8" name="Picture 7"/>
            <p:cNvPicPr>
              <a:picLocks noChangeAspect="1"/>
            </p:cNvPicPr>
            <p:nvPr/>
          </p:nvPicPr>
          <p:blipFill>
            <a:blip r:embed="rId5"/>
            <a:stretch>
              <a:fillRect/>
            </a:stretch>
          </p:blipFill>
          <p:spPr>
            <a:xfrm>
              <a:off x="-32358" y="3923415"/>
              <a:ext cx="1388830" cy="1958022"/>
            </a:xfrm>
            <a:prstGeom prst="rect">
              <a:avLst/>
            </a:prstGeom>
          </p:spPr>
        </p:pic>
      </p:grpSp>
    </p:spTree>
    <p:extLst>
      <p:ext uri="{BB962C8B-B14F-4D97-AF65-F5344CB8AC3E}">
        <p14:creationId xmlns:p14="http://schemas.microsoft.com/office/powerpoint/2010/main" val="6392806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a:xfrm>
            <a:off x="0" y="119063"/>
            <a:ext cx="9144000" cy="1066800"/>
          </a:xfrm>
          <a:solidFill>
            <a:srgbClr val="A40000"/>
          </a:solidFill>
        </p:spPr>
        <p:txBody>
          <a:bodyPr>
            <a:normAutofit/>
          </a:bodyPr>
          <a:lstStyle/>
          <a:p>
            <a:r>
              <a:rPr lang="en-US" altLang="en-US" sz="4800" b="1" dirty="0" smtClean="0">
                <a:solidFill>
                  <a:schemeClr val="bg1"/>
                </a:solidFill>
              </a:rPr>
              <a:t>Total Worker Health</a:t>
            </a:r>
            <a:r>
              <a:rPr lang="en-US" sz="4800" b="1" baseline="30000" dirty="0">
                <a:solidFill>
                  <a:schemeClr val="bg1"/>
                </a:solidFill>
                <a:cs typeface="Georgia"/>
              </a:rPr>
              <a:t>®</a:t>
            </a:r>
            <a:r>
              <a:rPr lang="en-US" altLang="en-US" sz="4800" b="1" dirty="0" smtClean="0">
                <a:solidFill>
                  <a:schemeClr val="bg1"/>
                </a:solidFill>
              </a:rPr>
              <a:t> is…</a:t>
            </a:r>
          </a:p>
        </p:txBody>
      </p:sp>
      <p:grpSp>
        <p:nvGrpSpPr>
          <p:cNvPr id="3" name="Group 2"/>
          <p:cNvGrpSpPr/>
          <p:nvPr/>
        </p:nvGrpSpPr>
        <p:grpSpPr>
          <a:xfrm>
            <a:off x="4017384" y="2616200"/>
            <a:ext cx="1386467" cy="2993909"/>
            <a:chOff x="3877683" y="1594479"/>
            <a:chExt cx="1801095" cy="2708354"/>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53209"/>
            <a:stretch/>
          </p:blipFill>
          <p:spPr>
            <a:xfrm>
              <a:off x="3877683" y="1594479"/>
              <a:ext cx="1026060" cy="2708354"/>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3880"/>
            <a:stretch/>
          </p:blipFill>
          <p:spPr>
            <a:xfrm>
              <a:off x="4667437" y="1594479"/>
              <a:ext cx="1011341" cy="2708354"/>
            </a:xfrm>
            <a:prstGeom prst="rect">
              <a:avLst/>
            </a:prstGeom>
          </p:spPr>
        </p:pic>
      </p:grpSp>
      <p:pic>
        <p:nvPicPr>
          <p:cNvPr id="2" name="Picture 1" descr="Screen Shot 2015-10-10 at 6.18.16 A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91834"/>
            <a:ext cx="9144000" cy="4459839"/>
          </a:xfrm>
          <a:prstGeom prst="rect">
            <a:avLst/>
          </a:prstGeom>
        </p:spPr>
      </p:pic>
      <p:sp>
        <p:nvSpPr>
          <p:cNvPr id="4" name="TextBox 3"/>
          <p:cNvSpPr txBox="1"/>
          <p:nvPr/>
        </p:nvSpPr>
        <p:spPr>
          <a:xfrm>
            <a:off x="1035270" y="637109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35119547"/>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xmlns:p14="http://schemas.microsoft.com/office/powerpoint/2010/main" advTm="15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900" y="32692"/>
            <a:ext cx="7950200" cy="6139508"/>
          </a:xfrm>
          <a:prstGeom prst="rect">
            <a:avLst/>
          </a:prstGeom>
        </p:spPr>
      </p:pic>
    </p:spTree>
    <p:extLst>
      <p:ext uri="{BB962C8B-B14F-4D97-AF65-F5344CB8AC3E}">
        <p14:creationId xmlns:p14="http://schemas.microsoft.com/office/powerpoint/2010/main" val="86629749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r>
              <a:rPr lang="en-US" b="1" dirty="0" smtClean="0"/>
              <a:t>Challenges with TWH in Agriculture</a:t>
            </a:r>
            <a:endParaRPr lang="en-US" b="1" dirty="0"/>
          </a:p>
        </p:txBody>
      </p:sp>
      <p:sp>
        <p:nvSpPr>
          <p:cNvPr id="3" name="Content Placeholder 2"/>
          <p:cNvSpPr>
            <a:spLocks noGrp="1"/>
          </p:cNvSpPr>
          <p:nvPr>
            <p:ph idx="1"/>
          </p:nvPr>
        </p:nvSpPr>
        <p:spPr/>
        <p:txBody>
          <a:bodyPr/>
          <a:lstStyle/>
          <a:p>
            <a:r>
              <a:rPr lang="en-US" dirty="0" smtClean="0"/>
              <a:t>Need to first control the “traditional” occupational hazards</a:t>
            </a:r>
          </a:p>
          <a:p>
            <a:r>
              <a:rPr lang="en-US" dirty="0" smtClean="0"/>
              <a:t>Small farms (many of them are family farms)</a:t>
            </a:r>
          </a:p>
          <a:p>
            <a:pPr lvl="1"/>
            <a:r>
              <a:rPr lang="en-US" dirty="0" smtClean="0"/>
              <a:t>May not have organizational infrastructure for implementing safety and health programs including TWH</a:t>
            </a:r>
          </a:p>
          <a:p>
            <a:pPr lvl="2"/>
            <a:r>
              <a:rPr lang="en-US" dirty="0" smtClean="0"/>
              <a:t>Safety culture</a:t>
            </a:r>
          </a:p>
          <a:p>
            <a:pPr lvl="2"/>
            <a:r>
              <a:rPr lang="en-US" dirty="0" smtClean="0"/>
              <a:t>Safety and health expertise</a:t>
            </a:r>
          </a:p>
          <a:p>
            <a:pPr lvl="1"/>
            <a:r>
              <a:rPr lang="en-US" dirty="0" smtClean="0"/>
              <a:t>Not regulated/inspected by OSHA</a:t>
            </a:r>
          </a:p>
          <a:p>
            <a:pPr lvl="1"/>
            <a:endParaRPr lang="en-US" dirty="0"/>
          </a:p>
        </p:txBody>
      </p:sp>
    </p:spTree>
    <p:extLst>
      <p:ext uri="{BB962C8B-B14F-4D97-AF65-F5344CB8AC3E}">
        <p14:creationId xmlns:p14="http://schemas.microsoft.com/office/powerpoint/2010/main" val="3054695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a:xfrm>
            <a:off x="0" y="119063"/>
            <a:ext cx="9144000" cy="1066800"/>
          </a:xfrm>
          <a:solidFill>
            <a:srgbClr val="FFFFFF"/>
          </a:solidFill>
        </p:spPr>
        <p:txBody>
          <a:bodyPr>
            <a:normAutofit/>
          </a:bodyPr>
          <a:lstStyle/>
          <a:p>
            <a:r>
              <a:rPr lang="en-US" altLang="en-US" sz="4000" b="1" dirty="0" smtClean="0">
                <a:solidFill>
                  <a:srgbClr val="000000"/>
                </a:solidFill>
              </a:rPr>
              <a:t>Healthier Workforce Center @ Iowa</a:t>
            </a:r>
          </a:p>
        </p:txBody>
      </p:sp>
      <p:sp>
        <p:nvSpPr>
          <p:cNvPr id="2" name="TextBox 1"/>
          <p:cNvSpPr txBox="1"/>
          <p:nvPr/>
        </p:nvSpPr>
        <p:spPr>
          <a:xfrm>
            <a:off x="370461" y="1499235"/>
            <a:ext cx="2087751" cy="523220"/>
          </a:xfrm>
          <a:prstGeom prst="rect">
            <a:avLst/>
          </a:prstGeom>
          <a:noFill/>
        </p:spPr>
        <p:txBody>
          <a:bodyPr wrap="none" rtlCol="0">
            <a:spAutoFit/>
          </a:bodyPr>
          <a:lstStyle/>
          <a:p>
            <a:pPr algn="ctr"/>
            <a:r>
              <a:rPr lang="en-US" sz="2800" b="1" dirty="0" smtClean="0"/>
              <a:t>Center Goals</a:t>
            </a:r>
          </a:p>
        </p:txBody>
      </p:sp>
      <p:pic>
        <p:nvPicPr>
          <p:cNvPr id="10" name="Picture 9" descr="HWCEposter.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7281" y="1676456"/>
            <a:ext cx="2578248" cy="4419600"/>
          </a:xfrm>
          <a:prstGeom prst="rect">
            <a:avLst/>
          </a:prstGeom>
          <a:ln>
            <a:solidFill>
              <a:srgbClr val="000000"/>
            </a:solidFill>
          </a:ln>
        </p:spPr>
      </p:pic>
      <p:sp>
        <p:nvSpPr>
          <p:cNvPr id="4" name="Rectangle 3"/>
          <p:cNvSpPr/>
          <p:nvPr/>
        </p:nvSpPr>
        <p:spPr>
          <a:xfrm>
            <a:off x="392545" y="2242497"/>
            <a:ext cx="5574146" cy="4162165"/>
          </a:xfrm>
          <a:prstGeom prst="rect">
            <a:avLst/>
          </a:prstGeom>
        </p:spPr>
        <p:txBody>
          <a:bodyPr wrap="square">
            <a:spAutoFit/>
          </a:bodyPr>
          <a:lstStyle/>
          <a:p>
            <a:pPr>
              <a:lnSpc>
                <a:spcPct val="110000"/>
              </a:lnSpc>
            </a:pPr>
            <a:r>
              <a:rPr lang="en-US" sz="2400" dirty="0"/>
              <a:t>Implement, evaluate and compare health protection and health promotion models</a:t>
            </a:r>
          </a:p>
          <a:p>
            <a:pPr>
              <a:lnSpc>
                <a:spcPct val="110000"/>
              </a:lnSpc>
              <a:spcBef>
                <a:spcPts val="1800"/>
              </a:spcBef>
            </a:pPr>
            <a:r>
              <a:rPr lang="en-US" sz="2400" dirty="0"/>
              <a:t>Identify and promote Total Worker </a:t>
            </a:r>
            <a:br>
              <a:rPr lang="en-US" sz="2400" dirty="0"/>
            </a:br>
            <a:r>
              <a:rPr lang="en-US" sz="2400" dirty="0"/>
              <a:t>Health best and promising practices</a:t>
            </a:r>
          </a:p>
          <a:p>
            <a:pPr>
              <a:lnSpc>
                <a:spcPct val="110000"/>
              </a:lnSpc>
              <a:spcBef>
                <a:spcPts val="1800"/>
              </a:spcBef>
            </a:pPr>
            <a:r>
              <a:rPr lang="en-US" sz="2400" dirty="0"/>
              <a:t>Serve as a state and national resource center for employee health programs, services and </a:t>
            </a:r>
            <a:r>
              <a:rPr lang="en-US" sz="2400" dirty="0" smtClean="0"/>
              <a:t>policies</a:t>
            </a:r>
          </a:p>
          <a:p>
            <a:pPr>
              <a:lnSpc>
                <a:spcPct val="110000"/>
              </a:lnSpc>
              <a:spcBef>
                <a:spcPts val="1800"/>
              </a:spcBef>
            </a:pPr>
            <a:r>
              <a:rPr lang="en-US" sz="3200" b="1" dirty="0" err="1" smtClean="0"/>
              <a:t>www.hwce.org</a:t>
            </a:r>
            <a:endParaRPr lang="en-US" sz="3200" b="1" dirty="0"/>
          </a:p>
        </p:txBody>
      </p:sp>
    </p:spTree>
    <p:extLst>
      <p:ext uri="{BB962C8B-B14F-4D97-AF65-F5344CB8AC3E}">
        <p14:creationId xmlns:p14="http://schemas.microsoft.com/office/powerpoint/2010/main" val="1541163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5400" b="1" dirty="0" smtClean="0"/>
              <a:t>Family (+/-)</a:t>
            </a:r>
            <a:endParaRPr lang="en-US" sz="5400" b="1" dirty="0"/>
          </a:p>
        </p:txBody>
      </p:sp>
      <p:pic>
        <p:nvPicPr>
          <p:cNvPr id="4" name="Picture 4" descr="portait_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06" y="1500036"/>
            <a:ext cx="3737868" cy="3233256"/>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5" name="Picture 2" descr="Chart: Off-farm household income has risen steadily"/>
          <p:cNvPicPr>
            <a:picLocks noChangeAspect="1" noChangeArrowheads="1"/>
          </p:cNvPicPr>
          <p:nvPr/>
        </p:nvPicPr>
        <p:blipFill>
          <a:blip r:embed="rId4" cstate="screen"/>
          <a:srcRect/>
          <a:stretch>
            <a:fillRect/>
          </a:stretch>
        </p:blipFill>
        <p:spPr bwMode="auto">
          <a:xfrm>
            <a:off x="4780399" y="3048000"/>
            <a:ext cx="4223181" cy="2888753"/>
          </a:xfrm>
          <a:prstGeom prst="rect">
            <a:avLst/>
          </a:prstGeom>
          <a:noFill/>
          <a:ln w="9525">
            <a:solidFill>
              <a:schemeClr val="tx1"/>
            </a:solidFill>
            <a:miter lim="800000"/>
            <a:headEnd/>
            <a:tailEnd/>
          </a:ln>
        </p:spPr>
      </p:pic>
      <p:pic>
        <p:nvPicPr>
          <p:cNvPr id="7" name="Picture 8" descr="Picture4"/>
          <p:cNvPicPr>
            <a:picLocks noGrp="1" noChangeAspect="1" noChangeArrowheads="1"/>
          </p:cNvPicPr>
          <p:nvPr>
            <p:ph sz="quarter" idx="4294967295"/>
          </p:nvPr>
        </p:nvPicPr>
        <p:blipFill>
          <a:blip r:embed="rId5" cstate="screen"/>
          <a:srcRect/>
          <a:stretch>
            <a:fillRect/>
          </a:stretch>
        </p:blipFill>
        <p:spPr>
          <a:xfrm>
            <a:off x="4812580" y="76200"/>
            <a:ext cx="4191000" cy="2628900"/>
          </a:xfrm>
          <a:prstGeom prst="rect">
            <a:avLst/>
          </a:prstGeom>
          <a:noFill/>
          <a:ln>
            <a:solidFill>
              <a:schemeClr val="tx1"/>
            </a:solidFill>
          </a:ln>
        </p:spPr>
      </p:pic>
    </p:spTree>
    <p:extLst>
      <p:ext uri="{BB962C8B-B14F-4D97-AF65-F5344CB8AC3E}">
        <p14:creationId xmlns:p14="http://schemas.microsoft.com/office/powerpoint/2010/main" val="2016795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800" b="1" dirty="0" smtClean="0"/>
              <a:t>Economy</a:t>
            </a:r>
            <a:endParaRPr lang="en-US" sz="4800" b="1" dirty="0"/>
          </a:p>
        </p:txBody>
      </p:sp>
      <p:sp>
        <p:nvSpPr>
          <p:cNvPr id="3" name="Content Placeholder 2"/>
          <p:cNvSpPr>
            <a:spLocks noGrp="1"/>
          </p:cNvSpPr>
          <p:nvPr>
            <p:ph idx="1"/>
          </p:nvPr>
        </p:nvSpPr>
        <p:spPr/>
        <p:txBody>
          <a:bodyPr>
            <a:normAutofit fontScale="92500" lnSpcReduction="10000"/>
          </a:bodyPr>
          <a:lstStyle/>
          <a:p>
            <a:r>
              <a:rPr lang="en-US" dirty="0" smtClean="0"/>
              <a:t>Low </a:t>
            </a:r>
            <a:r>
              <a:rPr lang="en-US" dirty="0"/>
              <a:t>income/poor cash </a:t>
            </a:r>
            <a:r>
              <a:rPr lang="en-US" dirty="0" smtClean="0"/>
              <a:t>flow</a:t>
            </a:r>
          </a:p>
          <a:p>
            <a:r>
              <a:rPr lang="en-US" dirty="0" smtClean="0"/>
              <a:t>Seasonal </a:t>
            </a:r>
            <a:r>
              <a:rPr lang="en-US" dirty="0"/>
              <a:t>variations in </a:t>
            </a:r>
            <a:r>
              <a:rPr lang="en-US" dirty="0" smtClean="0"/>
              <a:t>income</a:t>
            </a:r>
            <a:endParaRPr lang="en-US" dirty="0"/>
          </a:p>
          <a:p>
            <a:r>
              <a:rPr lang="en-US" dirty="0" smtClean="0"/>
              <a:t>Increases </a:t>
            </a:r>
            <a:r>
              <a:rPr lang="en-US" dirty="0"/>
              <a:t>in debt loads and limitations by banks on </a:t>
            </a:r>
            <a:r>
              <a:rPr lang="en-US" dirty="0" smtClean="0"/>
              <a:t>loans</a:t>
            </a:r>
            <a:endParaRPr lang="en-US" dirty="0"/>
          </a:p>
          <a:p>
            <a:r>
              <a:rPr lang="en-US" dirty="0" smtClean="0"/>
              <a:t>Conditions </a:t>
            </a:r>
            <a:r>
              <a:rPr lang="en-US" dirty="0"/>
              <a:t>of market </a:t>
            </a:r>
            <a:r>
              <a:rPr lang="en-US" dirty="0" smtClean="0"/>
              <a:t>prices</a:t>
            </a:r>
            <a:endParaRPr lang="en-US" dirty="0"/>
          </a:p>
          <a:p>
            <a:r>
              <a:rPr lang="en-US" dirty="0" smtClean="0"/>
              <a:t>Potential </a:t>
            </a:r>
            <a:r>
              <a:rPr lang="en-US" dirty="0"/>
              <a:t>or actual loss of </a:t>
            </a:r>
            <a:r>
              <a:rPr lang="en-US" dirty="0" smtClean="0"/>
              <a:t>farm</a:t>
            </a:r>
          </a:p>
          <a:p>
            <a:endParaRPr lang="en-US" dirty="0"/>
          </a:p>
          <a:p>
            <a:pPr marL="0" indent="0">
              <a:buNone/>
            </a:pPr>
            <a:r>
              <a:rPr lang="en-US" dirty="0" smtClean="0"/>
              <a:t>How are economic stressors different for </a:t>
            </a:r>
            <a:br>
              <a:rPr lang="en-US" dirty="0" smtClean="0"/>
            </a:br>
            <a:r>
              <a:rPr lang="en-US" dirty="0" smtClean="0"/>
              <a:t>Farm Owners/Producers and Farm Workers?</a:t>
            </a:r>
          </a:p>
          <a:p>
            <a:endParaRPr lang="en-US" dirty="0"/>
          </a:p>
        </p:txBody>
      </p:sp>
    </p:spTree>
    <p:extLst>
      <p:ext uri="{BB962C8B-B14F-4D97-AF65-F5344CB8AC3E}">
        <p14:creationId xmlns:p14="http://schemas.microsoft.com/office/powerpoint/2010/main" val="21018901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template_bc-background1</Template>
  <TotalTime>245</TotalTime>
  <Words>6539</Words>
  <Application>Microsoft Office PowerPoint</Application>
  <PresentationFormat>On-screen Show (4:3)</PresentationFormat>
  <Paragraphs>968</Paragraphs>
  <Slides>75</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75</vt:i4>
      </vt:variant>
    </vt:vector>
  </HeadingPairs>
  <TitlesOfParts>
    <vt:vector size="84" baseType="lpstr">
      <vt:lpstr>MS PGothic</vt:lpstr>
      <vt:lpstr>MS PGothic</vt:lpstr>
      <vt:lpstr>Arial</vt:lpstr>
      <vt:lpstr>Book Antiqua</vt:lpstr>
      <vt:lpstr>Calibri</vt:lpstr>
      <vt:lpstr>Georgia</vt:lpstr>
      <vt:lpstr>Times New Roman</vt:lpstr>
      <vt:lpstr>Wingdings</vt:lpstr>
      <vt:lpstr>Office Theme</vt:lpstr>
      <vt:lpstr>Behavioral Health in  Agricultural Populations</vt:lpstr>
      <vt:lpstr>This presentation was created as part of the Building Capacity Project of the Great Plains Center for Agricultural Health, NIOSH grant U54 OH007548.   The copyright holder authorizes unrestricted use of these materials for non-profit, educational purposes only.   The information in this presentation was accurate at the time it was prepared, it is the users responsibility to ensure accuracy of all information at time of use.   Diane Rohlman, PhD Diane-rohlman@uiowa.edu University of Iowa   Fred Gerr, MD Fred-gerr@uiowa.edu University of Iowa </vt:lpstr>
      <vt:lpstr>Objectives</vt:lpstr>
      <vt:lpstr>Behavioral Health Problems</vt:lpstr>
      <vt:lpstr>An Example…</vt:lpstr>
      <vt:lpstr>PowerPoint Presentation</vt:lpstr>
      <vt:lpstr>Health Conditions</vt:lpstr>
      <vt:lpstr>Family (+/-)</vt:lpstr>
      <vt:lpstr>Economy</vt:lpstr>
      <vt:lpstr>Workplace</vt:lpstr>
      <vt:lpstr>Job Demand and Control</vt:lpstr>
      <vt:lpstr>Karasek-Theorell Questionnaire (often-sometime-seldom-never/almost never)</vt:lpstr>
      <vt:lpstr>Variations in Work Demands</vt:lpstr>
      <vt:lpstr>Physical Environment</vt:lpstr>
      <vt:lpstr>Culture</vt:lpstr>
      <vt:lpstr>Government/Public Perception</vt:lpstr>
      <vt:lpstr>Midwest Farm Crisis of the 1980s</vt:lpstr>
      <vt:lpstr>An Example: Dale Burr</vt:lpstr>
      <vt:lpstr>Sources of Stress </vt:lpstr>
      <vt:lpstr>Chronic Stress  Disease</vt:lpstr>
      <vt:lpstr>General Adaptation Syndrome</vt:lpstr>
      <vt:lpstr>PowerPoint Presentation</vt:lpstr>
      <vt:lpstr>General Adaptation Syndrome</vt:lpstr>
      <vt:lpstr>General Adaptation Syndrome</vt:lpstr>
      <vt:lpstr>General Adaptation Syndrome</vt:lpstr>
      <vt:lpstr>Adverse Health Effects</vt:lpstr>
      <vt:lpstr>One intervention approach…</vt:lpstr>
      <vt:lpstr>Demonstration</vt:lpstr>
      <vt:lpstr>Migrant Farm Workers (National Agricultural Workers Survey 2007-2009)</vt:lpstr>
      <vt:lpstr>Demographics</vt:lpstr>
      <vt:lpstr>Health Problems</vt:lpstr>
      <vt:lpstr>Another Example</vt:lpstr>
      <vt:lpstr>Barriers to Accessing  Health Services</vt:lpstr>
      <vt:lpstr>Barriers to Accessing  Health Services</vt:lpstr>
      <vt:lpstr>Workers with H-2A Visas</vt:lpstr>
      <vt:lpstr>Anxiety and Depression  in Mexican Farm Workers</vt:lpstr>
      <vt:lpstr>Migrant Farm Workers</vt:lpstr>
      <vt:lpstr>PowerPoint Presentation</vt:lpstr>
      <vt:lpstr>Depression</vt:lpstr>
      <vt:lpstr>An Example…</vt:lpstr>
      <vt:lpstr>Risk for Farm–Related Injuries</vt:lpstr>
      <vt:lpstr>Suicide</vt:lpstr>
      <vt:lpstr>PowerPoint Presentation</vt:lpstr>
      <vt:lpstr>Comparison of Suicide by Farmers vs. Non-Farmers*</vt:lpstr>
      <vt:lpstr>Suicide Rates in France (2013)</vt:lpstr>
      <vt:lpstr>Important Factors in Suicide Deaths</vt:lpstr>
      <vt:lpstr>Rate, Number and Ranking of Suicide</vt:lpstr>
      <vt:lpstr>PowerPoint Presentation</vt:lpstr>
      <vt:lpstr>PowerPoint Presentation</vt:lpstr>
      <vt:lpstr>PowerPoint Presentation</vt:lpstr>
      <vt:lpstr>Pesticides and Suicide: Conclusions </vt:lpstr>
      <vt:lpstr>Limitations of these studies</vt:lpstr>
      <vt:lpstr>Coping Strategies</vt:lpstr>
      <vt:lpstr>Sowing the Seeds of Hope Hotlines/Helplines (1999-2010)</vt:lpstr>
      <vt:lpstr>Sowing the Seeds of Hope Hotlines/Helplines (Cont.)</vt:lpstr>
      <vt:lpstr>PowerPoint Presentation</vt:lpstr>
      <vt:lpstr>What does the farm  community want?</vt:lpstr>
      <vt:lpstr>Access to services</vt:lpstr>
      <vt:lpstr>Facts about Iowa</vt:lpstr>
      <vt:lpstr>In conclusion…</vt:lpstr>
      <vt:lpstr>PowerPoint Presentation</vt:lpstr>
      <vt:lpstr>We know that agricultural work is dangerous…</vt:lpstr>
      <vt:lpstr>Traditional Workplace Hazards</vt:lpstr>
      <vt:lpstr>But there are other threats facing workers…</vt:lpstr>
      <vt:lpstr>PowerPoint Presentation</vt:lpstr>
      <vt:lpstr>Obesity in the Workplace</vt:lpstr>
      <vt:lpstr>Today’s Workplace/Workforce Reality</vt:lpstr>
      <vt:lpstr>Evolution of Total Worker Health</vt:lpstr>
      <vt:lpstr>Work-Home Integration</vt:lpstr>
      <vt:lpstr>Agricultural Work</vt:lpstr>
      <vt:lpstr>Total Worker HealthTM</vt:lpstr>
      <vt:lpstr>Total Worker Health® is…</vt:lpstr>
      <vt:lpstr>PowerPoint Presentation</vt:lpstr>
      <vt:lpstr>Challenges with TWH in Agriculture</vt:lpstr>
      <vt:lpstr>Healthier Workforce Center @ Iowa</vt:lpstr>
    </vt:vector>
  </TitlesOfParts>
  <Company>University of Iowa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Venzke, Julia K</dc:creator>
  <cp:lastModifiedBy>Rudolphi, Josie M</cp:lastModifiedBy>
  <cp:revision>37</cp:revision>
  <dcterms:created xsi:type="dcterms:W3CDTF">2016-04-25T19:28:30Z</dcterms:created>
  <dcterms:modified xsi:type="dcterms:W3CDTF">2016-09-21T19:26:09Z</dcterms:modified>
</cp:coreProperties>
</file>