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457" r:id="rId2"/>
    <p:sldId id="256" r:id="rId3"/>
    <p:sldId id="406" r:id="rId4"/>
    <p:sldId id="258" r:id="rId5"/>
    <p:sldId id="259" r:id="rId6"/>
    <p:sldId id="410" r:id="rId7"/>
    <p:sldId id="414" r:id="rId8"/>
    <p:sldId id="413" r:id="rId9"/>
    <p:sldId id="412" r:id="rId10"/>
    <p:sldId id="420" r:id="rId11"/>
    <p:sldId id="416" r:id="rId12"/>
    <p:sldId id="370" r:id="rId13"/>
    <p:sldId id="265" r:id="rId14"/>
    <p:sldId id="271" r:id="rId15"/>
    <p:sldId id="267" r:id="rId16"/>
    <p:sldId id="266" r:id="rId17"/>
    <p:sldId id="268" r:id="rId18"/>
    <p:sldId id="269" r:id="rId19"/>
    <p:sldId id="270" r:id="rId20"/>
    <p:sldId id="272" r:id="rId21"/>
    <p:sldId id="283" r:id="rId22"/>
    <p:sldId id="274" r:id="rId23"/>
    <p:sldId id="275" r:id="rId24"/>
    <p:sldId id="293" r:id="rId25"/>
    <p:sldId id="278" r:id="rId26"/>
    <p:sldId id="282" r:id="rId27"/>
    <p:sldId id="281" r:id="rId28"/>
    <p:sldId id="395" r:id="rId29"/>
    <p:sldId id="381" r:id="rId30"/>
    <p:sldId id="401" r:id="rId31"/>
    <p:sldId id="403" r:id="rId32"/>
    <p:sldId id="380" r:id="rId33"/>
    <p:sldId id="294" r:id="rId34"/>
    <p:sldId id="288" r:id="rId35"/>
    <p:sldId id="296" r:id="rId36"/>
    <p:sldId id="382" r:id="rId37"/>
    <p:sldId id="455" r:id="rId38"/>
    <p:sldId id="408" r:id="rId39"/>
    <p:sldId id="442" r:id="rId40"/>
    <p:sldId id="409" r:id="rId41"/>
    <p:sldId id="453" r:id="rId42"/>
    <p:sldId id="454" r:id="rId43"/>
    <p:sldId id="423" r:id="rId44"/>
    <p:sldId id="433" r:id="rId45"/>
    <p:sldId id="432" r:id="rId46"/>
    <p:sldId id="329" r:id="rId47"/>
    <p:sldId id="377" r:id="rId48"/>
    <p:sldId id="309" r:id="rId49"/>
    <p:sldId id="310" r:id="rId50"/>
    <p:sldId id="311" r:id="rId51"/>
    <p:sldId id="405" r:id="rId52"/>
    <p:sldId id="446" r:id="rId53"/>
    <p:sldId id="327" r:id="rId54"/>
    <p:sldId id="335" r:id="rId55"/>
    <p:sldId id="336" r:id="rId56"/>
    <p:sldId id="340" r:id="rId57"/>
    <p:sldId id="341" r:id="rId58"/>
    <p:sldId id="374" r:id="rId59"/>
    <p:sldId id="375" r:id="rId60"/>
    <p:sldId id="347" r:id="rId61"/>
    <p:sldId id="348" r:id="rId62"/>
    <p:sldId id="394" r:id="rId63"/>
    <p:sldId id="389" r:id="rId64"/>
    <p:sldId id="390" r:id="rId65"/>
    <p:sldId id="447" r:id="rId66"/>
    <p:sldId id="448" r:id="rId67"/>
    <p:sldId id="449" r:id="rId68"/>
    <p:sldId id="450" r:id="rId69"/>
    <p:sldId id="451" r:id="rId70"/>
    <p:sldId id="452" r:id="rId71"/>
    <p:sldId id="456" r:id="rId72"/>
    <p:sldId id="458" r:id="rId7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8000"/>
    <a:srgbClr val="FDF4B5"/>
    <a:srgbClr val="FFCC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11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67CB78-C729-4EAA-92B7-C6009F6B1E93}" type="datetimeFigureOut">
              <a:rPr lang="en-US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1CCD5C40-6EE7-4C9F-9278-EEE7766F5E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705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2A9D88-CE3C-4489-ADE4-5AA7370A6955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420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136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894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027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412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510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356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989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862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917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9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309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081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085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2093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942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4966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1231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0104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3134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5076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853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6721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6899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5990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5424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669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7937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0192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8288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7084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3586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084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9787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8504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5441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0565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3171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7003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5459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0371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4963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4468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428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4931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781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1352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1326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25511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1968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12651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34D3DA-69A1-4D3E-ADE7-476A596B3891}" type="slidenum">
              <a:rPr lang="en-US" altLang="en-US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77722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21608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96323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983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01157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46848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1909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53679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86823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66933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25771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00868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4477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09628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010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253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2A9D88-CE3C-4489-ADE4-5AA7370A6955}" type="slidenum">
              <a:rPr lang="en-US" altLang="en-US"/>
              <a:pPr/>
              <a:t>71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964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376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C40-6EE7-4C9F-9278-EEE7766F5E3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93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6F2BE-B6C8-4BB9-8DF1-EF15E98D32F5}" type="datetimeFigureOut">
              <a:rPr lang="en-US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055C4-4C3B-42A7-B8DD-44AB6867AD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ECF3C-0212-487D-A3CB-4CAD60530577}" type="datetimeFigureOut">
              <a:rPr lang="en-US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D2DE3-0B38-4869-8DCB-ECD1B7BEA9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7E5EC-8E11-4A1E-9845-AC4A1C7778CC}" type="datetimeFigureOut">
              <a:rPr lang="en-US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2549B-EBCB-41D9-BFC6-9594B2A21E7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10AC8-0711-420F-A214-449BC855FBCE}" type="datetimeFigureOut">
              <a:rPr lang="en-US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0FEF8-8C67-4EF4-9C0B-3612676BDA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BF821-8F84-4C5B-95A5-563DFABBA9EE}" type="datetimeFigureOut">
              <a:rPr lang="en-US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E1F7E-18AF-45C1-84DD-AA02E05B65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3032F-6BF2-4E79-BF03-4666BB7F7C75}" type="datetimeFigureOut">
              <a:rPr lang="en-US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A9605-B4FB-499E-A06C-47C5794466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BD410-55A6-4D92-9966-7A15F9EDE29E}" type="datetimeFigureOut">
              <a:rPr lang="en-US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BA24C-5893-4118-A6AD-938342D121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D348C-7EBD-452B-BB62-2B0CB75E9DD3}" type="datetimeFigureOut">
              <a:rPr lang="en-US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33153-E4AD-4047-8AFD-D33D34CB66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7D232-7597-4A07-A53B-840C511BA285}" type="datetimeFigureOut">
              <a:rPr lang="en-US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6C00B-308C-4338-9607-0DD8EE9375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FECE0-54FA-487E-9C3F-17DD3F8A559B}" type="datetimeFigureOut">
              <a:rPr lang="en-US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6794D-8035-48D2-9795-5DDAB268C8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07BE8-3BB6-4EE1-981D-1244E90D4083}" type="datetimeFigureOut">
              <a:rPr lang="en-US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E95BF-FF87-45FB-949C-3B777D70E6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48E2AA-E647-41E2-BDB2-68B5474C8FF4}" type="datetimeFigureOut">
              <a:rPr lang="en-US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5AD0023-1CB3-4B19-93C6-9836262877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004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Set the Stage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05000" y="457200"/>
            <a:ext cx="53340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495800"/>
          </a:xfrm>
        </p:spPr>
        <p:txBody>
          <a:bodyPr/>
          <a:lstStyle/>
          <a:p>
            <a:pPr marL="514350" indent="-514350" eaLnBrk="1" hangingPunct="1"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The Missing Pieces to Influence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US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Know &gt; Like &gt; Trust</a:t>
            </a:r>
            <a:endParaRPr lang="en-US" b="1" dirty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US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				  Enroll &gt; </a:t>
            </a:r>
            <a:r>
              <a:rPr lang="en-US" b="1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Engage </a:t>
            </a:r>
            <a:r>
              <a:rPr lang="en-US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&gt; </a:t>
            </a:r>
            <a:r>
              <a:rPr lang="en-US" b="1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Align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b="1" dirty="0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b="1" dirty="0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581400" y="2971800"/>
            <a:ext cx="1371600" cy="2362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Set the Stage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05000" y="457200"/>
            <a:ext cx="53340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2286000"/>
            <a:ext cx="2543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495800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To Influence a Doctor, 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Let’s Understand What 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Makes Them Tick</a:t>
            </a:r>
            <a:endParaRPr lang="en-US" altLang="en-US" b="1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657600"/>
            <a:ext cx="381635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6600" b="1" smtClean="0">
                <a:solidFill>
                  <a:srgbClr val="800000"/>
                </a:solidFill>
              </a:rPr>
              <a:t>Let’s Play A Game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6463" y="1119188"/>
            <a:ext cx="479107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024188"/>
            <a:ext cx="2870200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371600" y="762000"/>
            <a:ext cx="6324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>
                <a:latin typeface="Lucida Sans Unicode" pitchFamily="34" charset="0"/>
              </a:rPr>
              <a:t>Connect all the dots using four straight lines WITHOUT lifting the pen from the paper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089025"/>
            <a:ext cx="5486400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609600" y="838200"/>
            <a:ext cx="7924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000">
                <a:latin typeface="Lucida Sans Unicode" pitchFamily="34" charset="0"/>
              </a:rPr>
              <a:t>What stopped you from </a:t>
            </a:r>
          </a:p>
          <a:p>
            <a:pPr eaLnBrk="1" hangingPunct="1"/>
            <a:r>
              <a:rPr lang="en-US" altLang="en-US" sz="4000">
                <a:latin typeface="Lucida Sans Unicode" pitchFamily="34" charset="0"/>
              </a:rPr>
              <a:t>solving the puzzle right away ?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6825" y="2209800"/>
            <a:ext cx="36353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838200" y="838200"/>
            <a:ext cx="7467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000">
                <a:latin typeface="Lucida Sans Unicode" pitchFamily="34" charset="0"/>
              </a:rPr>
              <a:t>What box are you talking about ?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6825" y="2209800"/>
            <a:ext cx="36353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838200" y="838200"/>
            <a:ext cx="7467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000">
                <a:latin typeface="Lucida Sans Unicode" pitchFamily="34" charset="0"/>
              </a:rPr>
              <a:t>This one ?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0625" y="1600200"/>
            <a:ext cx="36353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4" name="Group 3"/>
          <p:cNvGrpSpPr>
            <a:grpSpLocks/>
          </p:cNvGrpSpPr>
          <p:nvPr/>
        </p:nvGrpSpPr>
        <p:grpSpPr bwMode="auto">
          <a:xfrm>
            <a:off x="2944813" y="2057400"/>
            <a:ext cx="2617787" cy="2628900"/>
            <a:chOff x="2739940" y="2667000"/>
            <a:chExt cx="2618058" cy="26289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739940" y="2667000"/>
              <a:ext cx="2599006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758992" y="5295900"/>
              <a:ext cx="2599006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>
              <a:off x="1450097" y="3966369"/>
              <a:ext cx="2598738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>
              <a:off x="4041165" y="3966369"/>
              <a:ext cx="2598738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8153400" cy="14700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  <a:latin typeface="Lucida Sans Unicode" pitchFamily="34" charset="0"/>
                <a:cs typeface="Lucida Sans Unicode" pitchFamily="34" charset="0"/>
              </a:rPr>
              <a:t>Collaborative Leadership in Times of Change – Engaging and Influencing Today’s Physicians</a:t>
            </a:r>
            <a:br>
              <a:rPr lang="en-US" sz="3600" b="1" dirty="0" smtClean="0">
                <a:solidFill>
                  <a:srgbClr val="800000"/>
                </a:solidFill>
                <a:latin typeface="Lucida Sans Unicode" pitchFamily="34" charset="0"/>
                <a:cs typeface="Lucida Sans Unicode" pitchFamily="34" charset="0"/>
              </a:rPr>
            </a:br>
            <a:endParaRPr lang="en-US" sz="3100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6096000"/>
            <a:ext cx="2590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Lucida Console" pitchFamily="49" charset="0"/>
                <a:cs typeface="Lucida Sans Unicode" pitchFamily="34" charset="0"/>
              </a:rPr>
              <a:t>©www.TheHappyMD.com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6096000"/>
            <a:ext cx="2590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Lucida Console" pitchFamily="49" charset="0"/>
                <a:cs typeface="Lucida Sans Unicode" pitchFamily="34" charset="0"/>
              </a:rPr>
              <a:t>Dike Drummond MD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6096000"/>
            <a:ext cx="2590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Lucida Console" pitchFamily="49" charset="0"/>
                <a:cs typeface="Lucida Sans Unicode" pitchFamily="34" charset="0"/>
              </a:rPr>
              <a:t>@thehappymd</a:t>
            </a:r>
          </a:p>
        </p:txBody>
      </p:sp>
      <p:pic>
        <p:nvPicPr>
          <p:cNvPr id="3078" name="Picture 9" descr="thmdThin-v2_o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609600"/>
            <a:ext cx="2857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0" descr="dike headshot blue smil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3975" y="3733800"/>
            <a:ext cx="1266825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2514600" y="4191000"/>
            <a:ext cx="50292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>
                <a:solidFill>
                  <a:srgbClr val="333399"/>
                </a:solidFill>
                <a:latin typeface="Lucida Sans Unicode" pitchFamily="34" charset="0"/>
              </a:rPr>
              <a:t>  Dike Drummond MD</a:t>
            </a:r>
          </a:p>
          <a:p>
            <a:pPr eaLnBrk="1" hangingPunct="1"/>
            <a:r>
              <a:rPr lang="en-US" altLang="en-US" sz="1000" b="1">
                <a:solidFill>
                  <a:schemeClr val="bg1"/>
                </a:solidFill>
                <a:latin typeface="Lucida Sans Unicode" pitchFamily="34" charset="0"/>
              </a:rPr>
              <a:t>d</a:t>
            </a:r>
          </a:p>
          <a:p>
            <a:pPr eaLnBrk="1" hangingPunct="1"/>
            <a:r>
              <a:rPr lang="en-US" altLang="en-US" sz="2400" b="1">
                <a:solidFill>
                  <a:srgbClr val="333399"/>
                </a:solidFill>
                <a:latin typeface="Lucida Sans Unicode" pitchFamily="34" charset="0"/>
              </a:rPr>
              <a:t>   </a:t>
            </a:r>
            <a:r>
              <a:rPr lang="en-US" altLang="en-US" sz="2400" b="1" u="sng">
                <a:solidFill>
                  <a:srgbClr val="333399"/>
                </a:solidFill>
                <a:latin typeface="Lucida Sans Unicode" pitchFamily="34" charset="0"/>
              </a:rPr>
              <a:t>TheHappyMD.com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7"/>
          <p:cNvGrpSpPr>
            <a:grpSpLocks/>
          </p:cNvGrpSpPr>
          <p:nvPr/>
        </p:nvGrpSpPr>
        <p:grpSpPr bwMode="auto">
          <a:xfrm>
            <a:off x="2590800" y="1600200"/>
            <a:ext cx="4572000" cy="4572000"/>
            <a:chOff x="2514600" y="1089025"/>
            <a:chExt cx="5486400" cy="5768975"/>
          </a:xfrm>
        </p:grpSpPr>
        <p:pic>
          <p:nvPicPr>
            <p:cNvPr id="2150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4600" y="1089025"/>
              <a:ext cx="5486400" cy="5768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509" name="Group 3"/>
            <p:cNvGrpSpPr>
              <a:grpSpLocks/>
            </p:cNvGrpSpPr>
            <p:nvPr/>
          </p:nvGrpSpPr>
          <p:grpSpPr bwMode="auto">
            <a:xfrm>
              <a:off x="2743200" y="1504072"/>
              <a:ext cx="3505200" cy="3505200"/>
              <a:chOff x="2739940" y="2667000"/>
              <a:chExt cx="2618058" cy="2628900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2739940" y="2666699"/>
                <a:ext cx="2599561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2758438" y="5295789"/>
                <a:ext cx="2599560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rot="16200000">
                <a:off x="1450378" y="3966221"/>
                <a:ext cx="2599043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16200000">
                <a:off x="4041402" y="3966221"/>
                <a:ext cx="2599043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507" name="TextBox 8"/>
          <p:cNvSpPr txBox="1">
            <a:spLocks noChangeArrowheads="1"/>
          </p:cNvSpPr>
          <p:nvPr/>
        </p:nvSpPr>
        <p:spPr bwMode="auto">
          <a:xfrm>
            <a:off x="609600" y="609600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000">
                <a:latin typeface="Lucida Sans Unicode" pitchFamily="34" charset="0"/>
              </a:rPr>
              <a:t>You had to step Out of the Box?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7"/>
          <p:cNvGrpSpPr>
            <a:grpSpLocks/>
          </p:cNvGrpSpPr>
          <p:nvPr/>
        </p:nvGrpSpPr>
        <p:grpSpPr bwMode="auto">
          <a:xfrm>
            <a:off x="2590800" y="1981200"/>
            <a:ext cx="4572000" cy="4572000"/>
            <a:chOff x="2514600" y="1089025"/>
            <a:chExt cx="5486400" cy="5768975"/>
          </a:xfrm>
        </p:grpSpPr>
        <p:pic>
          <p:nvPicPr>
            <p:cNvPr id="2253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4600" y="1089025"/>
              <a:ext cx="5486400" cy="5768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533" name="Group 3"/>
            <p:cNvGrpSpPr>
              <a:grpSpLocks/>
            </p:cNvGrpSpPr>
            <p:nvPr/>
          </p:nvGrpSpPr>
          <p:grpSpPr bwMode="auto">
            <a:xfrm>
              <a:off x="2743200" y="1504072"/>
              <a:ext cx="3505200" cy="3505200"/>
              <a:chOff x="2739940" y="2667000"/>
              <a:chExt cx="2618058" cy="2628900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2739940" y="2666699"/>
                <a:ext cx="2599561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2758438" y="5295789"/>
                <a:ext cx="2599560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rot="16200000">
                <a:off x="1450378" y="3966221"/>
                <a:ext cx="2599043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16200000">
                <a:off x="4041402" y="3966221"/>
                <a:ext cx="2599043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531" name="TextBox 8"/>
          <p:cNvSpPr txBox="1">
            <a:spLocks noChangeArrowheads="1"/>
          </p:cNvSpPr>
          <p:nvPr/>
        </p:nvSpPr>
        <p:spPr bwMode="auto">
          <a:xfrm>
            <a:off x="609600" y="609600"/>
            <a:ext cx="7848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000">
                <a:latin typeface="Lucida Sans Unicode" pitchFamily="34" charset="0"/>
              </a:rPr>
              <a:t>You had to step out of </a:t>
            </a:r>
            <a:br>
              <a:rPr lang="en-US" altLang="en-US" sz="4000">
                <a:latin typeface="Lucida Sans Unicode" pitchFamily="34" charset="0"/>
              </a:rPr>
            </a:br>
            <a:r>
              <a:rPr lang="en-US" altLang="en-US" sz="4000">
                <a:latin typeface="Lucida Sans Unicode" pitchFamily="34" charset="0"/>
              </a:rPr>
              <a:t>Your Comfort Zone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09600" y="1371600"/>
            <a:ext cx="8001000" cy="5105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Your Comfort Zone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0600" y="1905000"/>
            <a:ext cx="3124200" cy="396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557" name="TextBox 13"/>
          <p:cNvSpPr txBox="1">
            <a:spLocks noChangeArrowheads="1"/>
          </p:cNvSpPr>
          <p:nvPr/>
        </p:nvSpPr>
        <p:spPr bwMode="auto">
          <a:xfrm>
            <a:off x="1066800" y="2662238"/>
            <a:ext cx="32766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>
                <a:latin typeface="Lucida Sans Unicode" pitchFamily="34" charset="0"/>
              </a:rPr>
              <a:t>Everything you 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200">
                <a:latin typeface="Lucida Sans Unicode" pitchFamily="34" charset="0"/>
              </a:rPr>
              <a:t>Know &amp; Trust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200">
                <a:latin typeface="Lucida Sans Unicode" pitchFamily="34" charset="0"/>
              </a:rPr>
              <a:t>Have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200">
                <a:latin typeface="Lucida Sans Unicode" pitchFamily="34" charset="0"/>
              </a:rPr>
              <a:t>Do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600200" y="436563"/>
            <a:ext cx="58674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559" name="TextBox 16"/>
          <p:cNvSpPr txBox="1">
            <a:spLocks noChangeArrowheads="1"/>
          </p:cNvSpPr>
          <p:nvPr/>
        </p:nvSpPr>
        <p:spPr bwMode="auto">
          <a:xfrm>
            <a:off x="4191000" y="4648200"/>
            <a:ext cx="464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>
                <a:latin typeface="Lucida Sans Unicode" pitchFamily="34" charset="0"/>
              </a:rPr>
              <a:t>The Scary / Unknown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Your Comfort Zone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1905000"/>
            <a:ext cx="3124200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5604" name="Picture 8" descr="happydoc.jpg"/>
          <p:cNvPicPr>
            <a:picLocks noChangeAspect="1"/>
          </p:cNvPicPr>
          <p:nvPr/>
        </p:nvPicPr>
        <p:blipFill>
          <a:blip r:embed="rId3" cstate="print"/>
          <a:srcRect l="13492" t="14227" r="42062" b="9351"/>
          <a:stretch>
            <a:fillRect/>
          </a:stretch>
        </p:blipFill>
        <p:spPr bwMode="auto">
          <a:xfrm>
            <a:off x="1676400" y="3505200"/>
            <a:ext cx="8620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9"/>
          <p:cNvSpPr txBox="1">
            <a:spLocks noChangeArrowheads="1"/>
          </p:cNvSpPr>
          <p:nvPr/>
        </p:nvSpPr>
        <p:spPr bwMode="auto">
          <a:xfrm>
            <a:off x="1066800" y="2057400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latin typeface="Lucida Sans Unicode" pitchFamily="34" charset="0"/>
              </a:rPr>
              <a:t>Their Practice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00200" y="436563"/>
            <a:ext cx="58674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60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Your Comfort Zone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1905000"/>
            <a:ext cx="3124200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1600200"/>
            <a:ext cx="23622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6629" name="Picture 7" descr="Cheerleader.jpg"/>
          <p:cNvPicPr>
            <a:picLocks noChangeAspect="1"/>
          </p:cNvPicPr>
          <p:nvPr/>
        </p:nvPicPr>
        <p:blipFill>
          <a:blip r:embed="rId3" cstate="print"/>
          <a:srcRect l="8730" t="9351" r="34126" b="9351"/>
          <a:stretch>
            <a:fillRect/>
          </a:stretch>
        </p:blipFill>
        <p:spPr bwMode="auto">
          <a:xfrm>
            <a:off x="5410200" y="1676400"/>
            <a:ext cx="10668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8" descr="happydoc.jpg"/>
          <p:cNvPicPr>
            <a:picLocks noChangeAspect="1"/>
          </p:cNvPicPr>
          <p:nvPr/>
        </p:nvPicPr>
        <p:blipFill>
          <a:blip r:embed="rId4" cstate="print"/>
          <a:srcRect l="13492" t="14227" r="42062" b="9351"/>
          <a:stretch>
            <a:fillRect/>
          </a:stretch>
        </p:blipFill>
        <p:spPr bwMode="auto">
          <a:xfrm>
            <a:off x="1676400" y="3505200"/>
            <a:ext cx="8620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9"/>
          <p:cNvSpPr txBox="1">
            <a:spLocks noChangeArrowheads="1"/>
          </p:cNvSpPr>
          <p:nvPr/>
        </p:nvSpPr>
        <p:spPr bwMode="auto">
          <a:xfrm>
            <a:off x="1066800" y="2057400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latin typeface="Lucida Sans Unicode" pitchFamily="34" charset="0"/>
              </a:rPr>
              <a:t>Their Practice</a:t>
            </a:r>
          </a:p>
        </p:txBody>
      </p:sp>
      <p:sp>
        <p:nvSpPr>
          <p:cNvPr id="26632" name="TextBox 10"/>
          <p:cNvSpPr txBox="1">
            <a:spLocks noChangeArrowheads="1"/>
          </p:cNvSpPr>
          <p:nvPr/>
        </p:nvSpPr>
        <p:spPr bwMode="auto">
          <a:xfrm>
            <a:off x="4724400" y="3810000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800000"/>
                </a:solidFill>
                <a:latin typeface="Lucida Sans Unicode" pitchFamily="34" charset="0"/>
              </a:rPr>
              <a:t>Your Project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00200" y="436563"/>
            <a:ext cx="58674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6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Your Comfort Zone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1905000"/>
            <a:ext cx="3124200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1600200"/>
            <a:ext cx="23622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6629" name="Picture 7" descr="Cheerleader.jpg"/>
          <p:cNvPicPr>
            <a:picLocks noChangeAspect="1"/>
          </p:cNvPicPr>
          <p:nvPr/>
        </p:nvPicPr>
        <p:blipFill>
          <a:blip r:embed="rId3" cstate="print"/>
          <a:srcRect l="8730" t="9351" r="34126" b="9351"/>
          <a:stretch>
            <a:fillRect/>
          </a:stretch>
        </p:blipFill>
        <p:spPr bwMode="auto">
          <a:xfrm>
            <a:off x="5410200" y="1676400"/>
            <a:ext cx="10668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happydoc.jpg"/>
          <p:cNvPicPr>
            <a:picLocks noChangeAspect="1"/>
          </p:cNvPicPr>
          <p:nvPr/>
        </p:nvPicPr>
        <p:blipFill>
          <a:blip r:embed="rId4" cstate="print"/>
          <a:srcRect l="13492" t="14227" r="42062" b="9351"/>
          <a:stretch>
            <a:fillRect/>
          </a:stretch>
        </p:blipFill>
        <p:spPr bwMode="auto">
          <a:xfrm>
            <a:off x="1676400" y="3505200"/>
            <a:ext cx="8620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Box 10"/>
          <p:cNvSpPr txBox="1">
            <a:spLocks noChangeArrowheads="1"/>
          </p:cNvSpPr>
          <p:nvPr/>
        </p:nvSpPr>
        <p:spPr bwMode="auto">
          <a:xfrm>
            <a:off x="5465763" y="3128963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800000"/>
                </a:solidFill>
                <a:latin typeface="Lucida Sans Unicode" pitchFamily="34" charset="0"/>
              </a:rPr>
              <a:t>FUN !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00200" y="436563"/>
            <a:ext cx="58674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633" name="TextBox 13"/>
          <p:cNvSpPr txBox="1">
            <a:spLocks noChangeArrowheads="1"/>
          </p:cNvSpPr>
          <p:nvPr/>
        </p:nvSpPr>
        <p:spPr bwMode="auto">
          <a:xfrm>
            <a:off x="1066800" y="2057400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latin typeface="Lucida Sans Unicode" pitchFamily="34" charset="0"/>
              </a:rPr>
              <a:t>Their Practice</a:t>
            </a:r>
          </a:p>
        </p:txBody>
      </p:sp>
      <p:sp>
        <p:nvSpPr>
          <p:cNvPr id="26634" name="TextBox 14"/>
          <p:cNvSpPr txBox="1">
            <a:spLocks noChangeArrowheads="1"/>
          </p:cNvSpPr>
          <p:nvPr/>
        </p:nvSpPr>
        <p:spPr bwMode="auto">
          <a:xfrm>
            <a:off x="4724400" y="3810000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800000"/>
                </a:solidFill>
                <a:latin typeface="Lucida Sans Unicode" pitchFamily="34" charset="0"/>
              </a:rPr>
              <a:t>Your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Your Comfort Zone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1905000"/>
            <a:ext cx="3124200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1600200"/>
            <a:ext cx="23622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7653" name="Picture 7" descr="Cheerleader.jpg"/>
          <p:cNvPicPr>
            <a:picLocks noChangeAspect="1"/>
          </p:cNvPicPr>
          <p:nvPr/>
        </p:nvPicPr>
        <p:blipFill>
          <a:blip r:embed="rId3" cstate="print"/>
          <a:srcRect l="8730" t="9351" r="34126" b="9351"/>
          <a:stretch>
            <a:fillRect/>
          </a:stretch>
        </p:blipFill>
        <p:spPr bwMode="auto">
          <a:xfrm>
            <a:off x="5410200" y="1676400"/>
            <a:ext cx="10668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Box 10"/>
          <p:cNvSpPr txBox="1">
            <a:spLocks noChangeArrowheads="1"/>
          </p:cNvSpPr>
          <p:nvPr/>
        </p:nvSpPr>
        <p:spPr bwMode="auto">
          <a:xfrm>
            <a:off x="5465763" y="3128963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800000"/>
                </a:solidFill>
                <a:latin typeface="Lucida Sans Unicode" pitchFamily="34" charset="0"/>
              </a:rPr>
              <a:t>FUN !</a:t>
            </a:r>
          </a:p>
        </p:txBody>
      </p:sp>
      <p:sp>
        <p:nvSpPr>
          <p:cNvPr id="28679" name="TextBox 9"/>
          <p:cNvSpPr txBox="1">
            <a:spLocks noChangeArrowheads="1"/>
          </p:cNvSpPr>
          <p:nvPr/>
        </p:nvSpPr>
        <p:spPr bwMode="auto">
          <a:xfrm>
            <a:off x="2514600" y="4191000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800000"/>
                </a:solidFill>
                <a:latin typeface="Lucida Sans Unicode" pitchFamily="34" charset="0"/>
              </a:rPr>
              <a:t>F_ _ _</a:t>
            </a:r>
          </a:p>
        </p:txBody>
      </p:sp>
      <p:pic>
        <p:nvPicPr>
          <p:cNvPr id="28680" name="Picture 11" descr="saddoc.jpg"/>
          <p:cNvPicPr>
            <a:picLocks noChangeAspect="1"/>
          </p:cNvPicPr>
          <p:nvPr/>
        </p:nvPicPr>
        <p:blipFill>
          <a:blip r:embed="rId4" cstate="print"/>
          <a:srcRect l="15079" t="12602" r="43651" b="7724"/>
          <a:stretch>
            <a:fillRect/>
          </a:stretch>
        </p:blipFill>
        <p:spPr bwMode="auto">
          <a:xfrm>
            <a:off x="1589088" y="3276600"/>
            <a:ext cx="8493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1600200" y="436563"/>
            <a:ext cx="58674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658" name="TextBox 13"/>
          <p:cNvSpPr txBox="1">
            <a:spLocks noChangeArrowheads="1"/>
          </p:cNvSpPr>
          <p:nvPr/>
        </p:nvSpPr>
        <p:spPr bwMode="auto">
          <a:xfrm>
            <a:off x="4724400" y="3810000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800000"/>
                </a:solidFill>
                <a:latin typeface="Lucida Sans Unicode" pitchFamily="34" charset="0"/>
              </a:rPr>
              <a:t>Your Project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514600" y="2895600"/>
            <a:ext cx="2438400" cy="609600"/>
          </a:xfrm>
          <a:prstGeom prst="straightConnector1">
            <a:avLst/>
          </a:prstGeom>
          <a:ln w="3175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0" name="TextBox 16"/>
          <p:cNvSpPr txBox="1">
            <a:spLocks noChangeArrowheads="1"/>
          </p:cNvSpPr>
          <p:nvPr/>
        </p:nvSpPr>
        <p:spPr bwMode="auto">
          <a:xfrm>
            <a:off x="1066800" y="2057400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latin typeface="Lucida Sans Unicode" pitchFamily="34" charset="0"/>
              </a:rPr>
              <a:t>Their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Your Comfort Zone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1905000"/>
            <a:ext cx="3124200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1600200"/>
            <a:ext cx="23622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8677" name="Picture 7" descr="Cheerleader.jpg"/>
          <p:cNvPicPr>
            <a:picLocks noChangeAspect="1"/>
          </p:cNvPicPr>
          <p:nvPr/>
        </p:nvPicPr>
        <p:blipFill>
          <a:blip r:embed="rId3" cstate="print"/>
          <a:srcRect l="8730" t="9351" r="34126" b="9351"/>
          <a:stretch>
            <a:fillRect/>
          </a:stretch>
        </p:blipFill>
        <p:spPr bwMode="auto">
          <a:xfrm>
            <a:off x="5410200" y="1676400"/>
            <a:ext cx="10668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10"/>
          <p:cNvSpPr txBox="1">
            <a:spLocks noChangeArrowheads="1"/>
          </p:cNvSpPr>
          <p:nvPr/>
        </p:nvSpPr>
        <p:spPr bwMode="auto">
          <a:xfrm>
            <a:off x="5465763" y="3128963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800000"/>
                </a:solidFill>
                <a:latin typeface="Lucida Sans Unicode" pitchFamily="34" charset="0"/>
              </a:rPr>
              <a:t>FUN !</a:t>
            </a:r>
          </a:p>
        </p:txBody>
      </p:sp>
      <p:sp>
        <p:nvSpPr>
          <p:cNvPr id="28679" name="TextBox 9"/>
          <p:cNvSpPr txBox="1">
            <a:spLocks noChangeArrowheads="1"/>
          </p:cNvSpPr>
          <p:nvPr/>
        </p:nvSpPr>
        <p:spPr bwMode="auto">
          <a:xfrm>
            <a:off x="2514600" y="4191000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800000"/>
                </a:solidFill>
                <a:latin typeface="Lucida Sans Unicode" pitchFamily="34" charset="0"/>
              </a:rPr>
              <a:t>FEAR</a:t>
            </a:r>
          </a:p>
        </p:txBody>
      </p:sp>
      <p:pic>
        <p:nvPicPr>
          <p:cNvPr id="28680" name="Picture 11" descr="saddoc.jpg"/>
          <p:cNvPicPr>
            <a:picLocks noChangeAspect="1"/>
          </p:cNvPicPr>
          <p:nvPr/>
        </p:nvPicPr>
        <p:blipFill>
          <a:blip r:embed="rId4" cstate="print"/>
          <a:srcRect l="15079" t="12602" r="43651" b="7724"/>
          <a:stretch>
            <a:fillRect/>
          </a:stretch>
        </p:blipFill>
        <p:spPr bwMode="auto">
          <a:xfrm>
            <a:off x="1589088" y="3276600"/>
            <a:ext cx="8493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1600200" y="436563"/>
            <a:ext cx="58674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682" name="TextBox 13"/>
          <p:cNvSpPr txBox="1">
            <a:spLocks noChangeArrowheads="1"/>
          </p:cNvSpPr>
          <p:nvPr/>
        </p:nvSpPr>
        <p:spPr bwMode="auto">
          <a:xfrm>
            <a:off x="1066800" y="2057400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latin typeface="Lucida Sans Unicode" pitchFamily="34" charset="0"/>
              </a:rPr>
              <a:t>Their Practice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514600" y="2895600"/>
            <a:ext cx="2438400" cy="609600"/>
          </a:xfrm>
          <a:prstGeom prst="straightConnector1">
            <a:avLst/>
          </a:prstGeom>
          <a:ln w="3175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4" name="TextBox 13"/>
          <p:cNvSpPr txBox="1">
            <a:spLocks noChangeArrowheads="1"/>
          </p:cNvSpPr>
          <p:nvPr/>
        </p:nvSpPr>
        <p:spPr bwMode="auto">
          <a:xfrm>
            <a:off x="4724400" y="3810000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800000"/>
                </a:solidFill>
                <a:latin typeface="Lucida Sans Unicode" pitchFamily="34" charset="0"/>
              </a:rPr>
              <a:t>Your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A Clinicians Comfort Zone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457200"/>
            <a:ext cx="746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810000" y="19050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40965" name="Group 20"/>
          <p:cNvGrpSpPr>
            <a:grpSpLocks/>
          </p:cNvGrpSpPr>
          <p:nvPr/>
        </p:nvGrpSpPr>
        <p:grpSpPr bwMode="auto">
          <a:xfrm>
            <a:off x="417513" y="1447800"/>
            <a:ext cx="4325937" cy="3783013"/>
            <a:chOff x="417008" y="1447800"/>
            <a:chExt cx="4326442" cy="3782420"/>
          </a:xfrm>
        </p:grpSpPr>
        <p:pic>
          <p:nvPicPr>
            <p:cNvPr id="29704" name="Picture 2" descr="http://ux.artu.tv/wp-content/uploads/hubandspoke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1447800"/>
              <a:ext cx="4286250" cy="378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5" name="TextBox 10"/>
            <p:cNvSpPr txBox="1">
              <a:spLocks noChangeArrowheads="1"/>
            </p:cNvSpPr>
            <p:nvPr/>
          </p:nvSpPr>
          <p:spPr bwMode="auto">
            <a:xfrm>
              <a:off x="2087544" y="1524000"/>
              <a:ext cx="838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b="1">
                  <a:solidFill>
                    <a:schemeClr val="bg1"/>
                  </a:solidFill>
                  <a:latin typeface="Lucida Sans Unicode" pitchFamily="34" charset="0"/>
                </a:rPr>
                <a:t>DX</a:t>
              </a:r>
            </a:p>
          </p:txBody>
        </p:sp>
        <p:sp>
          <p:nvSpPr>
            <p:cNvPr id="29706" name="TextBox 11"/>
            <p:cNvSpPr txBox="1">
              <a:spLocks noChangeArrowheads="1"/>
            </p:cNvSpPr>
            <p:nvPr/>
          </p:nvSpPr>
          <p:spPr bwMode="auto">
            <a:xfrm>
              <a:off x="3276600" y="1992868"/>
              <a:ext cx="838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b="1">
                  <a:solidFill>
                    <a:schemeClr val="bg1"/>
                  </a:solidFill>
                  <a:latin typeface="Lucida Sans Unicode" pitchFamily="34" charset="0"/>
                </a:rPr>
                <a:t>DX</a:t>
              </a:r>
            </a:p>
          </p:txBody>
        </p:sp>
        <p:sp>
          <p:nvSpPr>
            <p:cNvPr id="29707" name="TextBox 13"/>
            <p:cNvSpPr txBox="1">
              <a:spLocks noChangeArrowheads="1"/>
            </p:cNvSpPr>
            <p:nvPr/>
          </p:nvSpPr>
          <p:spPr bwMode="auto">
            <a:xfrm>
              <a:off x="3286648" y="4365116"/>
              <a:ext cx="838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b="1">
                  <a:solidFill>
                    <a:schemeClr val="bg1"/>
                  </a:solidFill>
                  <a:latin typeface="Lucida Sans Unicode" pitchFamily="34" charset="0"/>
                </a:rPr>
                <a:t>DX</a:t>
              </a:r>
            </a:p>
          </p:txBody>
        </p:sp>
        <p:sp>
          <p:nvSpPr>
            <p:cNvPr id="29708" name="TextBox 14"/>
            <p:cNvSpPr txBox="1">
              <a:spLocks noChangeArrowheads="1"/>
            </p:cNvSpPr>
            <p:nvPr/>
          </p:nvSpPr>
          <p:spPr bwMode="auto">
            <a:xfrm>
              <a:off x="914400" y="1989568"/>
              <a:ext cx="838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b="1">
                  <a:solidFill>
                    <a:schemeClr val="bg1"/>
                  </a:solidFill>
                  <a:latin typeface="Lucida Sans Unicode" pitchFamily="34" charset="0"/>
                </a:rPr>
                <a:t>DX</a:t>
              </a:r>
            </a:p>
          </p:txBody>
        </p:sp>
        <p:sp>
          <p:nvSpPr>
            <p:cNvPr id="29709" name="TextBox 16"/>
            <p:cNvSpPr txBox="1">
              <a:spLocks noChangeArrowheads="1"/>
            </p:cNvSpPr>
            <p:nvPr/>
          </p:nvSpPr>
          <p:spPr bwMode="auto">
            <a:xfrm>
              <a:off x="3753896" y="3202020"/>
              <a:ext cx="838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b="1">
                  <a:solidFill>
                    <a:schemeClr val="bg1"/>
                  </a:solidFill>
                  <a:latin typeface="Lucida Sans Unicode" pitchFamily="34" charset="0"/>
                </a:rPr>
                <a:t>DX</a:t>
              </a:r>
            </a:p>
          </p:txBody>
        </p:sp>
        <p:sp>
          <p:nvSpPr>
            <p:cNvPr id="29710" name="TextBox 17"/>
            <p:cNvSpPr txBox="1">
              <a:spLocks noChangeArrowheads="1"/>
            </p:cNvSpPr>
            <p:nvPr/>
          </p:nvSpPr>
          <p:spPr bwMode="auto">
            <a:xfrm>
              <a:off x="2087544" y="4860888"/>
              <a:ext cx="838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b="1">
                  <a:solidFill>
                    <a:schemeClr val="bg1"/>
                  </a:solidFill>
                  <a:latin typeface="Lucida Sans Unicode" pitchFamily="34" charset="0"/>
                </a:rPr>
                <a:t>DX</a:t>
              </a:r>
            </a:p>
          </p:txBody>
        </p:sp>
        <p:sp>
          <p:nvSpPr>
            <p:cNvPr id="29711" name="TextBox 18"/>
            <p:cNvSpPr txBox="1">
              <a:spLocks noChangeArrowheads="1"/>
            </p:cNvSpPr>
            <p:nvPr/>
          </p:nvSpPr>
          <p:spPr bwMode="auto">
            <a:xfrm>
              <a:off x="898488" y="4363496"/>
              <a:ext cx="838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b="1">
                  <a:solidFill>
                    <a:schemeClr val="bg1"/>
                  </a:solidFill>
                  <a:latin typeface="Lucida Sans Unicode" pitchFamily="34" charset="0"/>
                </a:rPr>
                <a:t>DX</a:t>
              </a:r>
            </a:p>
          </p:txBody>
        </p:sp>
        <p:sp>
          <p:nvSpPr>
            <p:cNvPr id="29712" name="TextBox 19"/>
            <p:cNvSpPr txBox="1">
              <a:spLocks noChangeArrowheads="1"/>
            </p:cNvSpPr>
            <p:nvPr/>
          </p:nvSpPr>
          <p:spPr bwMode="auto">
            <a:xfrm>
              <a:off x="417008" y="3190352"/>
              <a:ext cx="838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b="1">
                  <a:solidFill>
                    <a:schemeClr val="bg1"/>
                  </a:solidFill>
                  <a:latin typeface="Lucida Sans Unicode" pitchFamily="34" charset="0"/>
                </a:rPr>
                <a:t>DX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830638" y="19050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967" name="TextBox 14"/>
          <p:cNvSpPr txBox="1">
            <a:spLocks noChangeArrowheads="1"/>
          </p:cNvSpPr>
          <p:nvPr/>
        </p:nvSpPr>
        <p:spPr bwMode="auto">
          <a:xfrm>
            <a:off x="4419600" y="1600200"/>
            <a:ext cx="4572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>
                <a:latin typeface="Lucida Sans Unicode" pitchFamily="34" charset="0"/>
              </a:rPr>
              <a:t>Every Doctor has a Hub and Spoke Comfort Zone </a:t>
            </a:r>
          </a:p>
          <a:p>
            <a:pPr eaLnBrk="1" hangingPunct="1"/>
            <a:endParaRPr lang="en-US" altLang="en-US" sz="3200">
              <a:latin typeface="Lucida Sans Unicode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altLang="en-US" sz="3200">
                <a:latin typeface="Lucida Sans Unicode" pitchFamily="34" charset="0"/>
              </a:rPr>
              <a:t>Each SPOKE is a different </a:t>
            </a:r>
            <a:r>
              <a:rPr lang="en-US" altLang="en-US" sz="3200" b="1">
                <a:solidFill>
                  <a:srgbClr val="800000"/>
                </a:solidFill>
                <a:latin typeface="Lucida Sans Unicode" pitchFamily="34" charset="0"/>
              </a:rPr>
              <a:t>PATH</a:t>
            </a:r>
            <a:r>
              <a:rPr lang="en-US" altLang="en-US" sz="3200">
                <a:latin typeface="Lucida Sans Unicode" pitchFamily="34" charset="0"/>
              </a:rPr>
              <a:t> to a Diagnosis in the Physician’s Specialty</a:t>
            </a:r>
          </a:p>
          <a:p>
            <a:pPr eaLnBrk="1" hangingPunct="1"/>
            <a:endParaRPr lang="en-US" altLang="en-US" sz="3200">
              <a:latin typeface="Lucida Sans Unicode" pitchFamily="34" charset="0"/>
            </a:endParaRPr>
          </a:p>
          <a:p>
            <a:pPr eaLnBrk="1" hangingPunct="1"/>
            <a:endParaRPr lang="en-US" altLang="en-US" sz="320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7"/>
          <p:cNvGrpSpPr>
            <a:grpSpLocks/>
          </p:cNvGrpSpPr>
          <p:nvPr/>
        </p:nvGrpSpPr>
        <p:grpSpPr bwMode="auto">
          <a:xfrm>
            <a:off x="417513" y="1447800"/>
            <a:ext cx="4325937" cy="3783013"/>
            <a:chOff x="417008" y="1447800"/>
            <a:chExt cx="4326442" cy="3782420"/>
          </a:xfrm>
        </p:grpSpPr>
        <p:pic>
          <p:nvPicPr>
            <p:cNvPr id="30728" name="Picture 2" descr="http://ux.artu.tv/wp-content/uploads/hubandspoke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1447800"/>
              <a:ext cx="4286250" cy="378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9" name="TextBox 19"/>
            <p:cNvSpPr txBox="1">
              <a:spLocks noChangeArrowheads="1"/>
            </p:cNvSpPr>
            <p:nvPr/>
          </p:nvSpPr>
          <p:spPr bwMode="auto">
            <a:xfrm>
              <a:off x="2087544" y="1524000"/>
              <a:ext cx="838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b="1">
                  <a:solidFill>
                    <a:schemeClr val="bg1"/>
                  </a:solidFill>
                  <a:latin typeface="Lucida Sans Unicode" pitchFamily="34" charset="0"/>
                </a:rPr>
                <a:t>DX</a:t>
              </a:r>
            </a:p>
          </p:txBody>
        </p:sp>
        <p:sp>
          <p:nvSpPr>
            <p:cNvPr id="30730" name="TextBox 20"/>
            <p:cNvSpPr txBox="1">
              <a:spLocks noChangeArrowheads="1"/>
            </p:cNvSpPr>
            <p:nvPr/>
          </p:nvSpPr>
          <p:spPr bwMode="auto">
            <a:xfrm>
              <a:off x="3276600" y="1992868"/>
              <a:ext cx="838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b="1">
                  <a:solidFill>
                    <a:schemeClr val="bg1"/>
                  </a:solidFill>
                  <a:latin typeface="Lucida Sans Unicode" pitchFamily="34" charset="0"/>
                </a:rPr>
                <a:t>DX</a:t>
              </a:r>
            </a:p>
          </p:txBody>
        </p:sp>
        <p:sp>
          <p:nvSpPr>
            <p:cNvPr id="30731" name="TextBox 21"/>
            <p:cNvSpPr txBox="1">
              <a:spLocks noChangeArrowheads="1"/>
            </p:cNvSpPr>
            <p:nvPr/>
          </p:nvSpPr>
          <p:spPr bwMode="auto">
            <a:xfrm>
              <a:off x="3286648" y="4365116"/>
              <a:ext cx="838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b="1">
                  <a:solidFill>
                    <a:schemeClr val="bg1"/>
                  </a:solidFill>
                  <a:latin typeface="Lucida Sans Unicode" pitchFamily="34" charset="0"/>
                </a:rPr>
                <a:t>DX</a:t>
              </a:r>
            </a:p>
          </p:txBody>
        </p:sp>
        <p:sp>
          <p:nvSpPr>
            <p:cNvPr id="30732" name="TextBox 22"/>
            <p:cNvSpPr txBox="1">
              <a:spLocks noChangeArrowheads="1"/>
            </p:cNvSpPr>
            <p:nvPr/>
          </p:nvSpPr>
          <p:spPr bwMode="auto">
            <a:xfrm>
              <a:off x="914400" y="1989568"/>
              <a:ext cx="838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b="1">
                  <a:solidFill>
                    <a:schemeClr val="bg1"/>
                  </a:solidFill>
                  <a:latin typeface="Lucida Sans Unicode" pitchFamily="34" charset="0"/>
                </a:rPr>
                <a:t>DX</a:t>
              </a:r>
            </a:p>
          </p:txBody>
        </p:sp>
        <p:sp>
          <p:nvSpPr>
            <p:cNvPr id="30733" name="TextBox 23"/>
            <p:cNvSpPr txBox="1">
              <a:spLocks noChangeArrowheads="1"/>
            </p:cNvSpPr>
            <p:nvPr/>
          </p:nvSpPr>
          <p:spPr bwMode="auto">
            <a:xfrm>
              <a:off x="3753896" y="3202020"/>
              <a:ext cx="838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b="1">
                  <a:solidFill>
                    <a:schemeClr val="bg1"/>
                  </a:solidFill>
                  <a:latin typeface="Lucida Sans Unicode" pitchFamily="34" charset="0"/>
                </a:rPr>
                <a:t>DX</a:t>
              </a:r>
            </a:p>
          </p:txBody>
        </p:sp>
        <p:sp>
          <p:nvSpPr>
            <p:cNvPr id="30734" name="TextBox 24"/>
            <p:cNvSpPr txBox="1">
              <a:spLocks noChangeArrowheads="1"/>
            </p:cNvSpPr>
            <p:nvPr/>
          </p:nvSpPr>
          <p:spPr bwMode="auto">
            <a:xfrm>
              <a:off x="2087544" y="4860888"/>
              <a:ext cx="838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b="1">
                  <a:solidFill>
                    <a:schemeClr val="bg1"/>
                  </a:solidFill>
                  <a:latin typeface="Lucida Sans Unicode" pitchFamily="34" charset="0"/>
                </a:rPr>
                <a:t>DX</a:t>
              </a:r>
            </a:p>
          </p:txBody>
        </p:sp>
        <p:sp>
          <p:nvSpPr>
            <p:cNvPr id="30735" name="TextBox 25"/>
            <p:cNvSpPr txBox="1">
              <a:spLocks noChangeArrowheads="1"/>
            </p:cNvSpPr>
            <p:nvPr/>
          </p:nvSpPr>
          <p:spPr bwMode="auto">
            <a:xfrm>
              <a:off x="898488" y="4363496"/>
              <a:ext cx="838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b="1">
                  <a:solidFill>
                    <a:schemeClr val="bg1"/>
                  </a:solidFill>
                  <a:latin typeface="Lucida Sans Unicode" pitchFamily="34" charset="0"/>
                </a:rPr>
                <a:t>DX</a:t>
              </a:r>
            </a:p>
          </p:txBody>
        </p:sp>
        <p:sp>
          <p:nvSpPr>
            <p:cNvPr id="30736" name="TextBox 26"/>
            <p:cNvSpPr txBox="1">
              <a:spLocks noChangeArrowheads="1"/>
            </p:cNvSpPr>
            <p:nvPr/>
          </p:nvSpPr>
          <p:spPr bwMode="auto">
            <a:xfrm>
              <a:off x="417008" y="3190352"/>
              <a:ext cx="838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b="1">
                  <a:solidFill>
                    <a:schemeClr val="bg1"/>
                  </a:solidFill>
                  <a:latin typeface="Lucida Sans Unicode" pitchFamily="34" charset="0"/>
                </a:rPr>
                <a:t>DX</a:t>
              </a:r>
            </a:p>
          </p:txBody>
        </p:sp>
      </p:grpSp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A Clinicians Comfort Zone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457200"/>
            <a:ext cx="746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810000" y="19050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830638" y="19050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3015" name="TextBox 14"/>
          <p:cNvSpPr txBox="1">
            <a:spLocks noChangeArrowheads="1"/>
          </p:cNvSpPr>
          <p:nvPr/>
        </p:nvSpPr>
        <p:spPr bwMode="auto">
          <a:xfrm>
            <a:off x="4419600" y="1600200"/>
            <a:ext cx="45720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>
                <a:latin typeface="Lucida Sans Unicode" pitchFamily="34" charset="0"/>
              </a:rPr>
              <a:t>The Spoke is a </a:t>
            </a:r>
            <a:r>
              <a:rPr lang="en-US" altLang="en-US" sz="3200" b="1">
                <a:solidFill>
                  <a:srgbClr val="800000"/>
                </a:solidFill>
                <a:latin typeface="Lucida Sans Unicode" pitchFamily="34" charset="0"/>
              </a:rPr>
              <a:t>COMFORT PATH</a:t>
            </a:r>
          </a:p>
          <a:p>
            <a:pPr eaLnBrk="1" hangingPunct="1"/>
            <a:endParaRPr lang="en-US" altLang="en-US" sz="1000" b="1">
              <a:solidFill>
                <a:srgbClr val="800000"/>
              </a:solidFill>
              <a:latin typeface="Lucida Sans Unicode" pitchFamily="34" charset="0"/>
            </a:endParaRPr>
          </a:p>
          <a:p>
            <a:pPr eaLnBrk="1" hangingPunct="1"/>
            <a:r>
              <a:rPr lang="en-US" altLang="en-US" sz="3200">
                <a:latin typeface="Lucida Sans Unicode" pitchFamily="34" charset="0"/>
              </a:rPr>
              <a:t>- a tried and true Diagnosis and Treatment Algorithm</a:t>
            </a:r>
          </a:p>
          <a:p>
            <a:pPr eaLnBrk="1" hangingPunct="1"/>
            <a:endParaRPr lang="en-US" altLang="en-US" sz="3200">
              <a:latin typeface="Lucida Sans Unicode" pitchFamily="34" charset="0"/>
            </a:endParaRPr>
          </a:p>
          <a:p>
            <a:pPr eaLnBrk="1" hangingPunct="1"/>
            <a:endParaRPr lang="en-US" altLang="en-US" sz="320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Today’s Objectives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495800"/>
          </a:xfrm>
        </p:spPr>
        <p:txBody>
          <a:bodyPr/>
          <a:lstStyle/>
          <a:p>
            <a:pPr marL="514350" indent="-514350" algn="ctr" eaLnBrk="1" hangingPunct="1">
              <a:buFont typeface="Arial" charset="0"/>
              <a:buNone/>
              <a:defRPr/>
            </a:pPr>
            <a:endParaRPr lang="en-US" sz="1000" b="1" dirty="0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US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Understand Physician Resistance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US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The Two Missing Pieces to Influence</a:t>
            </a:r>
          </a:p>
          <a:p>
            <a:pPr marL="514350" indent="-514350" eaLnBrk="1" hangingPunct="1">
              <a:buFont typeface="Arial" panose="020B0604020202020204" pitchFamily="34" charset="0"/>
              <a:buNone/>
              <a:defRPr/>
            </a:pPr>
            <a:r>
              <a:rPr lang="en-US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New </a:t>
            </a:r>
            <a:r>
              <a:rPr lang="en-US" b="1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Ways to Establish </a:t>
            </a:r>
            <a:r>
              <a:rPr lang="en-US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Collaboration</a:t>
            </a:r>
            <a:endParaRPr lang="en-US" sz="800" b="1" dirty="0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Practical – Tactical – Tools You Can Use</a:t>
            </a:r>
            <a:endParaRPr lang="en-US" b="1" dirty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algn="ctr" eaLnBrk="1" hangingPunct="1">
              <a:buFont typeface="Arial" charset="0"/>
              <a:buNone/>
              <a:defRPr/>
            </a:pPr>
            <a:endParaRPr lang="en-US" sz="800" b="1" dirty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algn="ctr" eaLnBrk="1" hangingPunct="1">
              <a:buFont typeface="Arial" charset="0"/>
              <a:buNone/>
              <a:defRPr/>
            </a:pPr>
            <a:r>
              <a:rPr lang="en-US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Follow on the Handout </a:t>
            </a:r>
          </a:p>
          <a:p>
            <a:pPr marL="514350" indent="-514350" algn="ctr" eaLnBrk="1" hangingPunct="1">
              <a:buFont typeface="Arial" charset="0"/>
              <a:buNone/>
              <a:defRPr/>
            </a:pPr>
            <a:r>
              <a:rPr lang="en-US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This is your Action Plan going forward</a:t>
            </a:r>
          </a:p>
          <a:p>
            <a:pPr eaLnBrk="1" hangingPunct="1">
              <a:buFont typeface="Arial" charset="0"/>
              <a:buNone/>
              <a:defRPr/>
            </a:pPr>
            <a:endParaRPr lang="en-US" b="1" dirty="0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5000" y="457200"/>
            <a:ext cx="53340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A Clinicians Comfort Zone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3600" b="1" dirty="0" smtClean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Doctor’s Comfort Zone is </a:t>
            </a:r>
            <a:br>
              <a:rPr lang="en-US" altLang="en-US" sz="3600" b="1" dirty="0" smtClean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altLang="en-US" sz="4400" b="1" dirty="0" smtClean="0">
                <a:solidFill>
                  <a:srgbClr val="800000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Diagnosis Specific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3600" b="1" dirty="0" smtClean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A PATH Based on two things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3200" b="1" dirty="0" smtClean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- Training and History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en-US" altLang="en-US" sz="3200" b="1" dirty="0" smtClean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- Their LAST BAD OUTCOME</a:t>
            </a:r>
            <a:endParaRPr lang="en-US" altLang="en-US" sz="3200" dirty="0" smtClean="0">
              <a:latin typeface="Lucida Sans Unicode" panose="020B0602030504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3600" dirty="0" smtClean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	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457200"/>
            <a:ext cx="746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A Clinicians Comfort Zone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457200"/>
            <a:ext cx="746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6084" name="Picture 5" descr="DXCZr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4800" y="1473200"/>
            <a:ext cx="59944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7" descr="happydoc.jpg"/>
          <p:cNvPicPr>
            <a:picLocks noChangeAspect="1"/>
          </p:cNvPicPr>
          <p:nvPr/>
        </p:nvPicPr>
        <p:blipFill>
          <a:blip r:embed="rId4" cstate="print"/>
          <a:srcRect l="13492" t="14227" r="42062" b="9351"/>
          <a:stretch>
            <a:fillRect/>
          </a:stretch>
        </p:blipFill>
        <p:spPr bwMode="auto">
          <a:xfrm>
            <a:off x="2286000" y="2057400"/>
            <a:ext cx="8620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8"/>
          <p:cNvSpPr txBox="1">
            <a:spLocks noChangeArrowheads="1"/>
          </p:cNvSpPr>
          <p:nvPr/>
        </p:nvSpPr>
        <p:spPr bwMode="auto">
          <a:xfrm>
            <a:off x="2209800" y="3962400"/>
            <a:ext cx="137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latin typeface="Lucida Sans Unicode" pitchFamily="34" charset="0"/>
              </a:rPr>
              <a:t>CHF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6781800" y="2209800"/>
            <a:ext cx="381000" cy="381000"/>
          </a:xfrm>
          <a:prstGeom prst="star5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088" name="TextBox 10"/>
          <p:cNvSpPr txBox="1">
            <a:spLocks noChangeArrowheads="1"/>
          </p:cNvSpPr>
          <p:nvPr/>
        </p:nvSpPr>
        <p:spPr bwMode="auto">
          <a:xfrm>
            <a:off x="4419600" y="4800600"/>
            <a:ext cx="381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800000"/>
                </a:solidFill>
                <a:latin typeface="Lucida Sans Unicode" pitchFamily="34" charset="0"/>
              </a:rPr>
              <a:t>DANGER ZONE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A Clinicians Comfort Zone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457200"/>
            <a:ext cx="746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810000" y="19050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830638" y="19050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110" name="TextBox 14"/>
          <p:cNvSpPr txBox="1">
            <a:spLocks noChangeArrowheads="1"/>
          </p:cNvSpPr>
          <p:nvPr/>
        </p:nvSpPr>
        <p:spPr bwMode="auto">
          <a:xfrm>
            <a:off x="990600" y="1828800"/>
            <a:ext cx="71628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>
                <a:solidFill>
                  <a:srgbClr val="800000"/>
                </a:solidFill>
                <a:latin typeface="Lucida Sans Unicode" pitchFamily="34" charset="0"/>
              </a:rPr>
              <a:t>YOUR PROJECT</a:t>
            </a:r>
          </a:p>
          <a:p>
            <a:pPr eaLnBrk="1" hangingPunct="1"/>
            <a:endParaRPr lang="en-US" altLang="en-US" sz="1000" b="1">
              <a:solidFill>
                <a:srgbClr val="800000"/>
              </a:solidFill>
              <a:latin typeface="Lucida Sans Unicode" pitchFamily="34" charset="0"/>
            </a:endParaRPr>
          </a:p>
          <a:p>
            <a:pPr eaLnBrk="1" hangingPunct="1"/>
            <a:r>
              <a:rPr lang="en-US" altLang="en-US" sz="3600">
                <a:latin typeface="Lucida Sans Unicode" pitchFamily="34" charset="0"/>
              </a:rPr>
              <a:t>Asks them to step off their tried and true path into </a:t>
            </a:r>
          </a:p>
          <a:p>
            <a:pPr eaLnBrk="1" hangingPunct="1"/>
            <a:endParaRPr lang="en-US" altLang="en-US" sz="1000">
              <a:latin typeface="Lucida Sans Unicode" pitchFamily="34" charset="0"/>
            </a:endParaRPr>
          </a:p>
          <a:p>
            <a:pPr eaLnBrk="1" hangingPunct="1"/>
            <a:r>
              <a:rPr lang="en-US" altLang="en-US" sz="4400" b="1">
                <a:solidFill>
                  <a:srgbClr val="800000"/>
                </a:solidFill>
                <a:latin typeface="Lucida Sans Unicode" pitchFamily="34" charset="0"/>
              </a:rPr>
              <a:t>the DANGER ZONE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A Clinicians Comfort Zone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457200"/>
            <a:ext cx="746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4820" name="Picture 5" descr="DXCZr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4800" y="1473200"/>
            <a:ext cx="59944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7" descr="happydoc.jpg"/>
          <p:cNvPicPr>
            <a:picLocks noChangeAspect="1"/>
          </p:cNvPicPr>
          <p:nvPr/>
        </p:nvPicPr>
        <p:blipFill>
          <a:blip r:embed="rId4" cstate="print"/>
          <a:srcRect l="13492" t="14227" r="42062" b="9351"/>
          <a:stretch>
            <a:fillRect/>
          </a:stretch>
        </p:blipFill>
        <p:spPr bwMode="auto">
          <a:xfrm>
            <a:off x="2286000" y="2057400"/>
            <a:ext cx="8620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Box 8"/>
          <p:cNvSpPr txBox="1">
            <a:spLocks noChangeArrowheads="1"/>
          </p:cNvSpPr>
          <p:nvPr/>
        </p:nvSpPr>
        <p:spPr bwMode="auto">
          <a:xfrm>
            <a:off x="2209800" y="3962400"/>
            <a:ext cx="137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latin typeface="Lucida Sans Unicode" pitchFamily="34" charset="0"/>
              </a:rPr>
              <a:t>CHF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6781800" y="2209800"/>
            <a:ext cx="381000" cy="381000"/>
          </a:xfrm>
          <a:prstGeom prst="star5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824" name="TextBox 10"/>
          <p:cNvSpPr txBox="1">
            <a:spLocks noChangeArrowheads="1"/>
          </p:cNvSpPr>
          <p:nvPr/>
        </p:nvSpPr>
        <p:spPr bwMode="auto">
          <a:xfrm>
            <a:off x="4419600" y="4800600"/>
            <a:ext cx="381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800000"/>
                </a:solidFill>
                <a:latin typeface="Lucida Sans Unicode" pitchFamily="34" charset="0"/>
              </a:rPr>
              <a:t>DANGER ZONE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0" descr="DXCZShortcu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0" y="1511300"/>
            <a:ext cx="603250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A Clinicians Comfort Zone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457200"/>
            <a:ext cx="746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845" name="TextBox 8"/>
          <p:cNvSpPr txBox="1">
            <a:spLocks noChangeArrowheads="1"/>
          </p:cNvSpPr>
          <p:nvPr/>
        </p:nvSpPr>
        <p:spPr bwMode="auto">
          <a:xfrm>
            <a:off x="2209800" y="3962400"/>
            <a:ext cx="137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latin typeface="Lucida Sans Unicode" pitchFamily="34" charset="0"/>
              </a:rPr>
              <a:t>CHF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6781800" y="2179638"/>
            <a:ext cx="381000" cy="381000"/>
          </a:xfrm>
          <a:prstGeom prst="star5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5847" name="TextBox 11"/>
          <p:cNvSpPr txBox="1">
            <a:spLocks noChangeArrowheads="1"/>
          </p:cNvSpPr>
          <p:nvPr/>
        </p:nvSpPr>
        <p:spPr bwMode="auto">
          <a:xfrm>
            <a:off x="4419600" y="4800600"/>
            <a:ext cx="381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800000"/>
                </a:solidFill>
                <a:latin typeface="Lucida Sans Unicode" pitchFamily="34" charset="0"/>
              </a:rPr>
              <a:t>DANGER ZONE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5065713" y="2362200"/>
            <a:ext cx="1219200" cy="228600"/>
          </a:xfrm>
          <a:prstGeom prst="rightArrow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5849" name="Picture 13" descr="saddoc.jpg"/>
          <p:cNvPicPr>
            <a:picLocks noChangeAspect="1"/>
          </p:cNvPicPr>
          <p:nvPr/>
        </p:nvPicPr>
        <p:blipFill>
          <a:blip r:embed="rId4" cstate="print"/>
          <a:srcRect l="15079" t="12602" r="43651" b="7724"/>
          <a:stretch>
            <a:fillRect/>
          </a:stretch>
        </p:blipFill>
        <p:spPr bwMode="auto">
          <a:xfrm>
            <a:off x="2286000" y="1981200"/>
            <a:ext cx="8493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encrypted-tbn3.gstatic.com/images?q=tbn:ANd9GcSSa_EeSkbhog2baOnD-WxgG8RHBB6vhhqKhGgvlBHsiZs0eBV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667000"/>
            <a:ext cx="34385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A Clinicians Comfort Zone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Outside the Comfort Zone …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- Patients get Sick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- They DIE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- I get Sued 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- or Lose my License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4000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These Fears are REAL</a:t>
            </a:r>
            <a:endParaRPr lang="en-US" altLang="en-US" sz="4000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457200"/>
            <a:ext cx="746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TRUST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3600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Resistance is </a:t>
            </a:r>
            <a:r>
              <a:rPr lang="en-US" altLang="en-US" sz="4400" b="1" dirty="0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NORMAL</a:t>
            </a:r>
          </a:p>
          <a:p>
            <a:pPr eaLnBrk="1" hangingPunct="1">
              <a:buFont typeface="Arial" charset="0"/>
              <a:buNone/>
            </a:pPr>
            <a:endParaRPr lang="en-US" altLang="en-US" sz="3600" b="1" dirty="0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457200"/>
            <a:ext cx="746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438400"/>
            <a:ext cx="37369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7575" y="2451100"/>
            <a:ext cx="3494088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TRUST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Resistance is NORMAL UNTIL …</a:t>
            </a:r>
          </a:p>
          <a:p>
            <a:pPr eaLnBrk="1" hangingPunct="1">
              <a:buFont typeface="Arial" charset="0"/>
              <a:buNone/>
            </a:pPr>
            <a:endParaRPr lang="en-US" altLang="en-US" sz="800" b="1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Until I can </a:t>
            </a:r>
            <a:r>
              <a:rPr lang="en-US" altLang="en-US" sz="4000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TRUST</a:t>
            </a: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altLang="en-US" sz="3600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YOU</a:t>
            </a: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 enough 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to step into the </a:t>
            </a:r>
            <a:r>
              <a:rPr lang="en-US" altLang="en-US" sz="3600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DANGER ZONE</a:t>
            </a: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with you and your project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457200"/>
            <a:ext cx="746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TRUST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90600" y="457200"/>
            <a:ext cx="7162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65100" y="4191000"/>
            <a:ext cx="2895600" cy="2057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05075" y="2435225"/>
            <a:ext cx="2895600" cy="2057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00675" y="1265238"/>
            <a:ext cx="2895600" cy="2057400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5" name="TextBox 5"/>
          <p:cNvSpPr txBox="1">
            <a:spLocks noChangeArrowheads="1"/>
          </p:cNvSpPr>
          <p:nvPr/>
        </p:nvSpPr>
        <p:spPr bwMode="auto">
          <a:xfrm>
            <a:off x="431800" y="4927600"/>
            <a:ext cx="236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latin typeface="Georgia" pitchFamily="18" charset="0"/>
              </a:rPr>
              <a:t>KNOW</a:t>
            </a:r>
          </a:p>
        </p:txBody>
      </p:sp>
      <p:sp>
        <p:nvSpPr>
          <p:cNvPr id="37896" name="TextBox 10"/>
          <p:cNvSpPr txBox="1">
            <a:spLocks noChangeArrowheads="1"/>
          </p:cNvSpPr>
          <p:nvPr/>
        </p:nvSpPr>
        <p:spPr bwMode="auto">
          <a:xfrm>
            <a:off x="2794000" y="3171825"/>
            <a:ext cx="236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latin typeface="Georgia" pitchFamily="18" charset="0"/>
              </a:rPr>
              <a:t>LIKE</a:t>
            </a:r>
          </a:p>
        </p:txBody>
      </p:sp>
      <p:sp>
        <p:nvSpPr>
          <p:cNvPr id="37897" name="TextBox 11"/>
          <p:cNvSpPr txBox="1">
            <a:spLocks noChangeArrowheads="1"/>
          </p:cNvSpPr>
          <p:nvPr/>
        </p:nvSpPr>
        <p:spPr bwMode="auto">
          <a:xfrm>
            <a:off x="5678488" y="1960563"/>
            <a:ext cx="236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solidFill>
                  <a:srgbClr val="800000"/>
                </a:solidFill>
                <a:latin typeface="Georgia" pitchFamily="18" charset="0"/>
              </a:rPr>
              <a:t>TRUST</a:t>
            </a:r>
          </a:p>
        </p:txBody>
      </p:sp>
      <p:sp>
        <p:nvSpPr>
          <p:cNvPr id="7" name="Right Arrow 6"/>
          <p:cNvSpPr/>
          <p:nvPr/>
        </p:nvSpPr>
        <p:spPr>
          <a:xfrm rot="19818853">
            <a:off x="2292350" y="4194175"/>
            <a:ext cx="1090613" cy="292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7899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088" y="2501900"/>
            <a:ext cx="101917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162550" y="4191000"/>
            <a:ext cx="358140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en-US" sz="2400" b="1">
                <a:solidFill>
                  <a:srgbClr val="800000"/>
                </a:solidFill>
                <a:latin typeface="Lucida Sans Unicode" pitchFamily="34" charset="0"/>
              </a:rPr>
              <a:t>QUESTION:</a:t>
            </a:r>
          </a:p>
          <a:p>
            <a:pPr eaLnBrk="1" hangingPunct="1">
              <a:buFont typeface="Arial" charset="0"/>
              <a:buNone/>
            </a:pPr>
            <a:endParaRPr lang="en-US" altLang="en-US" sz="800" b="1">
              <a:latin typeface="Lucida Sans Unicode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altLang="en-US" sz="2400" b="1">
                <a:latin typeface="Lucida Sans Unicode" pitchFamily="34" charset="0"/>
              </a:rPr>
              <a:t>How can every contact with my Physicians build TRUST ?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37895" grpId="0"/>
      <p:bldP spid="37896" grpId="0"/>
      <p:bldP spid="37897" grpId="0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TRUST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en-US" sz="1200" b="1" smtClean="0">
                <a:solidFill>
                  <a:schemeClr val="bg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d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44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Your Trust Account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200" b="1" smtClean="0">
                <a:solidFill>
                  <a:schemeClr val="bg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;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90600" y="457200"/>
            <a:ext cx="7162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667000" y="3048000"/>
            <a:ext cx="3124200" cy="3429000"/>
            <a:chOff x="987504" y="2362200"/>
            <a:chExt cx="3251121" cy="3798888"/>
          </a:xfrm>
        </p:grpSpPr>
        <p:grpSp>
          <p:nvGrpSpPr>
            <p:cNvPr id="40967" name="Group 13"/>
            <p:cNvGrpSpPr>
              <a:grpSpLocks/>
            </p:cNvGrpSpPr>
            <p:nvPr/>
          </p:nvGrpSpPr>
          <p:grpSpPr bwMode="auto">
            <a:xfrm>
              <a:off x="987504" y="2362200"/>
              <a:ext cx="3251121" cy="3798888"/>
              <a:chOff x="2130504" y="2362200"/>
              <a:chExt cx="3251121" cy="3798888"/>
            </a:xfrm>
          </p:grpSpPr>
          <p:sp>
            <p:nvSpPr>
              <p:cNvPr id="40969" name="Text Box 3"/>
              <p:cNvSpPr txBox="1">
                <a:spLocks noChangeArrowheads="1"/>
              </p:cNvSpPr>
              <p:nvPr/>
            </p:nvSpPr>
            <p:spPr bwMode="auto">
              <a:xfrm>
                <a:off x="2331793" y="2381250"/>
                <a:ext cx="878132" cy="36195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Aft>
                    <a:spcPts val="1000"/>
                  </a:spcAft>
                </a:pPr>
                <a:r>
                  <a:rPr lang="en-US" altLang="en-US" b="1">
                    <a:latin typeface="Tahoma" pitchFamily="34" charset="0"/>
                  </a:rPr>
                  <a:t>FULL</a:t>
                </a:r>
                <a:endParaRPr lang="en-US" altLang="en-US">
                  <a:latin typeface="Calibri" pitchFamily="34" charset="0"/>
                </a:endParaRPr>
              </a:p>
            </p:txBody>
          </p:sp>
          <p:grpSp>
            <p:nvGrpSpPr>
              <p:cNvPr id="40970" name="Group 4"/>
              <p:cNvGrpSpPr>
                <a:grpSpLocks/>
              </p:cNvGrpSpPr>
              <p:nvPr/>
            </p:nvGrpSpPr>
            <p:grpSpPr bwMode="auto">
              <a:xfrm>
                <a:off x="3276600" y="2362200"/>
                <a:ext cx="2105025" cy="3352800"/>
                <a:chOff x="2595" y="2265"/>
                <a:chExt cx="3315" cy="5280"/>
              </a:xfrm>
            </p:grpSpPr>
            <p:sp>
              <p:nvSpPr>
                <p:cNvPr id="40973" name="Rectangle 5"/>
                <p:cNvSpPr>
                  <a:spLocks noChangeArrowheads="1"/>
                </p:cNvSpPr>
                <p:nvPr/>
              </p:nvSpPr>
              <p:spPr bwMode="auto">
                <a:xfrm>
                  <a:off x="2595" y="2265"/>
                  <a:ext cx="3315" cy="5280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cxnSp>
              <p:nvCxnSpPr>
                <p:cNvPr id="40974" name="AutoShape 6"/>
                <p:cNvCxnSpPr>
                  <a:cxnSpLocks noChangeShapeType="1"/>
                </p:cNvCxnSpPr>
                <p:nvPr/>
              </p:nvCxnSpPr>
              <p:spPr bwMode="auto">
                <a:xfrm>
                  <a:off x="2595" y="6000"/>
                  <a:ext cx="3315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</p:cxnSp>
            <p:sp>
              <p:nvSpPr>
                <p:cNvPr id="40975" name="Rectangle 7"/>
                <p:cNvSpPr>
                  <a:spLocks noChangeArrowheads="1"/>
                </p:cNvSpPr>
                <p:nvPr/>
              </p:nvSpPr>
              <p:spPr bwMode="auto">
                <a:xfrm>
                  <a:off x="2627" y="6021"/>
                  <a:ext cx="3263" cy="1500"/>
                </a:xfrm>
                <a:prstGeom prst="rect">
                  <a:avLst/>
                </a:prstGeom>
                <a:solidFill>
                  <a:srgbClr val="C00000">
                    <a:alpha val="4901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40971" name="Text Box 8"/>
              <p:cNvSpPr txBox="1">
                <a:spLocks noChangeArrowheads="1"/>
              </p:cNvSpPr>
              <p:nvPr/>
            </p:nvSpPr>
            <p:spPr bwMode="auto">
              <a:xfrm>
                <a:off x="2130504" y="4545013"/>
                <a:ext cx="1081009" cy="36195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Aft>
                    <a:spcPts val="1000"/>
                  </a:spcAft>
                </a:pPr>
                <a:r>
                  <a:rPr lang="en-US" altLang="en-US" b="1">
                    <a:solidFill>
                      <a:srgbClr val="C00000"/>
                    </a:solidFill>
                    <a:latin typeface="Tahoma" pitchFamily="34" charset="0"/>
                  </a:rPr>
                  <a:t>EMPTY</a:t>
                </a:r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40972" name="TextBox 17"/>
              <p:cNvSpPr txBox="1">
                <a:spLocks noChangeArrowheads="1"/>
              </p:cNvSpPr>
              <p:nvPr/>
            </p:nvSpPr>
            <p:spPr bwMode="auto">
              <a:xfrm>
                <a:off x="3505200" y="5791200"/>
                <a:ext cx="129540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en-US" b="1">
                    <a:latin typeface="Lucida Sans Unicode" pitchFamily="34" charset="0"/>
                  </a:rPr>
                  <a:t>Time</a:t>
                </a:r>
                <a:r>
                  <a:rPr lang="en-US" altLang="en-US">
                    <a:latin typeface="Calibri" pitchFamily="34" charset="0"/>
                  </a:rPr>
                  <a:t> </a:t>
                </a:r>
              </a:p>
            </p:txBody>
          </p:sp>
        </p:grpSp>
        <p:sp>
          <p:nvSpPr>
            <p:cNvPr id="8" name="Right Arrow 7"/>
            <p:cNvSpPr/>
            <p:nvPr/>
          </p:nvSpPr>
          <p:spPr bwMode="auto">
            <a:xfrm>
              <a:off x="3506793" y="5962350"/>
              <a:ext cx="381610" cy="151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022725" y="3230563"/>
            <a:ext cx="190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/>
              <a:t>TRUST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Dike Drummond – TheHappyMD.com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mtClean="0"/>
              <a:t>MD Mayo Medical School 1984</a:t>
            </a:r>
          </a:p>
          <a:p>
            <a:pPr eaLnBrk="1" hangingPunct="1">
              <a:buFont typeface="Arial" charset="0"/>
              <a:buNone/>
            </a:pPr>
            <a:r>
              <a:rPr lang="en-US" altLang="en-US" smtClean="0"/>
              <a:t>Family Practice Residency, Redding, CA</a:t>
            </a:r>
          </a:p>
          <a:p>
            <a:pPr eaLnBrk="1" hangingPunct="1">
              <a:buFont typeface="Arial" charset="0"/>
              <a:buNone/>
            </a:pPr>
            <a:r>
              <a:rPr lang="en-US" altLang="en-US" smtClean="0"/>
              <a:t>40 doc multispecialty group, Mount Vernon, WA</a:t>
            </a:r>
          </a:p>
          <a:p>
            <a:pPr eaLnBrk="1" hangingPunct="1">
              <a:buFont typeface="Arial" charset="0"/>
              <a:buNone/>
            </a:pPr>
            <a:r>
              <a:rPr lang="en-US" altLang="en-US" smtClean="0"/>
              <a:t>	- Executive Committee Chair</a:t>
            </a:r>
          </a:p>
          <a:p>
            <a:pPr eaLnBrk="1" hangingPunct="1">
              <a:buFont typeface="Arial" charset="0"/>
              <a:buNone/>
            </a:pPr>
            <a:r>
              <a:rPr lang="en-US" altLang="en-US" smtClean="0"/>
              <a:t>	- Managed Care Medical Director</a:t>
            </a:r>
          </a:p>
          <a:p>
            <a:pPr eaLnBrk="1" hangingPunct="1">
              <a:buFont typeface="Arial" charset="0"/>
              <a:buNone/>
            </a:pPr>
            <a:r>
              <a:rPr lang="en-US" altLang="en-US" smtClean="0"/>
              <a:t>Career ending burnout 1999</a:t>
            </a:r>
          </a:p>
          <a:p>
            <a:pPr eaLnBrk="1" hangingPunct="1">
              <a:buFont typeface="Arial" charset="0"/>
              <a:buNone/>
            </a:pPr>
            <a:r>
              <a:rPr lang="en-US" altLang="en-US" smtClean="0"/>
              <a:t>	- Dead end – no visible support</a:t>
            </a:r>
          </a:p>
          <a:p>
            <a:pPr eaLnBrk="1" hangingPunct="1">
              <a:buFont typeface="Arial" charset="0"/>
              <a:buNone/>
            </a:pPr>
            <a:endParaRPr lang="en-US" altLang="en-US" smtClean="0"/>
          </a:p>
        </p:txBody>
      </p:sp>
      <p:sp>
        <p:nvSpPr>
          <p:cNvPr id="4" name="Rounded Rectangle 3"/>
          <p:cNvSpPr/>
          <p:nvPr/>
        </p:nvSpPr>
        <p:spPr>
          <a:xfrm>
            <a:off x="762000" y="512763"/>
            <a:ext cx="76200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TRUST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en-US" sz="1200" b="1" smtClean="0">
                <a:solidFill>
                  <a:schemeClr val="bg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d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44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Your Project will move at the Speed of Trust …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200" b="1" smtClean="0">
                <a:solidFill>
                  <a:schemeClr val="bg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;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90600" y="457200"/>
            <a:ext cx="7162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8917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057525"/>
            <a:ext cx="19605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A Clinicians Comfort Zone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The #1 Trust Building Skill is</a:t>
            </a:r>
            <a:b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</a:br>
            <a:endParaRPr lang="en-US" altLang="en-US" sz="3600" b="1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altLang="en-US" sz="3600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			</a:t>
            </a:r>
            <a:r>
              <a:rPr lang="en-US" altLang="en-US" sz="4400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E M P A T H 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457200"/>
            <a:ext cx="746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A Clinicians Comfort Zone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You must be able to put yourself 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In THEIR SHOES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And Communicate in a way that 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		</a:t>
            </a:r>
            <a:r>
              <a:rPr lang="en-US" altLang="en-US" sz="4000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They GET 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4000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		That YOU GET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4000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		THEM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457200"/>
            <a:ext cx="746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TRUST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3600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TRUST BUILDERS ?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Transparency/Honesty/Integrity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Impeccable Communication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Accountability/Team Player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Win:Win 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en-US" sz="4000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Consistency Over Time</a:t>
            </a:r>
          </a:p>
          <a:p>
            <a:pPr eaLnBrk="1" hangingPunct="1">
              <a:buFont typeface="Arial" charset="0"/>
              <a:buNone/>
            </a:pPr>
            <a:endParaRPr lang="en-US" altLang="en-US" sz="3600" b="1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457200"/>
            <a:ext cx="746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TRUST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68313" y="1600200"/>
            <a:ext cx="8229600" cy="2971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3600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Trust Catalyst: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In a new relationship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Find a commitment you can make that adds value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en-US" sz="4400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Then Keep It</a:t>
            </a:r>
          </a:p>
          <a:p>
            <a:pPr eaLnBrk="1" hangingPunct="1">
              <a:buFont typeface="Arial" charset="0"/>
              <a:buNone/>
            </a:pPr>
            <a:endParaRPr lang="en-US" altLang="en-US" sz="3600" b="1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457200"/>
            <a:ext cx="746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Trust &amp; Enroll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05000" y="457200"/>
            <a:ext cx="53340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495800"/>
          </a:xfrm>
        </p:spPr>
        <p:txBody>
          <a:bodyPr/>
          <a:lstStyle/>
          <a:p>
            <a:pPr marL="514350" indent="-514350" eaLnBrk="1" hangingPunct="1"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The Missing Pieces to Influence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US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Know &gt; Like &gt; Trust</a:t>
            </a:r>
            <a:endParaRPr lang="en-US" b="1" dirty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US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				  Enroll &gt; </a:t>
            </a:r>
            <a:r>
              <a:rPr lang="en-US" b="1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Engage </a:t>
            </a:r>
            <a:r>
              <a:rPr lang="en-US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&gt; </a:t>
            </a:r>
            <a:r>
              <a:rPr lang="en-US" b="1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Align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b="1" dirty="0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b="1" dirty="0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581400" y="2438400"/>
            <a:ext cx="1371600" cy="2362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Enrollment – 4 Concerns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44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- Safety / Risk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44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- Efficacy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44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- Bandwidth</a:t>
            </a:r>
          </a:p>
          <a:p>
            <a:pPr eaLnBrk="1" hangingPunct="1">
              <a:buFontTx/>
              <a:buChar char="-"/>
            </a:pPr>
            <a:r>
              <a:rPr lang="en-US" altLang="en-US" sz="44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 WIIFM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en-US" sz="4400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Notice MONEY is NOT 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en-US" sz="4400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on this List</a:t>
            </a:r>
          </a:p>
          <a:p>
            <a:pPr eaLnBrk="1" hangingPunct="1">
              <a:buFont typeface="Arial" charset="0"/>
              <a:buNone/>
            </a:pPr>
            <a:endParaRPr lang="en-US" altLang="en-US" sz="4400" b="1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sz="3600" b="1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457200"/>
            <a:ext cx="746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Enrollment – 4 Concerns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44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- Safety / Risk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44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- Efficacy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44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- Bandwidth</a:t>
            </a:r>
          </a:p>
          <a:p>
            <a:pPr eaLnBrk="1" hangingPunct="1">
              <a:buFontTx/>
              <a:buChar char="-"/>
            </a:pPr>
            <a:r>
              <a:rPr lang="en-US" altLang="en-US" sz="44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 WIIFM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en-US" sz="4400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Money cannot be 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en-US" sz="4400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the primary motivation</a:t>
            </a:r>
          </a:p>
          <a:p>
            <a:pPr eaLnBrk="1" hangingPunct="1">
              <a:buFont typeface="Arial" charset="0"/>
              <a:buNone/>
            </a:pPr>
            <a:endParaRPr lang="en-US" altLang="en-US" sz="4400" b="1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sz="3600" b="1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457200"/>
            <a:ext cx="746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Enrollment – 4 Concerns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4400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1) SAFETY / RISK</a:t>
            </a:r>
          </a:p>
          <a:p>
            <a:pPr lvl="1"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Convince me this is safe for the</a:t>
            </a:r>
            <a:b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</a:b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patient</a:t>
            </a:r>
          </a:p>
          <a:p>
            <a:pPr lvl="1"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Show me there is no RISK </a:t>
            </a:r>
            <a:b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</a:b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- because I will be the one getting sued – not you</a:t>
            </a:r>
          </a:p>
          <a:p>
            <a:pPr lvl="1" eaLnBrk="1" hangingPunct="1">
              <a:buFont typeface="Arial" charset="0"/>
              <a:buNone/>
            </a:pPr>
            <a:endParaRPr lang="en-US" altLang="en-US" sz="3600" b="1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457200"/>
            <a:ext cx="746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Enrollment – 4 Concerns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4400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2) EFFICACY</a:t>
            </a:r>
          </a:p>
          <a:p>
            <a:pPr lvl="1"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Convince me this will do what you say it will </a:t>
            </a:r>
          </a:p>
          <a:p>
            <a:pPr lvl="1"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AND that this is a significant improvement over what we are doing now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457200"/>
            <a:ext cx="746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rgbClr val="0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Dike Drummond – TheHappyMD.com</a:t>
            </a:r>
            <a:endParaRPr lang="en-US" altLang="en-US" b="1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dirty="0" smtClean="0"/>
              <a:t>Alt Med, Executive Coach, Serial Entrepreneur</a:t>
            </a:r>
          </a:p>
          <a:p>
            <a:pPr eaLnBrk="1" hangingPunct="1">
              <a:buFont typeface="Arial" charset="0"/>
              <a:buNone/>
            </a:pPr>
            <a:r>
              <a:rPr lang="en-US" altLang="en-US" dirty="0" smtClean="0"/>
              <a:t>2011 </a:t>
            </a:r>
            <a:r>
              <a:rPr lang="en-US" altLang="en-US" b="1" u="sng" dirty="0" smtClean="0">
                <a:solidFill>
                  <a:srgbClr val="0066CC"/>
                </a:solidFill>
              </a:rPr>
              <a:t>TheHappyMD.com</a:t>
            </a:r>
            <a:r>
              <a:rPr lang="en-US" altLang="en-US" dirty="0" smtClean="0"/>
              <a:t> Launch</a:t>
            </a:r>
          </a:p>
          <a:p>
            <a:pPr lvl="1" eaLnBrk="1" hangingPunct="1">
              <a:buFontTx/>
              <a:buChar char="-"/>
            </a:pPr>
            <a:r>
              <a:rPr lang="en-US" altLang="en-US" sz="3200" dirty="0" smtClean="0"/>
              <a:t>4355 physician members in 63 countries</a:t>
            </a:r>
          </a:p>
          <a:p>
            <a:pPr eaLnBrk="1" hangingPunct="1">
              <a:buFont typeface="Arial" charset="0"/>
              <a:buNone/>
            </a:pPr>
            <a:r>
              <a:rPr lang="en-US" altLang="en-US" b="1" dirty="0" smtClean="0">
                <a:ea typeface="Lucida Sans Unicode" pitchFamily="34" charset="0"/>
                <a:cs typeface="Lucida Sans Unicode" pitchFamily="34" charset="0"/>
              </a:rPr>
              <a:t>Training and Individual Coaching for Physicians </a:t>
            </a:r>
          </a:p>
          <a:p>
            <a:pPr lvl="1" eaLnBrk="1" hangingPunct="1">
              <a:buFont typeface="Arial" charset="0"/>
              <a:buNone/>
            </a:pPr>
            <a:r>
              <a:rPr lang="en-US" altLang="en-US" dirty="0" smtClean="0">
                <a:ea typeface="Lucida Sans Unicode" pitchFamily="34" charset="0"/>
                <a:cs typeface="Lucida Sans Unicode" pitchFamily="34" charset="0"/>
              </a:rPr>
              <a:t>Burnout Prevention - Leadership Development</a:t>
            </a:r>
          </a:p>
          <a:p>
            <a:pPr lvl="1" eaLnBrk="1" hangingPunct="1">
              <a:buFont typeface="Arial" charset="0"/>
              <a:buNone/>
            </a:pPr>
            <a:r>
              <a:rPr lang="en-US" altLang="en-US" dirty="0" smtClean="0">
                <a:ea typeface="Lucida Sans Unicode" pitchFamily="34" charset="0"/>
                <a:cs typeface="Lucida Sans Unicode" pitchFamily="34" charset="0"/>
              </a:rPr>
              <a:t>854 Hours of 1 on 1 coaching in 2013</a:t>
            </a:r>
          </a:p>
          <a:p>
            <a:pPr eaLnBrk="1" hangingPunct="1">
              <a:buFont typeface="Arial" charset="0"/>
              <a:buNone/>
            </a:pPr>
            <a:r>
              <a:rPr lang="en-US" altLang="en-US" b="1" dirty="0" smtClean="0">
                <a:ea typeface="Lucida Sans Unicode" pitchFamily="34" charset="0"/>
                <a:cs typeface="Lucida Sans Unicode" pitchFamily="34" charset="0"/>
              </a:rPr>
              <a:t>Consulting for Healthcare Organizations</a:t>
            </a:r>
          </a:p>
          <a:p>
            <a:pPr lvl="1" eaLnBrk="1" hangingPunct="1">
              <a:buFont typeface="Arial" charset="0"/>
              <a:buNone/>
            </a:pPr>
            <a:r>
              <a:rPr lang="en-US" altLang="en-US" dirty="0" smtClean="0">
                <a:ea typeface="Lucida Sans Unicode" pitchFamily="34" charset="0"/>
                <a:cs typeface="Lucida Sans Unicode" pitchFamily="34" charset="0"/>
              </a:rPr>
              <a:t>Leadership - Engagement - Disruptive Physician</a:t>
            </a:r>
          </a:p>
          <a:p>
            <a:pPr lvl="1" eaLnBrk="1" hangingPunct="1">
              <a:buFont typeface="Arial" charset="0"/>
              <a:buNone/>
            </a:pPr>
            <a:r>
              <a:rPr lang="en-US" altLang="en-US" dirty="0" smtClean="0">
                <a:ea typeface="Lucida Sans Unicode" pitchFamily="34" charset="0"/>
                <a:cs typeface="Lucida Sans Unicode" pitchFamily="34" charset="0"/>
              </a:rPr>
              <a:t>Intervention</a:t>
            </a:r>
          </a:p>
          <a:p>
            <a:pPr lvl="1" eaLnBrk="1" hangingPunct="1">
              <a:buFontTx/>
              <a:buChar char="-"/>
            </a:pPr>
            <a:endParaRPr lang="en-US" altLang="en-US" sz="32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762000" y="512763"/>
            <a:ext cx="76200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Enrollment – 4 Concerns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4400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3) BANDWIDTH</a:t>
            </a:r>
          </a:p>
          <a:p>
            <a:pPr lvl="1"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Please tell me that I won’t have to do anything MORE than I am doing right now</a:t>
            </a:r>
          </a:p>
          <a:p>
            <a:pPr lvl="1"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(An average of 1 in 3 doctors are burned out on any given day)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457200"/>
            <a:ext cx="746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Enrollment – 4 Concerns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4400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4) W.I.I.F.M.</a:t>
            </a:r>
          </a:p>
          <a:p>
            <a:pPr lvl="1"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What’s In It For </a:t>
            </a:r>
            <a:r>
              <a:rPr lang="en-US" altLang="en-US" sz="3600" b="1" u="sng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Me</a:t>
            </a: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 ?</a:t>
            </a:r>
          </a:p>
          <a:p>
            <a:pPr lvl="1"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How does this improve my quality of life 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457200"/>
            <a:ext cx="746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Enrollment – 4 Concerns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n-US" altLang="en-US" sz="3600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Communication Tip:</a:t>
            </a:r>
          </a:p>
          <a:p>
            <a:pPr lvl="1"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Match Doctor’s Twin Style Needs</a:t>
            </a:r>
          </a:p>
          <a:p>
            <a:pPr lvl="1" eaLnBrk="1" hangingPunct="1">
              <a:buFont typeface="Arial" charset="0"/>
              <a:buNone/>
            </a:pPr>
            <a:endParaRPr lang="en-US" altLang="en-US" sz="1000" b="1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lvl="1"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Be Brief </a:t>
            </a:r>
          </a:p>
          <a:p>
            <a:pPr lvl="1"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Be Bright </a:t>
            </a:r>
          </a:p>
          <a:p>
            <a:pPr lvl="1"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Be Gone</a:t>
            </a:r>
          </a:p>
          <a:p>
            <a:pPr lvl="1" eaLnBrk="1" hangingPunct="1">
              <a:buFont typeface="Arial" charset="0"/>
              <a:buNone/>
            </a:pPr>
            <a:endParaRPr lang="en-US" altLang="en-US" sz="1200" b="1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lvl="1" eaLnBrk="1" hangingPunct="1">
              <a:buFont typeface="Arial" charset="0"/>
              <a:buNone/>
            </a:pPr>
            <a:r>
              <a:rPr lang="en-US" altLang="en-US" sz="3600" b="1" u="sng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AND</a:t>
            </a: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 Have Complete References</a:t>
            </a:r>
          </a:p>
          <a:p>
            <a:pPr lvl="1" eaLnBrk="1" hangingPunct="1">
              <a:buFont typeface="Arial" charset="0"/>
              <a:buNone/>
            </a:pPr>
            <a:endParaRPr lang="en-US" altLang="en-US" sz="1000" b="1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lvl="1" eaLnBrk="1" hangingPunct="1">
              <a:buFont typeface="Arial" charset="0"/>
              <a:buNone/>
            </a:pPr>
            <a:endParaRPr lang="en-US" altLang="en-US" sz="3600" b="1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sz="3600" b="1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457200"/>
            <a:ext cx="746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Right Brace 1"/>
          <p:cNvSpPr/>
          <p:nvPr/>
        </p:nvSpPr>
        <p:spPr>
          <a:xfrm>
            <a:off x="3124200" y="3089275"/>
            <a:ext cx="457200" cy="1828800"/>
          </a:xfrm>
          <a:prstGeom prst="rightBrac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62400" y="3505200"/>
            <a:ext cx="4724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800000"/>
                </a:solidFill>
                <a:latin typeface="Lucida Sans Unicode" pitchFamily="34" charset="0"/>
              </a:rPr>
              <a:t>Think </a:t>
            </a:r>
            <a:br>
              <a:rPr lang="en-US" altLang="en-US" sz="3600" b="1">
                <a:solidFill>
                  <a:srgbClr val="800000"/>
                </a:solidFill>
                <a:latin typeface="Lucida Sans Unicode" pitchFamily="34" charset="0"/>
              </a:rPr>
            </a:br>
            <a:r>
              <a:rPr lang="en-US" altLang="en-US" sz="3600" b="1">
                <a:solidFill>
                  <a:srgbClr val="800000"/>
                </a:solidFill>
                <a:latin typeface="Lucida Sans Unicode" pitchFamily="34" charset="0"/>
              </a:rPr>
              <a:t>“Bullet Points”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Enrolled -&gt; Engaged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Enrollment = “Buy In”</a:t>
            </a:r>
          </a:p>
          <a:p>
            <a:pPr eaLnBrk="1" hangingPunct="1">
              <a:buFont typeface="Arial" charset="0"/>
              <a:buNone/>
            </a:pPr>
            <a:endParaRPr lang="en-US" altLang="en-US" sz="1000" b="1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altLang="en-US" sz="3600" b="1" i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“I am interested enough in the benefits to invest my time and energy”</a:t>
            </a:r>
          </a:p>
          <a:p>
            <a:pPr eaLnBrk="1" hangingPunct="1">
              <a:buFont typeface="Arial" charset="0"/>
              <a:buNone/>
            </a:pPr>
            <a:endParaRPr lang="en-US" altLang="en-US" sz="1000" b="1" i="1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Next Step is Engagement </a:t>
            </a:r>
          </a:p>
          <a:p>
            <a:pPr eaLnBrk="1" hangingPunct="1">
              <a:buFont typeface="Arial" charset="0"/>
              <a:buNone/>
            </a:pPr>
            <a:endParaRPr lang="en-US" altLang="en-US" sz="1000" b="1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altLang="en-US" sz="3600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Only NOW can you 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en-US" sz="3600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Influence Behavior</a:t>
            </a:r>
          </a:p>
          <a:p>
            <a:pPr lvl="1" eaLnBrk="1" hangingPunct="1">
              <a:buFont typeface="Arial" charset="0"/>
              <a:buNone/>
            </a:pPr>
            <a:endParaRPr lang="en-US" altLang="en-US" sz="3600" b="1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sz="3600" b="1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457200"/>
            <a:ext cx="746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Engagement Tactics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marL="1143000" lvl="1" indent="-742950" eaLnBrk="1" hangingPunct="1">
              <a:buFont typeface="Arial" charset="0"/>
              <a:buNone/>
              <a:defRPr/>
            </a:pPr>
            <a:r>
              <a:rPr lang="en-US" sz="4000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1) Hold the Vision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sz="4000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2) Always Build Trust</a:t>
            </a:r>
            <a:endParaRPr lang="en-US" sz="4000" dirty="0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lvl="1" eaLnBrk="1" hangingPunct="1">
              <a:buFont typeface="Arial" charset="0"/>
              <a:buNone/>
              <a:defRPr/>
            </a:pPr>
            <a:r>
              <a:rPr lang="en-US" sz="4000" b="1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3</a:t>
            </a:r>
            <a:r>
              <a:rPr lang="en-US" sz="4000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) TIGHT feedback loops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sz="4000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4) Celebrate All Wins</a:t>
            </a:r>
          </a:p>
          <a:p>
            <a:pPr eaLnBrk="1" hangingPunct="1">
              <a:buFont typeface="Arial" charset="0"/>
              <a:buNone/>
              <a:defRPr/>
            </a:pPr>
            <a:endParaRPr lang="en-US" sz="4000" b="1" dirty="0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4800" b="1" dirty="0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457200"/>
            <a:ext cx="746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Engagement Tactics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marL="742950" indent="-742950" eaLnBrk="1" hangingPunct="1">
              <a:buFont typeface="Arial" panose="020B0604020202020204" pitchFamily="34" charset="0"/>
              <a:buAutoNum type="arabicParenR"/>
              <a:defRPr/>
            </a:pPr>
            <a:r>
              <a:rPr lang="en-US" altLang="en-US" sz="4000" b="1" dirty="0" smtClean="0">
                <a:solidFill>
                  <a:srgbClr val="800000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Hold the Vision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000" b="1" dirty="0" smtClean="0">
              <a:solidFill>
                <a:srgbClr val="800000"/>
              </a:solidFill>
              <a:latin typeface="Lucida Sans Unicode" panose="020B0602030504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143000" lvl="1" indent="-74295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4000" b="1" dirty="0" smtClean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Be Crystal Clear on the</a:t>
            </a:r>
          </a:p>
          <a:p>
            <a:pPr marL="1143000" lvl="1" indent="-74295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4000" b="1" dirty="0" smtClean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Highest Benefit of Your Project</a:t>
            </a:r>
          </a:p>
          <a:p>
            <a:pPr marL="1143000" lvl="1" indent="-74295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4000" b="1" dirty="0" smtClean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The “Why”</a:t>
            </a:r>
          </a:p>
          <a:p>
            <a:pPr marL="1143000" lvl="1" indent="-74295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4000" b="1" dirty="0" smtClean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Over Communicate It  </a:t>
            </a:r>
            <a:endParaRPr lang="en-US" altLang="en-US" sz="4800" b="1" dirty="0" smtClean="0">
              <a:solidFill>
                <a:srgbClr val="800000"/>
              </a:solidFill>
              <a:latin typeface="Lucida Sans Unicode" panose="020B0602030504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457200"/>
            <a:ext cx="746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Engagement Tactics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marL="742950" indent="-742950" eaLnBrk="1" hangingPunct="1">
              <a:buFont typeface="Arial" charset="0"/>
              <a:buNone/>
              <a:defRPr/>
            </a:pPr>
            <a:r>
              <a:rPr lang="en-US" sz="4000" b="1" dirty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2</a:t>
            </a:r>
            <a:r>
              <a:rPr lang="en-US" sz="4000" b="1" dirty="0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) Always Build TRUST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sz="4000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100% Team Player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sz="4000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Always Visible &amp; Available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sz="4000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Pull MORE than Your Weight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sz="4000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Human Connection / Caring</a:t>
            </a:r>
          </a:p>
          <a:p>
            <a:pPr eaLnBrk="1" hangingPunct="1">
              <a:buFont typeface="Arial" charset="0"/>
              <a:buNone/>
              <a:defRPr/>
            </a:pPr>
            <a:endParaRPr lang="en-US" sz="4000" b="1" dirty="0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4800" b="1" dirty="0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457200"/>
            <a:ext cx="746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Engagement Tactics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marL="742950" indent="-742950" eaLnBrk="1" hangingPunct="1">
              <a:buFont typeface="Arial" charset="0"/>
              <a:buNone/>
            </a:pPr>
            <a:r>
              <a:rPr lang="en-US" altLang="en-US" sz="4000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3) Tight Feedback Loops</a:t>
            </a:r>
          </a:p>
          <a:p>
            <a:pPr marL="742950" indent="-742950" eaLnBrk="1" hangingPunct="1">
              <a:buFont typeface="Arial" charset="0"/>
              <a:buNone/>
            </a:pPr>
            <a:endParaRPr lang="en-US" altLang="en-US" sz="800" b="1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742950" indent="-742950"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ALWAYS have a simple, </a:t>
            </a:r>
          </a:p>
          <a:p>
            <a:pPr marL="742950" indent="-742950"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quick feedback loop </a:t>
            </a:r>
          </a:p>
          <a:p>
            <a:pPr marL="742950" indent="-742950" eaLnBrk="1" hangingPunct="1">
              <a:buFont typeface="Arial" charset="0"/>
              <a:buNone/>
            </a:pPr>
            <a:endParaRPr lang="en-US" altLang="en-US" sz="800" b="1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742950" indent="-742950"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Are we on track? </a:t>
            </a:r>
            <a:r>
              <a:rPr lang="en-US" altLang="en-US" sz="2800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(in the Danger Zone)</a:t>
            </a:r>
          </a:p>
          <a:p>
            <a:pPr marL="742950" indent="-742950" eaLnBrk="1" hangingPunct="1">
              <a:buFont typeface="Arial" charset="0"/>
              <a:buNone/>
            </a:pPr>
            <a:endParaRPr lang="en-US" altLang="en-US" sz="1200" b="1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742950" indent="-742950" eaLnBrk="1" hangingPunct="1">
              <a:buFont typeface="Arial" charset="0"/>
              <a:buNone/>
            </a:pPr>
            <a:r>
              <a:rPr lang="en-US" altLang="en-US" sz="36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Over Communicate the first round of results</a:t>
            </a:r>
            <a:endParaRPr lang="en-US" altLang="en-US" sz="4800" b="1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457200"/>
            <a:ext cx="746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2469" name="Picture 6" descr="http://media.smashingmagazine.com/wp-content/uploads/2013/01/floops_loops.png"/>
          <p:cNvPicPr>
            <a:picLocks noChangeAspect="1" noChangeArrowheads="1"/>
          </p:cNvPicPr>
          <p:nvPr/>
        </p:nvPicPr>
        <p:blipFill>
          <a:blip r:embed="rId3" cstate="print"/>
          <a:srcRect l="25600" r="23199"/>
          <a:stretch>
            <a:fillRect/>
          </a:stretch>
        </p:blipFill>
        <p:spPr bwMode="auto">
          <a:xfrm>
            <a:off x="6934200" y="1143000"/>
            <a:ext cx="162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Engagement Tactics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marL="742950" indent="-742950" eaLnBrk="1" hangingPunct="1">
              <a:buFont typeface="Arial" charset="0"/>
              <a:buNone/>
              <a:defRPr/>
            </a:pPr>
            <a:r>
              <a:rPr lang="en-US" sz="4000" b="1" dirty="0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4) Celebrate All Wins</a:t>
            </a:r>
          </a:p>
          <a:p>
            <a:pPr marL="742950" indent="-742950" eaLnBrk="1" hangingPunct="1">
              <a:buFont typeface="Arial" charset="0"/>
              <a:buNone/>
              <a:defRPr/>
            </a:pPr>
            <a:endParaRPr lang="en-US" sz="1200" b="1" dirty="0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742950" indent="-742950" eaLnBrk="1" hangingPunct="1">
              <a:buFont typeface="Arial" charset="0"/>
              <a:buNone/>
              <a:defRPr/>
            </a:pPr>
            <a:r>
              <a:rPr lang="en-US" sz="3600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Acknowledge and Thank </a:t>
            </a:r>
            <a:r>
              <a:rPr lang="en-US" sz="3600" b="1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E</a:t>
            </a:r>
            <a:r>
              <a:rPr lang="en-US" sz="3600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veryone for All Effort and Progress</a:t>
            </a:r>
          </a:p>
          <a:p>
            <a:pPr marL="742950" indent="-74295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3600" b="1" dirty="0">
                <a:solidFill>
                  <a:srgbClr val="800000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Treat ‘</a:t>
            </a:r>
            <a:r>
              <a:rPr lang="en-US" altLang="en-US" sz="3600" b="1" dirty="0" err="1">
                <a:solidFill>
                  <a:srgbClr val="800000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em</a:t>
            </a:r>
            <a:r>
              <a:rPr lang="en-US" altLang="en-US" sz="3600" b="1" dirty="0">
                <a:solidFill>
                  <a:srgbClr val="800000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Like Dogs</a:t>
            </a:r>
          </a:p>
          <a:p>
            <a:pPr marL="742950" indent="-742950" eaLnBrk="1" hangingPunct="1">
              <a:buFont typeface="Arial" charset="0"/>
              <a:buNone/>
              <a:defRPr/>
            </a:pPr>
            <a:endParaRPr lang="en-US" sz="2400" b="1" dirty="0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742950" indent="-742950" eaLnBrk="1" hangingPunct="1">
              <a:buFont typeface="Arial" charset="0"/>
              <a:buNone/>
              <a:defRPr/>
            </a:pPr>
            <a:r>
              <a:rPr lang="en-US" sz="3600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	[let’s practice]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d</a:t>
            </a:r>
          </a:p>
          <a:p>
            <a:pPr eaLnBrk="1" hangingPunct="1">
              <a:buFont typeface="Arial" charset="0"/>
              <a:buNone/>
              <a:defRPr/>
            </a:pPr>
            <a:endParaRPr lang="en-US" sz="4000" b="1" dirty="0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4800" b="1" dirty="0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457200"/>
            <a:ext cx="746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3495" name="Picture 7" descr="http://www.humorhound.com/wp-content/uploads/2013/09/corgi-pup-with-one-ear-down.jpg"/>
          <p:cNvPicPr>
            <a:picLocks noChangeAspect="1" noChangeArrowheads="1"/>
          </p:cNvPicPr>
          <p:nvPr/>
        </p:nvPicPr>
        <p:blipFill>
          <a:blip r:embed="rId3" cstate="print"/>
          <a:srcRect l="15498" t="5334" r="9793" b="14667"/>
          <a:stretch>
            <a:fillRect/>
          </a:stretch>
        </p:blipFill>
        <p:spPr bwMode="auto">
          <a:xfrm>
            <a:off x="5562600" y="3733800"/>
            <a:ext cx="22098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Ultimate Goal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en-US" sz="4000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Trust – Enrollment – Change</a:t>
            </a:r>
          </a:p>
          <a:p>
            <a:pPr algn="ctr" eaLnBrk="1" hangingPunct="1">
              <a:buFont typeface="Arial" charset="0"/>
              <a:buNone/>
            </a:pPr>
            <a:endParaRPr lang="en-US" altLang="en-US" sz="1200" b="1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altLang="en-US" sz="40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Your Leadership Creates an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40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Environment that Grows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40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Bigger People</a:t>
            </a:r>
            <a:endParaRPr lang="en-US" altLang="en-US" sz="4000" b="1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sz="4800" b="1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457200"/>
            <a:ext cx="746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Set the Stage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495800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  <a:defRPr/>
            </a:pPr>
            <a:r>
              <a:rPr lang="en-US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Let’s Get Real …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US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MACRO &amp; Theory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US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		   To 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US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Ground Level Tactics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Influence Happens 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One Relationship At a Time</a:t>
            </a:r>
            <a:endParaRPr lang="en-US" b="1" dirty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b="1" dirty="0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b="1" dirty="0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5000" y="457200"/>
            <a:ext cx="53340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9825" y="2286000"/>
            <a:ext cx="2543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Ultimate Goal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2209800"/>
            <a:ext cx="3124200" cy="3962400"/>
          </a:xfrm>
          <a:prstGeom prst="rect">
            <a:avLst/>
          </a:prstGeom>
          <a:noFill/>
          <a:ln w="508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2209800"/>
            <a:ext cx="23622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73733" name="Picture 7" descr="Cheerleader.jpg"/>
          <p:cNvPicPr>
            <a:picLocks noChangeAspect="1"/>
          </p:cNvPicPr>
          <p:nvPr/>
        </p:nvPicPr>
        <p:blipFill>
          <a:blip r:embed="rId3" cstate="print"/>
          <a:srcRect l="8730" t="9351" r="34126" b="9351"/>
          <a:stretch>
            <a:fillRect/>
          </a:stretch>
        </p:blipFill>
        <p:spPr bwMode="auto">
          <a:xfrm>
            <a:off x="5257800" y="2252663"/>
            <a:ext cx="1066800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TextBox 10"/>
          <p:cNvSpPr txBox="1">
            <a:spLocks noChangeArrowheads="1"/>
          </p:cNvSpPr>
          <p:nvPr/>
        </p:nvSpPr>
        <p:spPr bwMode="auto">
          <a:xfrm>
            <a:off x="5257800" y="3733800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800000"/>
                </a:solidFill>
                <a:latin typeface="Lucida Sans Unicode" pitchFamily="34" charset="0"/>
              </a:rPr>
              <a:t>FUN !</a:t>
            </a:r>
          </a:p>
        </p:txBody>
      </p:sp>
      <p:sp>
        <p:nvSpPr>
          <p:cNvPr id="73735" name="TextBox 9"/>
          <p:cNvSpPr txBox="1">
            <a:spLocks noChangeArrowheads="1"/>
          </p:cNvSpPr>
          <p:nvPr/>
        </p:nvSpPr>
        <p:spPr bwMode="auto">
          <a:xfrm>
            <a:off x="2514600" y="4191000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800000"/>
                </a:solidFill>
                <a:latin typeface="Lucida Sans Unicode" pitchFamily="34" charset="0"/>
              </a:rPr>
              <a:t>FEAR</a:t>
            </a:r>
          </a:p>
        </p:txBody>
      </p:sp>
      <p:pic>
        <p:nvPicPr>
          <p:cNvPr id="73736" name="Picture 11" descr="saddoc.jpg"/>
          <p:cNvPicPr>
            <a:picLocks noChangeAspect="1"/>
          </p:cNvPicPr>
          <p:nvPr/>
        </p:nvPicPr>
        <p:blipFill>
          <a:blip r:embed="rId4" cstate="print"/>
          <a:srcRect l="15079" t="12602" r="43651" b="7724"/>
          <a:stretch>
            <a:fillRect/>
          </a:stretch>
        </p:blipFill>
        <p:spPr bwMode="auto">
          <a:xfrm>
            <a:off x="1589088" y="3276600"/>
            <a:ext cx="8493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1600200" y="436563"/>
            <a:ext cx="58674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3738" name="TextBox 14"/>
          <p:cNvSpPr txBox="1">
            <a:spLocks noChangeArrowheads="1"/>
          </p:cNvSpPr>
          <p:nvPr/>
        </p:nvSpPr>
        <p:spPr bwMode="auto">
          <a:xfrm>
            <a:off x="914400" y="1371600"/>
            <a:ext cx="472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>
                <a:latin typeface="Lucida Sans Unicode" pitchFamily="34" charset="0"/>
              </a:rPr>
              <a:t>START</a:t>
            </a:r>
          </a:p>
        </p:txBody>
      </p:sp>
      <p:sp>
        <p:nvSpPr>
          <p:cNvPr id="16" name="Oval 15"/>
          <p:cNvSpPr/>
          <p:nvPr/>
        </p:nvSpPr>
        <p:spPr>
          <a:xfrm>
            <a:off x="762000" y="1295400"/>
            <a:ext cx="1981200" cy="685800"/>
          </a:xfrm>
          <a:prstGeom prst="ellipse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3734" grpId="0"/>
      <p:bldP spid="73735" grpId="0"/>
      <p:bldP spid="73738" grpId="0"/>
      <p:bldP spid="1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Ultimate Goal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2057400"/>
            <a:ext cx="6248400" cy="4114800"/>
          </a:xfrm>
          <a:prstGeom prst="rect">
            <a:avLst/>
          </a:prstGeom>
          <a:noFill/>
          <a:ln w="508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2209800"/>
            <a:ext cx="23622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4517" name="Picture 7" descr="Cheerleader.jpg"/>
          <p:cNvPicPr>
            <a:picLocks noChangeAspect="1"/>
          </p:cNvPicPr>
          <p:nvPr/>
        </p:nvPicPr>
        <p:blipFill>
          <a:blip r:embed="rId3" cstate="print"/>
          <a:srcRect l="8730" t="9351" r="34126" b="9351"/>
          <a:stretch>
            <a:fillRect/>
          </a:stretch>
        </p:blipFill>
        <p:spPr bwMode="auto">
          <a:xfrm>
            <a:off x="5257800" y="2252663"/>
            <a:ext cx="1066800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TextBox 10"/>
          <p:cNvSpPr txBox="1">
            <a:spLocks noChangeArrowheads="1"/>
          </p:cNvSpPr>
          <p:nvPr/>
        </p:nvSpPr>
        <p:spPr bwMode="auto">
          <a:xfrm>
            <a:off x="3276600" y="3733800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800000"/>
                </a:solidFill>
                <a:latin typeface="Lucida Sans Unicode" pitchFamily="34" charset="0"/>
              </a:rPr>
              <a:t>FUN !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00200" y="436563"/>
            <a:ext cx="58674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4520" name="TextBox 14"/>
          <p:cNvSpPr txBox="1">
            <a:spLocks noChangeArrowheads="1"/>
          </p:cNvSpPr>
          <p:nvPr/>
        </p:nvSpPr>
        <p:spPr bwMode="auto">
          <a:xfrm>
            <a:off x="914400" y="1371600"/>
            <a:ext cx="472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>
                <a:latin typeface="Lucida Sans Unicode" pitchFamily="34" charset="0"/>
              </a:rPr>
              <a:t>FINISH</a:t>
            </a:r>
          </a:p>
        </p:txBody>
      </p:sp>
      <p:sp>
        <p:nvSpPr>
          <p:cNvPr id="16" name="Oval 15"/>
          <p:cNvSpPr/>
          <p:nvPr/>
        </p:nvSpPr>
        <p:spPr>
          <a:xfrm>
            <a:off x="762000" y="1295400"/>
            <a:ext cx="1981200" cy="685800"/>
          </a:xfrm>
          <a:prstGeom prst="ellipse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74762" name="Picture 16" descr="happydoc.jpg"/>
          <p:cNvPicPr>
            <a:picLocks noChangeAspect="1"/>
          </p:cNvPicPr>
          <p:nvPr/>
        </p:nvPicPr>
        <p:blipFill>
          <a:blip r:embed="rId4" cstate="print"/>
          <a:srcRect l="13492" t="14227" r="42062" b="9351"/>
          <a:stretch>
            <a:fillRect/>
          </a:stretch>
        </p:blipFill>
        <p:spPr bwMode="auto">
          <a:xfrm>
            <a:off x="1676400" y="3505200"/>
            <a:ext cx="8620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475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Ultimate Goal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US" altLang="en-US" sz="1000" b="1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altLang="en-US" sz="40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You restore their faith that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40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positive change is possible</a:t>
            </a:r>
          </a:p>
          <a:p>
            <a:pPr eaLnBrk="1" hangingPunct="1">
              <a:buFont typeface="Arial" charset="0"/>
              <a:buNone/>
            </a:pPr>
            <a:endParaRPr lang="en-US" altLang="en-US" sz="1000" b="1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altLang="en-US" sz="40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Success is when they ask,</a:t>
            </a:r>
          </a:p>
          <a:p>
            <a:pPr lvl="1" eaLnBrk="1" hangingPunct="1">
              <a:buFont typeface="Arial" charset="0"/>
              <a:buNone/>
            </a:pPr>
            <a:endParaRPr lang="en-US" altLang="en-US" sz="1000" b="1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altLang="en-US" sz="4400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“What’s Next?”</a:t>
            </a:r>
          </a:p>
          <a:p>
            <a:pPr eaLnBrk="1" hangingPunct="1">
              <a:buFont typeface="Arial" charset="0"/>
              <a:buNone/>
            </a:pPr>
            <a:endParaRPr lang="en-US" altLang="en-US" sz="4000" b="1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sz="4800" b="1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457200"/>
            <a:ext cx="746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 descr="nurse-ratchett.jpg"/>
          <p:cNvPicPr>
            <a:picLocks noChangeAspect="1"/>
          </p:cNvPicPr>
          <p:nvPr/>
        </p:nvPicPr>
        <p:blipFill>
          <a:blip r:embed="rId3" cstate="print"/>
          <a:srcRect l="6000" r="16000"/>
          <a:stretch>
            <a:fillRect/>
          </a:stretch>
        </p:blipFill>
        <p:spPr bwMode="auto">
          <a:xfrm>
            <a:off x="685800" y="1600200"/>
            <a:ext cx="37338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2" descr="http://25.media.tumblr.com/tumblr_lxzewdGzp81r7i7yfo1_400.jpg"/>
          <p:cNvPicPr>
            <a:picLocks noChangeAspect="1" noChangeArrowheads="1"/>
          </p:cNvPicPr>
          <p:nvPr/>
        </p:nvPicPr>
        <p:blipFill>
          <a:blip r:embed="rId4" cstate="print"/>
          <a:srcRect b="11530"/>
          <a:stretch>
            <a:fillRect/>
          </a:stretch>
        </p:blipFill>
        <p:spPr bwMode="auto">
          <a:xfrm>
            <a:off x="5200650" y="1600200"/>
            <a:ext cx="31813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TextBox 3"/>
          <p:cNvSpPr txBox="1">
            <a:spLocks noChangeArrowheads="1"/>
          </p:cNvSpPr>
          <p:nvPr/>
        </p:nvSpPr>
        <p:spPr bwMode="auto">
          <a:xfrm>
            <a:off x="5334000" y="5486400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>
                <a:latin typeface="Lucida Sans Unicode" pitchFamily="34" charset="0"/>
              </a:rPr>
              <a:t>Louise Fletcher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drHous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" y="1600200"/>
            <a:ext cx="34893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2" descr="http://images4.fanpop.com/image/forum/63000/63065_1312165475895_full.jpg"/>
          <p:cNvPicPr>
            <a:picLocks noChangeAspect="1" noChangeArrowheads="1"/>
          </p:cNvPicPr>
          <p:nvPr/>
        </p:nvPicPr>
        <p:blipFill>
          <a:blip r:embed="rId4" cstate="print"/>
          <a:srcRect t="2882" b="25044"/>
          <a:stretch>
            <a:fillRect/>
          </a:stretch>
        </p:blipFill>
        <p:spPr bwMode="auto">
          <a:xfrm>
            <a:off x="4924425" y="1371600"/>
            <a:ext cx="35337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TextBox 3"/>
          <p:cNvSpPr txBox="1">
            <a:spLocks noChangeArrowheads="1"/>
          </p:cNvSpPr>
          <p:nvPr/>
        </p:nvSpPr>
        <p:spPr bwMode="auto">
          <a:xfrm>
            <a:off x="5486400" y="5486400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>
                <a:latin typeface="Lucida Sans Unicode" pitchFamily="34" charset="0"/>
              </a:rPr>
              <a:t>Hugh Laurie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Sustain &amp; Repeat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marL="742950" indent="-742950" eaLnBrk="1" hangingPunct="1">
              <a:buFont typeface="Arial" charset="0"/>
              <a:buNone/>
              <a:defRPr/>
            </a:pPr>
            <a:r>
              <a:rPr lang="en-US" sz="4000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Resistance -&gt; Preferred Partner</a:t>
            </a:r>
          </a:p>
          <a:p>
            <a:pPr marL="742950" indent="-742950" algn="ctr" eaLnBrk="1" hangingPunct="1">
              <a:buFont typeface="Arial" panose="020B0604020202020204" pitchFamily="34" charset="0"/>
              <a:buNone/>
              <a:defRPr/>
            </a:pPr>
            <a:r>
              <a:rPr lang="en-US" sz="4000" b="1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Trust – Caring </a:t>
            </a:r>
            <a:r>
              <a:rPr lang="en-US" sz="4000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– Success</a:t>
            </a:r>
          </a:p>
          <a:p>
            <a:pPr marL="742950" indent="-742950" algn="ctr" eaLnBrk="1" hangingPunct="1">
              <a:buFont typeface="Arial" panose="020B0604020202020204" pitchFamily="34" charset="0"/>
              <a:buNone/>
              <a:defRPr/>
            </a:pPr>
            <a:endParaRPr lang="en-US" sz="2000" b="1" dirty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742950" indent="-742950" eaLnBrk="1" hangingPunct="1">
              <a:buFont typeface="Arial" charset="0"/>
              <a:buNone/>
              <a:defRPr/>
            </a:pPr>
            <a:r>
              <a:rPr lang="en-US" sz="4000" b="1" dirty="0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What is Your “Special Sauce” ?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d</a:t>
            </a:r>
          </a:p>
          <a:p>
            <a:pPr eaLnBrk="1" hangingPunct="1">
              <a:buFont typeface="Arial" charset="0"/>
              <a:buNone/>
              <a:defRPr/>
            </a:pPr>
            <a:endParaRPr lang="en-US" sz="4000" b="1" dirty="0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4800" b="1" dirty="0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457200"/>
            <a:ext cx="746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Set the Stage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05000" y="457200"/>
            <a:ext cx="53340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963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2286000"/>
            <a:ext cx="2543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495800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  <a:defRPr/>
            </a:pPr>
            <a:r>
              <a:rPr lang="en-US" b="1" u="sng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GOAL: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Connect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600" b="1" dirty="0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		Influence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600" b="1" dirty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			Behavior Change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2000" b="1" dirty="0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			Sustain &amp; Repeat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b="1" dirty="0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b="1" dirty="0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 rot="2896114">
            <a:off x="1714500" y="2970213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2896114">
            <a:off x="2820988" y="3808413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4084638" y="47244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81000" y="2286000"/>
            <a:ext cx="2286000" cy="838200"/>
          </a:xfrm>
          <a:prstGeom prst="ellipse">
            <a:avLst/>
          </a:prstGeom>
          <a:noFill/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Connecting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marL="742950" indent="-742950" eaLnBrk="1" hangingPunct="1">
              <a:buFont typeface="Arial" charset="0"/>
              <a:buNone/>
              <a:defRPr/>
            </a:pPr>
            <a:r>
              <a:rPr lang="en-US" sz="4000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What are your “Best Practices”</a:t>
            </a:r>
          </a:p>
          <a:p>
            <a:pPr marL="742950" indent="-742950" eaLnBrk="1" hangingPunct="1">
              <a:buFont typeface="Arial" charset="0"/>
              <a:buNone/>
              <a:defRPr/>
            </a:pPr>
            <a:r>
              <a:rPr lang="en-US" sz="4000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for connecting with </a:t>
            </a:r>
          </a:p>
          <a:p>
            <a:pPr eaLnBrk="1" hangingPunct="1">
              <a:buFontTx/>
              <a:buChar char="-"/>
              <a:defRPr/>
            </a:pPr>
            <a:r>
              <a:rPr lang="en-US" sz="4000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 Doctors</a:t>
            </a:r>
          </a:p>
          <a:p>
            <a:pPr eaLnBrk="1" hangingPunct="1">
              <a:buFontTx/>
              <a:buChar char="-"/>
              <a:defRPr/>
            </a:pPr>
            <a:r>
              <a:rPr lang="en-US" sz="4000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Gatekeepers</a:t>
            </a:r>
          </a:p>
          <a:p>
            <a:pPr eaLnBrk="1" hangingPunct="1">
              <a:buFontTx/>
              <a:buChar char="-"/>
              <a:defRPr/>
            </a:pPr>
            <a:endParaRPr lang="en-US" sz="1600" b="1" dirty="0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742950" indent="-742950" algn="ctr" eaLnBrk="1" hangingPunct="1">
              <a:buFont typeface="Arial" charset="0"/>
              <a:buNone/>
              <a:defRPr/>
            </a:pPr>
            <a:r>
              <a:rPr lang="en-US" sz="4000" b="1" dirty="0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[let’s find out, shall we ?]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d</a:t>
            </a:r>
          </a:p>
          <a:p>
            <a:pPr eaLnBrk="1" hangingPunct="1">
              <a:buFont typeface="Arial" charset="0"/>
              <a:buNone/>
              <a:defRPr/>
            </a:pPr>
            <a:endParaRPr lang="en-US" sz="4000" b="1" dirty="0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4800" b="1" dirty="0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457200"/>
            <a:ext cx="746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Connecting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marL="742950" indent="-742950" eaLnBrk="1" hangingPunct="1">
              <a:buFont typeface="Arial" charset="0"/>
              <a:buNone/>
              <a:defRPr/>
            </a:pPr>
            <a:r>
              <a:rPr lang="en-US" sz="4000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Gatekeepers</a:t>
            </a:r>
          </a:p>
          <a:p>
            <a:pPr marL="742950" indent="-742950" eaLnBrk="1" hangingPunct="1">
              <a:buFont typeface="Arial" charset="0"/>
              <a:buNone/>
              <a:defRPr/>
            </a:pPr>
            <a:r>
              <a:rPr lang="en-US" sz="4000" b="1" dirty="0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Same rules apply</a:t>
            </a:r>
            <a:endParaRPr lang="en-US" sz="4800" b="1" dirty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742950" indent="-742950" eaLnBrk="1" hangingPunct="1">
              <a:buFont typeface="Arial" charset="0"/>
              <a:buNone/>
              <a:defRPr/>
            </a:pPr>
            <a:endParaRPr lang="en-US" sz="4000" b="1" dirty="0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prstClr val="black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Know &gt; Like &gt; Trust</a:t>
            </a:r>
            <a:endParaRPr lang="en-US" b="1" dirty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prstClr val="black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				  Enroll &gt; Engage &gt; Align</a:t>
            </a:r>
          </a:p>
          <a:p>
            <a:pPr marL="742950" indent="-742950" eaLnBrk="1" hangingPunct="1">
              <a:buFont typeface="Arial" charset="0"/>
              <a:buNone/>
              <a:defRPr/>
            </a:pPr>
            <a:endParaRPr lang="en-US" sz="4000" b="1" dirty="0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457200"/>
            <a:ext cx="746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884863" y="1676400"/>
            <a:ext cx="1905000" cy="2027238"/>
            <a:chOff x="987504" y="2362200"/>
            <a:chExt cx="3251121" cy="4042759"/>
          </a:xfrm>
        </p:grpSpPr>
        <p:grpSp>
          <p:nvGrpSpPr>
            <p:cNvPr id="71688" name="Group 13"/>
            <p:cNvGrpSpPr>
              <a:grpSpLocks/>
            </p:cNvGrpSpPr>
            <p:nvPr/>
          </p:nvGrpSpPr>
          <p:grpSpPr bwMode="auto">
            <a:xfrm>
              <a:off x="987504" y="2362200"/>
              <a:ext cx="3251121" cy="4042759"/>
              <a:chOff x="2130504" y="2362200"/>
              <a:chExt cx="3251121" cy="4042759"/>
            </a:xfrm>
          </p:grpSpPr>
          <p:sp>
            <p:nvSpPr>
              <p:cNvPr id="71690" name="Text Box 3"/>
              <p:cNvSpPr txBox="1">
                <a:spLocks noChangeArrowheads="1"/>
              </p:cNvSpPr>
              <p:nvPr/>
            </p:nvSpPr>
            <p:spPr bwMode="auto">
              <a:xfrm>
                <a:off x="2331793" y="2381250"/>
                <a:ext cx="878132" cy="36195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Aft>
                    <a:spcPts val="1000"/>
                  </a:spcAft>
                </a:pPr>
                <a:r>
                  <a:rPr lang="en-US" altLang="en-US" sz="900" b="1">
                    <a:latin typeface="Tahoma" pitchFamily="34" charset="0"/>
                  </a:rPr>
                  <a:t>FULL</a:t>
                </a:r>
                <a:endParaRPr lang="en-US" altLang="en-US" sz="900">
                  <a:latin typeface="Calibri" pitchFamily="34" charset="0"/>
                </a:endParaRPr>
              </a:p>
            </p:txBody>
          </p:sp>
          <p:grpSp>
            <p:nvGrpSpPr>
              <p:cNvPr id="71691" name="Group 4"/>
              <p:cNvGrpSpPr>
                <a:grpSpLocks/>
              </p:cNvGrpSpPr>
              <p:nvPr/>
            </p:nvGrpSpPr>
            <p:grpSpPr bwMode="auto">
              <a:xfrm>
                <a:off x="3276600" y="2362200"/>
                <a:ext cx="2105025" cy="3352800"/>
                <a:chOff x="2595" y="2265"/>
                <a:chExt cx="3315" cy="5280"/>
              </a:xfrm>
            </p:grpSpPr>
            <p:sp>
              <p:nvSpPr>
                <p:cNvPr id="71694" name="Rectangle 5"/>
                <p:cNvSpPr>
                  <a:spLocks noChangeArrowheads="1"/>
                </p:cNvSpPr>
                <p:nvPr/>
              </p:nvSpPr>
              <p:spPr bwMode="auto">
                <a:xfrm>
                  <a:off x="2595" y="2265"/>
                  <a:ext cx="3315" cy="5280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cxnSp>
              <p:nvCxnSpPr>
                <p:cNvPr id="71695" name="AutoShape 6"/>
                <p:cNvCxnSpPr>
                  <a:cxnSpLocks noChangeShapeType="1"/>
                </p:cNvCxnSpPr>
                <p:nvPr/>
              </p:nvCxnSpPr>
              <p:spPr bwMode="auto">
                <a:xfrm>
                  <a:off x="2595" y="6000"/>
                  <a:ext cx="3315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</p:cxnSp>
            <p:sp>
              <p:nvSpPr>
                <p:cNvPr id="71696" name="Rectangle 7"/>
                <p:cNvSpPr>
                  <a:spLocks noChangeArrowheads="1"/>
                </p:cNvSpPr>
                <p:nvPr/>
              </p:nvSpPr>
              <p:spPr bwMode="auto">
                <a:xfrm>
                  <a:off x="2627" y="6021"/>
                  <a:ext cx="3263" cy="1500"/>
                </a:xfrm>
                <a:prstGeom prst="rect">
                  <a:avLst/>
                </a:prstGeom>
                <a:solidFill>
                  <a:srgbClr val="C00000">
                    <a:alpha val="4901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71692" name="Text Box 8"/>
              <p:cNvSpPr txBox="1">
                <a:spLocks noChangeArrowheads="1"/>
              </p:cNvSpPr>
              <p:nvPr/>
            </p:nvSpPr>
            <p:spPr bwMode="auto">
              <a:xfrm>
                <a:off x="2130504" y="4545013"/>
                <a:ext cx="1081009" cy="36195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Aft>
                    <a:spcPts val="1000"/>
                  </a:spcAft>
                </a:pPr>
                <a:r>
                  <a:rPr lang="en-US" altLang="en-US" sz="900" b="1">
                    <a:solidFill>
                      <a:srgbClr val="C00000"/>
                    </a:solidFill>
                    <a:latin typeface="Tahoma" pitchFamily="34" charset="0"/>
                  </a:rPr>
                  <a:t>EMPTY</a:t>
                </a:r>
                <a:endParaRPr lang="en-US" altLang="en-US" sz="900">
                  <a:latin typeface="Calibri" pitchFamily="34" charset="0"/>
                </a:endParaRPr>
              </a:p>
            </p:txBody>
          </p:sp>
          <p:sp>
            <p:nvSpPr>
              <p:cNvPr id="71693" name="TextBox 17"/>
              <p:cNvSpPr txBox="1">
                <a:spLocks noChangeArrowheads="1"/>
              </p:cNvSpPr>
              <p:nvPr/>
            </p:nvSpPr>
            <p:spPr bwMode="auto">
              <a:xfrm>
                <a:off x="3505201" y="5791200"/>
                <a:ext cx="1295400" cy="613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en-US" sz="1400" b="1">
                    <a:latin typeface="Lucida Sans Unicode" pitchFamily="34" charset="0"/>
                  </a:rPr>
                  <a:t>Time</a:t>
                </a:r>
                <a:r>
                  <a:rPr lang="en-US" altLang="en-US" sz="1400">
                    <a:latin typeface="Calibri" pitchFamily="34" charset="0"/>
                  </a:rPr>
                  <a:t> </a:t>
                </a:r>
              </a:p>
            </p:txBody>
          </p:sp>
        </p:grpSp>
        <p:sp>
          <p:nvSpPr>
            <p:cNvPr id="7" name="Right Arrow 6"/>
            <p:cNvSpPr/>
            <p:nvPr/>
          </p:nvSpPr>
          <p:spPr bwMode="auto">
            <a:xfrm>
              <a:off x="3507123" y="5961744"/>
              <a:ext cx="379297" cy="15196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5" name="Oval 14"/>
          <p:cNvSpPr/>
          <p:nvPr/>
        </p:nvSpPr>
        <p:spPr>
          <a:xfrm>
            <a:off x="3436938" y="3198813"/>
            <a:ext cx="1371600" cy="2362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689725" y="1828800"/>
            <a:ext cx="1006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TRUST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Connecting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marL="742950" indent="-742950" eaLnBrk="1" hangingPunct="1">
              <a:buFont typeface="Arial" charset="0"/>
              <a:buNone/>
            </a:pPr>
            <a:r>
              <a:rPr lang="en-US" altLang="en-US" sz="40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Have a plan that builds Trust </a:t>
            </a:r>
          </a:p>
          <a:p>
            <a:pPr marL="742950" indent="-742950" eaLnBrk="1" hangingPunct="1">
              <a:buFont typeface="Arial" charset="0"/>
              <a:buNone/>
            </a:pPr>
            <a:r>
              <a:rPr lang="en-US" altLang="en-US" sz="40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and creates Enrollment</a:t>
            </a:r>
          </a:p>
          <a:p>
            <a:pPr marL="742950" indent="-742950" eaLnBrk="1" hangingPunct="1">
              <a:buFont typeface="Arial" charset="0"/>
              <a:buNone/>
            </a:pPr>
            <a:r>
              <a:rPr lang="en-US" altLang="en-US" sz="40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Rehearse your conversation </a:t>
            </a:r>
          </a:p>
          <a:p>
            <a:pPr marL="742950" indent="-742950" eaLnBrk="1" hangingPunct="1">
              <a:buFont typeface="Arial" charset="0"/>
              <a:buNone/>
            </a:pPr>
            <a:r>
              <a:rPr lang="en-US" altLang="en-US" sz="40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– including VM</a:t>
            </a:r>
          </a:p>
          <a:p>
            <a:pPr marL="742950" indent="-742950" eaLnBrk="1" hangingPunct="1">
              <a:buFont typeface="Arial" charset="0"/>
              <a:buNone/>
            </a:pPr>
            <a:r>
              <a:rPr lang="en-US" altLang="en-US" sz="40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Stand out</a:t>
            </a:r>
          </a:p>
          <a:p>
            <a:pPr marL="742950" indent="-742950" algn="ctr" eaLnBrk="1" hangingPunct="1">
              <a:buFont typeface="Arial" charset="0"/>
              <a:buNone/>
            </a:pPr>
            <a:r>
              <a:rPr lang="en-US" altLang="en-US" sz="4000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Be Persistent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457200"/>
            <a:ext cx="746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Set the Stage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05000" y="457200"/>
            <a:ext cx="53340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495800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  <a:defRPr/>
            </a:pPr>
            <a:r>
              <a:rPr lang="en-US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Can Only Happen One on One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200" b="1" dirty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You are a Gardener Tending 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a Field of Relationships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b="1" dirty="0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b="1" dirty="0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b="1" dirty="0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744913"/>
            <a:ext cx="40481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105150"/>
            <a:ext cx="2209800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Seal the Learning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marL="742950" indent="-742950" algn="ctr" eaLnBrk="1" hangingPunct="1">
              <a:buFont typeface="Arial" charset="0"/>
              <a:buNone/>
              <a:defRPr/>
            </a:pPr>
            <a:r>
              <a:rPr lang="en-US" sz="4000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Please stand up </a:t>
            </a:r>
          </a:p>
          <a:p>
            <a:pPr marL="742950" indent="-742950" algn="ctr" eaLnBrk="1" hangingPunct="1">
              <a:buFont typeface="Arial" charset="0"/>
              <a:buNone/>
              <a:defRPr/>
            </a:pPr>
            <a:r>
              <a:rPr lang="en-US" sz="4000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Find a Partner</a:t>
            </a:r>
          </a:p>
          <a:p>
            <a:pPr marL="742950" indent="-742950" algn="ctr" eaLnBrk="1" hangingPunct="1">
              <a:buFont typeface="Arial" charset="0"/>
              <a:buNone/>
              <a:defRPr/>
            </a:pPr>
            <a:endParaRPr lang="en-US" sz="1200" b="1" dirty="0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What is the biggest thing you learned ?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What new action will you take ?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When ?</a:t>
            </a:r>
          </a:p>
          <a:p>
            <a:pPr marL="742950" indent="-742950" eaLnBrk="1" hangingPunct="1">
              <a:buFont typeface="Arial" charset="0"/>
              <a:buNone/>
              <a:defRPr/>
            </a:pPr>
            <a:endParaRPr lang="en-US" sz="1200" b="1" dirty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742950" indent="-742950" algn="ctr"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3 Minutes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457200"/>
            <a:ext cx="746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8153400" cy="14700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  <a:latin typeface="Lucida Sans Unicode" pitchFamily="34" charset="0"/>
                <a:cs typeface="Lucida Sans Unicode" pitchFamily="34" charset="0"/>
              </a:rPr>
              <a:t>Collaborative Leadership in Times of Change – Engaging and Influencing Today’s Physicians</a:t>
            </a:r>
            <a:br>
              <a:rPr lang="en-US" sz="3600" b="1" dirty="0" smtClean="0">
                <a:solidFill>
                  <a:srgbClr val="800000"/>
                </a:solidFill>
                <a:latin typeface="Lucida Sans Unicode" pitchFamily="34" charset="0"/>
                <a:cs typeface="Lucida Sans Unicode" pitchFamily="34" charset="0"/>
              </a:rPr>
            </a:br>
            <a:endParaRPr lang="en-US" sz="3100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6096000"/>
            <a:ext cx="2590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Lucida Console" pitchFamily="49" charset="0"/>
                <a:cs typeface="Lucida Sans Unicode" pitchFamily="34" charset="0"/>
              </a:rPr>
              <a:t>©www.TheHappyMD.com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6096000"/>
            <a:ext cx="2590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Lucida Console" pitchFamily="49" charset="0"/>
                <a:cs typeface="Lucida Sans Unicode" pitchFamily="34" charset="0"/>
              </a:rPr>
              <a:t>Dike Drummond MD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6096000"/>
            <a:ext cx="2590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Lucida Console" pitchFamily="49" charset="0"/>
                <a:cs typeface="Lucida Sans Unicode" pitchFamily="34" charset="0"/>
              </a:rPr>
              <a:t>@thehappymd</a:t>
            </a:r>
          </a:p>
        </p:txBody>
      </p:sp>
      <p:pic>
        <p:nvPicPr>
          <p:cNvPr id="3078" name="Picture 9" descr="thmdThin-v2_o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609600"/>
            <a:ext cx="2857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0" descr="dike headshot blue smil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3975" y="3733800"/>
            <a:ext cx="1266825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2514600" y="4191000"/>
            <a:ext cx="50292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>
                <a:solidFill>
                  <a:srgbClr val="333399"/>
                </a:solidFill>
                <a:latin typeface="Lucida Sans Unicode" pitchFamily="34" charset="0"/>
              </a:rPr>
              <a:t>  Dike Drummond MD</a:t>
            </a:r>
          </a:p>
          <a:p>
            <a:pPr eaLnBrk="1" hangingPunct="1"/>
            <a:r>
              <a:rPr lang="en-US" altLang="en-US" sz="1000" b="1">
                <a:solidFill>
                  <a:schemeClr val="bg1"/>
                </a:solidFill>
                <a:latin typeface="Lucida Sans Unicode" pitchFamily="34" charset="0"/>
              </a:rPr>
              <a:t>d</a:t>
            </a:r>
          </a:p>
          <a:p>
            <a:pPr eaLnBrk="1" hangingPunct="1"/>
            <a:r>
              <a:rPr lang="en-US" altLang="en-US" sz="2400" b="1">
                <a:solidFill>
                  <a:srgbClr val="333399"/>
                </a:solidFill>
                <a:latin typeface="Lucida Sans Unicode" pitchFamily="34" charset="0"/>
              </a:rPr>
              <a:t>   </a:t>
            </a:r>
            <a:r>
              <a:rPr lang="en-US" altLang="en-US" sz="2400" b="1" u="sng">
                <a:solidFill>
                  <a:srgbClr val="333399"/>
                </a:solidFill>
                <a:latin typeface="Lucida Sans Unicode" pitchFamily="34" charset="0"/>
              </a:rPr>
              <a:t>TheHappyMD.com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20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Set the Stage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05000" y="457200"/>
            <a:ext cx="53340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2286000"/>
            <a:ext cx="2543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495800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  <a:defRPr/>
            </a:pPr>
            <a:r>
              <a:rPr lang="en-US" b="1" u="sng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GOAL: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Connect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600" b="1" dirty="0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		Influence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600" b="1" dirty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			Behavior Change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2000" b="1" dirty="0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			Sustain &amp; Repeat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b="1" dirty="0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b="1" dirty="0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 rot="2896114">
            <a:off x="1714500" y="2970213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 rot="2896114">
            <a:off x="2820988" y="3808413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4084638" y="47244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495800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The Missing Pieces to Influence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 smtClean="0">
              <a:solidFill>
                <a:srgbClr val="8000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MACRO =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US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			Engage -&gt; Align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1000" b="1" dirty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One on One =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US" b="1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Know -&gt; Like</a:t>
            </a:r>
          </a:p>
          <a:p>
            <a:pPr eaLnBrk="1" hangingPunct="1">
              <a:buFont typeface="Arial" charset="0"/>
              <a:buNone/>
              <a:defRPr/>
            </a:pPr>
            <a:endParaRPr lang="en-US" b="1" dirty="0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Set the Stage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05000" y="457200"/>
            <a:ext cx="53340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2286000"/>
            <a:ext cx="2543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33400" y="2960688"/>
            <a:ext cx="1524000" cy="609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97325" y="4351338"/>
            <a:ext cx="1524000" cy="609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0713" y="3011488"/>
            <a:ext cx="2819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 dirty="0">
                <a:latin typeface="Lucida Sans Unicode" pitchFamily="34" charset="0"/>
              </a:rPr>
              <a:t>Enroll –&gt;</a:t>
            </a:r>
            <a:endParaRPr lang="en-US" altLang="en-US" sz="32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40113" y="4383088"/>
            <a:ext cx="29305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>
                <a:latin typeface="Lucida Sans Unicode" pitchFamily="34" charset="0"/>
              </a:rPr>
              <a:t>-&gt; Trust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4517</TotalTime>
  <Words>1197</Words>
  <Application>Microsoft Office PowerPoint</Application>
  <PresentationFormat>On-screen Show (4:3)</PresentationFormat>
  <Paragraphs>485</Paragraphs>
  <Slides>72</Slides>
  <Notes>70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PowerPoint Presentation</vt:lpstr>
      <vt:lpstr>Collaborative Leadership in Times of Change – Engaging and Influencing Today’s Physicians </vt:lpstr>
      <vt:lpstr>Today’s Objectives</vt:lpstr>
      <vt:lpstr>Dike Drummond – TheHappyMD.com</vt:lpstr>
      <vt:lpstr>Dike Drummond – TheHappyMD.com</vt:lpstr>
      <vt:lpstr>Set the Stage</vt:lpstr>
      <vt:lpstr>Set the Stage</vt:lpstr>
      <vt:lpstr>Set the Stage</vt:lpstr>
      <vt:lpstr>Set the Stage</vt:lpstr>
      <vt:lpstr>Set the Stage</vt:lpstr>
      <vt:lpstr>Set the Stage</vt:lpstr>
      <vt:lpstr>Let’s Play A Game 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Comfort Zone</vt:lpstr>
      <vt:lpstr>Your Comfort Zone</vt:lpstr>
      <vt:lpstr>Your Comfort Zone</vt:lpstr>
      <vt:lpstr>Your Comfort Zone</vt:lpstr>
      <vt:lpstr>Your Comfort Zone</vt:lpstr>
      <vt:lpstr>Your Comfort Zone</vt:lpstr>
      <vt:lpstr>A Clinicians Comfort Zone</vt:lpstr>
      <vt:lpstr>A Clinicians Comfort Zone</vt:lpstr>
      <vt:lpstr>A Clinicians Comfort Zone</vt:lpstr>
      <vt:lpstr>A Clinicians Comfort Zone</vt:lpstr>
      <vt:lpstr>A Clinicians Comfort Zone</vt:lpstr>
      <vt:lpstr>A Clinicians Comfort Zone</vt:lpstr>
      <vt:lpstr>A Clinicians Comfort Zone</vt:lpstr>
      <vt:lpstr>A Clinicians Comfort Zone</vt:lpstr>
      <vt:lpstr>TRUST</vt:lpstr>
      <vt:lpstr>TRUST</vt:lpstr>
      <vt:lpstr>TRUST</vt:lpstr>
      <vt:lpstr>TRUST</vt:lpstr>
      <vt:lpstr>TRUST</vt:lpstr>
      <vt:lpstr>A Clinicians Comfort Zone</vt:lpstr>
      <vt:lpstr>A Clinicians Comfort Zone</vt:lpstr>
      <vt:lpstr>TRUST</vt:lpstr>
      <vt:lpstr>TRUST</vt:lpstr>
      <vt:lpstr>Trust &amp; Enroll</vt:lpstr>
      <vt:lpstr>Enrollment – 4 Concerns</vt:lpstr>
      <vt:lpstr>Enrollment – 4 Concerns</vt:lpstr>
      <vt:lpstr>Enrollment – 4 Concerns</vt:lpstr>
      <vt:lpstr>Enrollment – 4 Concerns</vt:lpstr>
      <vt:lpstr>Enrollment – 4 Concerns</vt:lpstr>
      <vt:lpstr>Enrollment – 4 Concerns</vt:lpstr>
      <vt:lpstr>Enrollment – 4 Concerns</vt:lpstr>
      <vt:lpstr>Enrolled -&gt; Engaged</vt:lpstr>
      <vt:lpstr>Engagement Tactics</vt:lpstr>
      <vt:lpstr>Engagement Tactics</vt:lpstr>
      <vt:lpstr>Engagement Tactics</vt:lpstr>
      <vt:lpstr>Engagement Tactics</vt:lpstr>
      <vt:lpstr>Engagement Tactics</vt:lpstr>
      <vt:lpstr>Ultimate Goal</vt:lpstr>
      <vt:lpstr>Ultimate Goal</vt:lpstr>
      <vt:lpstr>Ultimate Goal</vt:lpstr>
      <vt:lpstr>Ultimate Goal</vt:lpstr>
      <vt:lpstr>PowerPoint Presentation</vt:lpstr>
      <vt:lpstr>PowerPoint Presentation</vt:lpstr>
      <vt:lpstr>Sustain &amp; Repeat</vt:lpstr>
      <vt:lpstr>Set the Stage</vt:lpstr>
      <vt:lpstr>Connecting</vt:lpstr>
      <vt:lpstr>Connecting</vt:lpstr>
      <vt:lpstr>Connecting</vt:lpstr>
      <vt:lpstr>Seal the Learning </vt:lpstr>
      <vt:lpstr>Collaborative Leadership in Times of Change – Engaging and Influencing Today’s Physicians 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Burnout Prevention:  The Portal to  Physician Engagement</dc:title>
  <dc:creator>Dike Drummond</dc:creator>
  <cp:lastModifiedBy>Yeggy, Kristi A</cp:lastModifiedBy>
  <cp:revision>191</cp:revision>
  <dcterms:created xsi:type="dcterms:W3CDTF">2013-04-08T21:18:48Z</dcterms:created>
  <dcterms:modified xsi:type="dcterms:W3CDTF">2014-10-24T17:27:22Z</dcterms:modified>
</cp:coreProperties>
</file>