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2" r:id="rId2"/>
    <p:sldId id="274" r:id="rId3"/>
    <p:sldId id="273" r:id="rId4"/>
    <p:sldId id="256" r:id="rId5"/>
    <p:sldId id="270" r:id="rId6"/>
    <p:sldId id="257" r:id="rId7"/>
    <p:sldId id="258" r:id="rId8"/>
    <p:sldId id="269" r:id="rId9"/>
    <p:sldId id="268" r:id="rId10"/>
    <p:sldId id="259" r:id="rId11"/>
    <p:sldId id="260" r:id="rId12"/>
    <p:sldId id="261" r:id="rId13"/>
    <p:sldId id="271" r:id="rId14"/>
    <p:sldId id="263" r:id="rId15"/>
    <p:sldId id="267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4" d="100"/>
          <a:sy n="114" d="100"/>
        </p:scale>
        <p:origin x="-11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64A8-DF3F-4D46-A9F9-597BB627F27F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0C40B-2A20-46D2-802E-BB32A2081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7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2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33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3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0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5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6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2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4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C40B-2A20-46D2-802E-BB32A2081C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2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C68E-40B1-4CBE-87C4-DF21E1237A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208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C5CBA-F074-4099-8929-0BF6538309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30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2021-DB81-4169-AEEA-1B001DCF1F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68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27371-553A-4A45-986C-067CE78ACC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1E762-9E3F-40F8-875C-054EDE7B4E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554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EB1AF-4F44-4070-A44C-38C9A59CA9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654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AC22-3DA5-4280-967D-7C67262B89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900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631E3-A59F-433C-92D4-3724B8333CB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45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E360-615D-45F9-A0CE-76D6170668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750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732D-8DA7-4306-812B-9F7C18132B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1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EB8B9-057F-41B2-B53D-0DE89EF147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59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757C5C3-2317-4B01-BCF3-0BDBB42EB9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"/>
            <a:ext cx="9144000" cy="685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9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391400" cy="5105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en-US" b="1" dirty="0" smtClean="0"/>
          </a:p>
          <a:p>
            <a:pPr marL="0" indent="0" algn="ctr">
              <a:buFontTx/>
              <a:buNone/>
              <a:defRPr/>
            </a:pPr>
            <a:r>
              <a:rPr lang="en-US" sz="4400" b="1" dirty="0" smtClean="0"/>
              <a:t>Eric Mooss</a:t>
            </a:r>
          </a:p>
          <a:p>
            <a:pPr marL="0" indent="0" algn="ctr">
              <a:buFontTx/>
              <a:buNone/>
              <a:defRPr/>
            </a:pPr>
            <a:r>
              <a:rPr lang="en-US" sz="4400" dirty="0" smtClean="0"/>
              <a:t>’04 </a:t>
            </a:r>
            <a:r>
              <a:rPr lang="en-US" sz="4400" dirty="0"/>
              <a:t>MHA, FACHE, CMPE </a:t>
            </a:r>
            <a:endParaRPr lang="en-US" sz="4400" dirty="0" smtClean="0"/>
          </a:p>
          <a:p>
            <a:pPr marL="0" indent="0" algn="ctr">
              <a:buFontTx/>
              <a:buNone/>
              <a:defRPr/>
            </a:pPr>
            <a:endParaRPr lang="en-US" sz="4400" dirty="0"/>
          </a:p>
          <a:p>
            <a:pPr marL="0" indent="0" algn="ctr">
              <a:buFontTx/>
              <a:buNone/>
              <a:defRPr/>
            </a:pPr>
            <a:r>
              <a:rPr lang="en-US" sz="3600" dirty="0" smtClean="0"/>
              <a:t>Executive Director </a:t>
            </a:r>
          </a:p>
          <a:p>
            <a:pPr marL="0" indent="0" algn="ctr">
              <a:buFontTx/>
              <a:buNone/>
              <a:defRPr/>
            </a:pPr>
            <a:r>
              <a:rPr lang="en-US" sz="3600" dirty="0" smtClean="0"/>
              <a:t>Primary Care, Banner Health</a:t>
            </a:r>
          </a:p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 marL="0" indent="0" algn="ctr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Our Five Basic Assumptions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91400" cy="44196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“Format</a:t>
            </a:r>
            <a:r>
              <a:rPr lang="en-US" dirty="0"/>
              <a:t>  </a:t>
            </a:r>
            <a:r>
              <a:rPr lang="en-US" dirty="0" smtClean="0"/>
              <a:t>Follows Finance.”  The Volume-to-Value </a:t>
            </a:r>
            <a:r>
              <a:rPr lang="en-US" dirty="0"/>
              <a:t>transformation is underway.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2. Physician </a:t>
            </a:r>
            <a:r>
              <a:rPr lang="en-US" dirty="0"/>
              <a:t>influence </a:t>
            </a:r>
            <a:r>
              <a:rPr lang="en-US" dirty="0" smtClean="0"/>
              <a:t>is key </a:t>
            </a:r>
            <a:r>
              <a:rPr lang="en-US" dirty="0"/>
              <a:t>to Triple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Aim progress. </a:t>
            </a:r>
          </a:p>
          <a:p>
            <a:pPr marL="0" indent="0">
              <a:buNone/>
              <a:defRPr/>
            </a:pPr>
            <a:r>
              <a:rPr lang="en-US" altLang="en-US" dirty="0"/>
              <a:t>3. Few healthcare organizations have </a:t>
            </a:r>
            <a:endParaRPr lang="en-US" altLang="en-US" dirty="0" smtClean="0"/>
          </a:p>
          <a:p>
            <a:pPr marL="0" indent="0">
              <a:buNone/>
              <a:defRPr/>
            </a:pPr>
            <a:r>
              <a:rPr lang="en-US" altLang="en-US" dirty="0" smtClean="0"/>
              <a:t>    </a:t>
            </a:r>
            <a:r>
              <a:rPr lang="en-US" altLang="en-US" u="sng" dirty="0" smtClean="0"/>
              <a:t>no</a:t>
            </a:r>
            <a:r>
              <a:rPr lang="en-US" altLang="en-US" dirty="0" smtClean="0"/>
              <a:t> </a:t>
            </a:r>
            <a:r>
              <a:rPr lang="en-US" altLang="en-US" dirty="0"/>
              <a:t>physician-integration strategy.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4. Most organizations can offer a variety of alignment mechanisms.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dirty="0" smtClean="0"/>
              <a:t>5. Most physicians are now employed by non-physician-owned organizations.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sz="2000" b="1" dirty="0"/>
              <a:t>Physician Alignment: Paths to Partnership in “CHA”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November-December 2008</a:t>
            </a:r>
            <a:br>
              <a:rPr lang="en-US" sz="2000" dirty="0"/>
            </a:br>
            <a:r>
              <a:rPr lang="en-US" sz="2000" dirty="0" smtClean="0"/>
              <a:t>Marc </a:t>
            </a:r>
            <a:r>
              <a:rPr lang="en-US" sz="2000" dirty="0"/>
              <a:t>Bard, MD, Paul Conlon, Pharm.D., JD, Gale Gartner, and P. Terrence O'Rourke, MD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2" descr="Fig. 1: An Evolving Continuum of Practice Options and Relationshi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914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 smtClean="0"/>
              <a:t>Three Framing  Questions </a:t>
            </a:r>
            <a:br>
              <a:rPr lang="en-US" altLang="en-US" b="1" dirty="0" smtClean="0"/>
            </a:br>
            <a:r>
              <a:rPr lang="en-US" altLang="en-US" b="1" dirty="0" smtClean="0"/>
              <a:t>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4958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Is physician employment the  endgame?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What are the top integration failures?</a:t>
            </a:r>
          </a:p>
          <a:p>
            <a:pPr marL="514350" indent="-514350">
              <a:buFontTx/>
              <a:buAutoNum type="arabicPeriod"/>
              <a:defRPr/>
            </a:pPr>
            <a:endParaRPr lang="en-US" dirty="0" smtClean="0"/>
          </a:p>
          <a:p>
            <a:pPr marL="514350" indent="-514350">
              <a:buFontTx/>
              <a:buAutoNum type="arabicPeriod"/>
              <a:defRPr/>
            </a:pPr>
            <a:r>
              <a:rPr lang="en-US" dirty="0" smtClean="0"/>
              <a:t>What are the top integration successes?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962400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Is physician employment typically the best solution as we move to a value-based financing environment?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What are the top physician integration failures?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2819400"/>
          </a:xfrm>
        </p:spPr>
        <p:txBody>
          <a:bodyPr/>
          <a:lstStyle/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What are the top physician integration success factors?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Conclusions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sz="4000" b="1" dirty="0" smtClean="0"/>
              <a:t>Effective Use of Teams for Organizational Change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3276600"/>
          </a:xfrm>
        </p:spPr>
        <p:txBody>
          <a:bodyPr/>
          <a:lstStyle/>
          <a:p>
            <a:r>
              <a:rPr lang="en-US" sz="2800" dirty="0" smtClean="0"/>
              <a:t>Marcia Ward, </a:t>
            </a:r>
            <a:r>
              <a:rPr lang="en-US" sz="2800" dirty="0" smtClean="0"/>
              <a:t>PhD</a:t>
            </a:r>
          </a:p>
          <a:p>
            <a:r>
              <a:rPr lang="en-US" sz="1400" dirty="0" smtClean="0"/>
              <a:t>Professor and Doctoral Program Director, </a:t>
            </a:r>
          </a:p>
          <a:p>
            <a:r>
              <a:rPr lang="en-US" sz="1400" dirty="0" smtClean="0"/>
              <a:t>Health Management and Policy</a:t>
            </a:r>
            <a:endParaRPr lang="en-US" sz="1400" dirty="0" smtClean="0"/>
          </a:p>
          <a:p>
            <a:r>
              <a:rPr lang="en-US" sz="2800" dirty="0" smtClean="0"/>
              <a:t>Timothy </a:t>
            </a:r>
            <a:r>
              <a:rPr lang="en-US" sz="2800" dirty="0" err="1" smtClean="0"/>
              <a:t>Gutshall</a:t>
            </a:r>
            <a:r>
              <a:rPr lang="en-US" sz="2800" dirty="0" smtClean="0"/>
              <a:t>, </a:t>
            </a:r>
            <a:r>
              <a:rPr lang="en-US" sz="2800" dirty="0" smtClean="0"/>
              <a:t>MD</a:t>
            </a:r>
          </a:p>
          <a:p>
            <a:r>
              <a:rPr lang="en-US" sz="1400" dirty="0" smtClean="0"/>
              <a:t>Vice President and Chief Medical Officer</a:t>
            </a:r>
          </a:p>
          <a:p>
            <a:r>
              <a:rPr lang="en-US" sz="1400" dirty="0" err="1" smtClean="0"/>
              <a:t>Wellmark</a:t>
            </a:r>
            <a:endParaRPr lang="en-US" sz="1400" dirty="0" smtClean="0"/>
          </a:p>
          <a:p>
            <a:r>
              <a:rPr lang="en-US" sz="2800" dirty="0" smtClean="0"/>
              <a:t>Tom </a:t>
            </a:r>
            <a:r>
              <a:rPr lang="en-US" sz="2800" dirty="0" smtClean="0"/>
              <a:t>Evans, </a:t>
            </a:r>
            <a:r>
              <a:rPr lang="en-US" sz="2800" dirty="0" smtClean="0"/>
              <a:t>MD</a:t>
            </a:r>
          </a:p>
          <a:p>
            <a:r>
              <a:rPr lang="en-US" sz="1400" dirty="0" smtClean="0"/>
              <a:t>President and Chief Executive Officer</a:t>
            </a:r>
          </a:p>
          <a:p>
            <a:r>
              <a:rPr lang="en-US" sz="1400" dirty="0" smtClean="0"/>
              <a:t>Iowa Healthcare Collaborative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543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"/>
            <a:ext cx="9144000" cy="685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362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Successful Physician Integration into Healthcare Systems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133600"/>
          </a:xfrm>
        </p:spPr>
        <p:txBody>
          <a:bodyPr/>
          <a:lstStyle/>
          <a:p>
            <a:r>
              <a:rPr lang="en-US" altLang="en-US" dirty="0" smtClean="0"/>
              <a:t>36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Annual Iowa Healthcare </a:t>
            </a:r>
          </a:p>
          <a:p>
            <a:r>
              <a:rPr lang="en-US" altLang="en-US" dirty="0" smtClean="0"/>
              <a:t>Executive Symposium</a:t>
            </a:r>
          </a:p>
          <a:p>
            <a:r>
              <a:rPr lang="en-US" altLang="en-US" dirty="0" smtClean="0"/>
              <a:t>Friday, 10.31.14</a:t>
            </a:r>
          </a:p>
          <a:p>
            <a:r>
              <a:rPr lang="en-US" altLang="en-US" dirty="0" smtClean="0"/>
              <a:t>10:30 - noon 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191000"/>
            <a:ext cx="5486400" cy="1143000"/>
          </a:xfrm>
        </p:spPr>
        <p:txBody>
          <a:bodyPr/>
          <a:lstStyle/>
          <a:p>
            <a:r>
              <a:rPr lang="en-US" sz="3600" i="1" dirty="0" smtClean="0"/>
              <a:t>Focus: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Reality-Based Guidance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czthomas.files.wordpress.com/2014/07/lucy-engagement-help.png?w=600&amp;h=41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889"/>
          <a:stretch>
            <a:fillRect/>
          </a:stretch>
        </p:blipFill>
        <p:spPr bwMode="auto">
          <a:xfrm>
            <a:off x="1792288" y="612775"/>
            <a:ext cx="4669367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752600"/>
          </a:xfrm>
        </p:spPr>
        <p:txBody>
          <a:bodyPr/>
          <a:lstStyle/>
          <a:p>
            <a:r>
              <a:rPr lang="en-US" altLang="en-US" b="1" dirty="0" smtClean="0"/>
              <a:t>Focus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/>
          <a:p>
            <a:r>
              <a:rPr lang="en-US" altLang="en-US" sz="4400" dirty="0" smtClean="0"/>
              <a:t>Reality-Based Guidance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altLang="en-US" b="1" dirty="0" smtClean="0"/>
              <a:t>Panelists</a:t>
            </a:r>
            <a:r>
              <a:rPr lang="en-US" alt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3914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65 years of combined experience</a:t>
            </a:r>
            <a:endParaRPr lang="en-US" dirty="0"/>
          </a:p>
          <a:p>
            <a:pPr>
              <a:defRPr/>
            </a:pPr>
            <a:r>
              <a:rPr lang="en-US" dirty="0" smtClean="0"/>
              <a:t>Over </a:t>
            </a:r>
            <a:r>
              <a:rPr lang="en-US" dirty="0"/>
              <a:t>1,400 </a:t>
            </a:r>
            <a:r>
              <a:rPr lang="en-US" dirty="0" smtClean="0"/>
              <a:t>directly </a:t>
            </a:r>
            <a:r>
              <a:rPr lang="en-US" dirty="0"/>
              <a:t>managed </a:t>
            </a:r>
            <a:r>
              <a:rPr lang="en-US" dirty="0" smtClean="0"/>
              <a:t>physicians </a:t>
            </a:r>
            <a:r>
              <a:rPr lang="en-US" dirty="0"/>
              <a:t>(not </a:t>
            </a:r>
            <a:r>
              <a:rPr lang="en-US" dirty="0" smtClean="0"/>
              <a:t>counting </a:t>
            </a:r>
            <a:r>
              <a:rPr lang="en-US" dirty="0"/>
              <a:t>other clinicians)</a:t>
            </a:r>
          </a:p>
          <a:p>
            <a:pPr>
              <a:defRPr/>
            </a:pPr>
            <a:r>
              <a:rPr lang="en-US" dirty="0" smtClean="0"/>
              <a:t>4,400 </a:t>
            </a:r>
            <a:r>
              <a:rPr lang="en-US" dirty="0"/>
              <a:t>network </a:t>
            </a:r>
            <a:r>
              <a:rPr lang="en-US" dirty="0" smtClean="0"/>
              <a:t>physicians</a:t>
            </a:r>
            <a:endParaRPr lang="en-US" dirty="0"/>
          </a:p>
          <a:p>
            <a:pPr>
              <a:defRPr/>
            </a:pPr>
            <a:r>
              <a:rPr lang="en-US" dirty="0" smtClean="0"/>
              <a:t>450 </a:t>
            </a:r>
            <a:r>
              <a:rPr lang="en-US" dirty="0"/>
              <a:t>physicians moved into alignment with health systems </a:t>
            </a:r>
          </a:p>
          <a:p>
            <a:pPr>
              <a:defRPr/>
            </a:pPr>
            <a:r>
              <a:rPr lang="en-US" dirty="0" smtClean="0"/>
              <a:t>275 physicians </a:t>
            </a:r>
            <a:r>
              <a:rPr lang="en-US" dirty="0"/>
              <a:t>recruited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876800"/>
          </a:xfrm>
        </p:spPr>
        <p:txBody>
          <a:bodyPr/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Ian Montgomery </a:t>
            </a:r>
            <a:br>
              <a:rPr lang="en-US" altLang="en-US" b="1" dirty="0" smtClean="0"/>
            </a:br>
            <a:r>
              <a:rPr lang="en-US" altLang="en-US" b="1" dirty="0" smtClean="0"/>
              <a:t>‘</a:t>
            </a:r>
            <a:r>
              <a:rPr lang="en-US" altLang="en-US" dirty="0" smtClean="0"/>
              <a:t>79 MA, CMPE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>Clinical Associate Professor</a:t>
            </a:r>
            <a:br>
              <a:rPr lang="en-US" altLang="en-US" sz="3600" dirty="0" smtClean="0"/>
            </a:br>
            <a:r>
              <a:rPr lang="en-US" altLang="en-US" sz="3600" dirty="0" smtClean="0"/>
              <a:t>EMHA Program Director </a:t>
            </a:r>
            <a:br>
              <a:rPr lang="en-US" altLang="en-US" sz="3600" dirty="0" smtClean="0"/>
            </a:br>
            <a:r>
              <a:rPr lang="en-US" altLang="en-US" sz="3600" dirty="0" smtClean="0"/>
              <a:t>Department of Health Management and Policy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Aric Sharp</a:t>
            </a:r>
            <a:br>
              <a:rPr lang="en-US" altLang="en-US" b="1" dirty="0" smtClean="0"/>
            </a:br>
            <a:r>
              <a:rPr lang="en-US" altLang="en-US" dirty="0" smtClean="0"/>
              <a:t>‘97 MA, FACHE, CMPE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3600" dirty="0" smtClean="0"/>
              <a:t>Vice President, </a:t>
            </a:r>
            <a:br>
              <a:rPr lang="en-US" altLang="en-US" sz="3600" dirty="0" smtClean="0"/>
            </a:br>
            <a:r>
              <a:rPr lang="en-US" altLang="en-US" sz="3600" dirty="0" smtClean="0"/>
              <a:t>Accountable Care Organization</a:t>
            </a:r>
            <a:br>
              <a:rPr lang="en-US" altLang="en-US" sz="3600" dirty="0" smtClean="0"/>
            </a:br>
            <a:r>
              <a:rPr lang="en-US" altLang="en-US" sz="3600" dirty="0" smtClean="0"/>
              <a:t>UnityPoint Health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ccessful Physician Integration into Healthcare Systems (symposium 2014)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Successful Physician Integration into Healthcare Systems (symposium 2014)</Template>
  <TotalTime>498</TotalTime>
  <Words>198</Words>
  <Application>Microsoft Office PowerPoint</Application>
  <PresentationFormat>On-screen Show (4:3)</PresentationFormat>
  <Paragraphs>76</Paragraphs>
  <Slides>18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Successful Physician Integration into Healthcare Systems (symposium 2014)</vt:lpstr>
      <vt:lpstr>PowerPoint Presentation</vt:lpstr>
      <vt:lpstr>Effective Use of Teams for Organizational Change</vt:lpstr>
      <vt:lpstr>PowerPoint Presentation</vt:lpstr>
      <vt:lpstr>Successful Physician Integration into Healthcare Systems </vt:lpstr>
      <vt:lpstr>Focus:  Reality-Based Guidance </vt:lpstr>
      <vt:lpstr>Focus</vt:lpstr>
      <vt:lpstr>Panelists </vt:lpstr>
      <vt:lpstr> Ian Montgomery  ‘79 MA, CMPE  Clinical Associate Professor EMHA Program Director  Department of Health Management and Policy </vt:lpstr>
      <vt:lpstr> Aric Sharp ‘97 MA, FACHE, CMPE  Vice President,  Accountable Care Organization UnityPoint Health </vt:lpstr>
      <vt:lpstr>PowerPoint Presentation</vt:lpstr>
      <vt:lpstr>Our Five Basic Assumptions </vt:lpstr>
      <vt:lpstr>PowerPoint Presentation</vt:lpstr>
      <vt:lpstr>Physician Alignment: Paths to Partnership in “CHA”  November-December 2008 Marc Bard, MD, Paul Conlon, Pharm.D., JD, Gale Gartner, and P. Terrence O'Rourke, MD </vt:lpstr>
      <vt:lpstr>Three Framing  Questions  for Today</vt:lpstr>
      <vt:lpstr>  Is physician employment typically the best solution as we move to a value-based financing environment? </vt:lpstr>
      <vt:lpstr>     What are the top physician integration failures? </vt:lpstr>
      <vt:lpstr>  What are the top physician integration success factors? </vt:lpstr>
      <vt:lpstr>Conclusions 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Physician Integration into Healthcare Systems</dc:title>
  <dc:creator>Ian</dc:creator>
  <cp:lastModifiedBy>kristi</cp:lastModifiedBy>
  <cp:revision>19</cp:revision>
  <dcterms:created xsi:type="dcterms:W3CDTF">2014-10-21T16:56:42Z</dcterms:created>
  <dcterms:modified xsi:type="dcterms:W3CDTF">2014-10-31T00:52:06Z</dcterms:modified>
</cp:coreProperties>
</file>