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128" d="100"/>
          <a:sy n="128" d="100"/>
        </p:scale>
        <p:origin x="-113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Individual mandate</c:v>
                </c:pt>
                <c:pt idx="1">
                  <c:v>Medicaid expansion</c:v>
                </c:pt>
                <c:pt idx="2">
                  <c:v>Subsidies</c:v>
                </c:pt>
                <c:pt idx="3">
                  <c:v>Preexisting condition ban</c:v>
                </c:pt>
                <c:pt idx="4">
                  <c:v>Employer mandate</c:v>
                </c:pt>
                <c:pt idx="5">
                  <c:v>Government insurance plans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</c:v>
                </c:pt>
                <c:pt idx="1">
                  <c:v>10</c:v>
                </c:pt>
                <c:pt idx="2">
                  <c:v>12</c:v>
                </c:pt>
                <c:pt idx="3">
                  <c:v>25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Physicians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Individual mandate</c:v>
                </c:pt>
                <c:pt idx="1">
                  <c:v>Medicaid expansion</c:v>
                </c:pt>
                <c:pt idx="2">
                  <c:v>Subsidies</c:v>
                </c:pt>
                <c:pt idx="3">
                  <c:v>Preexisting condition ban</c:v>
                </c:pt>
                <c:pt idx="4">
                  <c:v>Employer mandate</c:v>
                </c:pt>
                <c:pt idx="5">
                  <c:v>Government insurance plans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95</c:v>
                </c:pt>
                <c:pt idx="1">
                  <c:v>90</c:v>
                </c:pt>
                <c:pt idx="2">
                  <c:v>78</c:v>
                </c:pt>
                <c:pt idx="3">
                  <c:v>93</c:v>
                </c:pt>
                <c:pt idx="4">
                  <c:v>70</c:v>
                </c:pt>
                <c:pt idx="5">
                  <c:v>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Individual mandate</c:v>
                </c:pt>
                <c:pt idx="1">
                  <c:v>Medicaid expansion</c:v>
                </c:pt>
                <c:pt idx="2">
                  <c:v>Subsidies</c:v>
                </c:pt>
                <c:pt idx="3">
                  <c:v>Preexisting condition ban</c:v>
                </c:pt>
                <c:pt idx="4">
                  <c:v>Employer mandate</c:v>
                </c:pt>
                <c:pt idx="5">
                  <c:v>Government insurance plans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64</c:v>
                </c:pt>
                <c:pt idx="1">
                  <c:v>62</c:v>
                </c:pt>
                <c:pt idx="2">
                  <c:v>72</c:v>
                </c:pt>
                <c:pt idx="3">
                  <c:v>67</c:v>
                </c:pt>
                <c:pt idx="4">
                  <c:v>25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87168"/>
        <c:axId val="49288704"/>
      </c:barChart>
      <c:catAx>
        <c:axId val="49287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9288704"/>
        <c:crosses val="autoZero"/>
        <c:auto val="1"/>
        <c:lblAlgn val="ctr"/>
        <c:lblOffset val="100"/>
        <c:noMultiLvlLbl val="0"/>
      </c:catAx>
      <c:valAx>
        <c:axId val="49288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2871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numFmt formatCode="0%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Spend &gt;10% of Income on Health Care Without ACA</c:v>
                </c:pt>
                <c:pt idx="1">
                  <c:v>Spend &gt;10% of Income on Health Care With ACA</c:v>
                </c:pt>
                <c:pt idx="2">
                  <c:v>Spend &gt;20% of Income on Health Care Without ACA</c:v>
                </c:pt>
                <c:pt idx="3">
                  <c:v>Spend &gt;20% of Income on Health Care With ACA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0.45</c:v>
                </c:pt>
                <c:pt idx="1">
                  <c:v>0.05</c:v>
                </c:pt>
                <c:pt idx="2">
                  <c:v>0.34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21088"/>
        <c:axId val="49322624"/>
      </c:barChart>
      <c:catAx>
        <c:axId val="49321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322624"/>
        <c:crosses val="autoZero"/>
        <c:auto val="1"/>
        <c:lblAlgn val="ctr"/>
        <c:lblOffset val="100"/>
        <c:noMultiLvlLbl val="0"/>
      </c:catAx>
      <c:valAx>
        <c:axId val="49322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Medicaid-Eligible Population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32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numFmt formatCode="0%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Spend &gt;10% of Income on Health Care Without ACA</c:v>
                </c:pt>
                <c:pt idx="1">
                  <c:v>Spend &gt;10% of Income on Health Care With ACA</c:v>
                </c:pt>
                <c:pt idx="2">
                  <c:v>Spend &gt;20% of Income on Health Care Without ACA</c:v>
                </c:pt>
                <c:pt idx="3">
                  <c:v>Spend &gt;20% of Income on Health Care With ACA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0.63</c:v>
                </c:pt>
                <c:pt idx="1">
                  <c:v>0.31</c:v>
                </c:pt>
                <c:pt idx="2">
                  <c:v>0.17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03072"/>
        <c:axId val="49204608"/>
      </c:barChart>
      <c:catAx>
        <c:axId val="49203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204608"/>
        <c:crosses val="autoZero"/>
        <c:auto val="1"/>
        <c:lblAlgn val="ctr"/>
        <c:lblOffset val="100"/>
        <c:noMultiLvlLbl val="0"/>
      </c:catAx>
      <c:valAx>
        <c:axId val="49204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% of </a:t>
                </a:r>
                <a:r>
                  <a:rPr lang="en-US" sz="1400" dirty="0" smtClean="0"/>
                  <a:t>138 - 400</a:t>
                </a:r>
                <a:r>
                  <a:rPr lang="en-US" sz="1400" dirty="0"/>
                  <a:t>% FPL Population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203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Young Adults</c:v>
                </c:pt>
                <c:pt idx="1">
                  <c:v>Marketplace</c:v>
                </c:pt>
                <c:pt idx="2">
                  <c:v>Direct from Insurer</c:v>
                </c:pt>
                <c:pt idx="3">
                  <c:v>Medicaid/CHIP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96352"/>
        <c:axId val="49406336"/>
      </c:barChart>
      <c:catAx>
        <c:axId val="49396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406336"/>
        <c:crosses val="autoZero"/>
        <c:auto val="1"/>
        <c:lblAlgn val="ctr"/>
        <c:lblOffset val="100"/>
        <c:noMultiLvlLbl val="0"/>
      </c:catAx>
      <c:valAx>
        <c:axId val="494063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(in millions)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39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17CA0-C11F-4682-AB70-2979CEA8A38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A198-EA41-4979-A373-9A88173D3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A198-EA41-4979-A373-9A88173D3C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5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3F5B5-7F73-4996-89FD-60326AA02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34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B5B39-9E7E-4A94-BA72-32572872B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40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60298-1816-4418-9435-2DC544797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06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B55DB-97CD-4F29-B449-7B5FD63AD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00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02628-03B5-40D3-A0E5-E01FB0E8D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43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2F452-41D1-4A8E-8A32-B7F60C726D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14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1DE1-0F46-4C17-8801-D693A0E76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04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18F37-12EA-4029-9E30-F0CD62BA9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70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14625-F148-42B5-BF87-C11772CBC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19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8B1E6-C8BD-4C4B-9F52-2F4FDA4AE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13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B4994-E306-4336-A639-1018B9E46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14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77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6D18CAC1-CA59-45D0-9233-52AE788F48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 Know, </a:t>
            </a:r>
            <a:br>
              <a:rPr lang="en-US" dirty="0" smtClean="0"/>
            </a:br>
            <a:r>
              <a:rPr lang="en-US" dirty="0" smtClean="0"/>
              <a:t>What We Don’t Know, </a:t>
            </a:r>
            <a:br>
              <a:rPr lang="en-US" dirty="0" smtClean="0"/>
            </a:br>
            <a:r>
              <a:rPr lang="en-US" dirty="0" smtClean="0"/>
              <a:t>and What We </a:t>
            </a:r>
            <a:r>
              <a:rPr lang="en-US" i="1" u="sng" dirty="0" smtClean="0"/>
              <a:t>Think</a:t>
            </a:r>
            <a:r>
              <a:rPr lang="en-US" dirty="0" smtClean="0"/>
              <a:t> We Know </a:t>
            </a:r>
            <a:br>
              <a:rPr lang="en-US" dirty="0" smtClean="0"/>
            </a:br>
            <a:r>
              <a:rPr lang="en-US" dirty="0" smtClean="0"/>
              <a:t>About the Affordable Care 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Brad Wright, PhD</a:t>
            </a:r>
          </a:p>
          <a:p>
            <a:r>
              <a:rPr lang="en-US" dirty="0" smtClean="0"/>
              <a:t>October 31,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08860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953000" y="1295400"/>
            <a:ext cx="4041775" cy="639762"/>
          </a:xfrm>
        </p:spPr>
        <p:txBody>
          <a:bodyPr/>
          <a:lstStyle/>
          <a:p>
            <a:r>
              <a:rPr lang="en-US" dirty="0" smtClean="0"/>
              <a:t>If We Expand Coverage…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76800" y="2057400"/>
            <a:ext cx="4041775" cy="3429000"/>
          </a:xfrm>
        </p:spPr>
        <p:txBody>
          <a:bodyPr/>
          <a:lstStyle/>
          <a:p>
            <a:r>
              <a:rPr lang="en-US" dirty="0" smtClean="0"/>
              <a:t>More people </a:t>
            </a:r>
            <a:r>
              <a:rPr lang="en-US" dirty="0" smtClean="0"/>
              <a:t>seek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Workforce shortages</a:t>
            </a:r>
          </a:p>
          <a:p>
            <a:r>
              <a:rPr lang="en-US" dirty="0" smtClean="0"/>
              <a:t>Waitlists</a:t>
            </a:r>
          </a:p>
          <a:p>
            <a:r>
              <a:rPr lang="en-US" dirty="0" smtClean="0"/>
              <a:t>Rationing</a:t>
            </a:r>
          </a:p>
          <a:p>
            <a:r>
              <a:rPr lang="en-US" dirty="0" smtClean="0"/>
              <a:t>Socialized Medicine</a:t>
            </a:r>
          </a:p>
          <a:p>
            <a:r>
              <a:rPr lang="en-US" dirty="0" smtClean="0"/>
              <a:t>Death Panels</a:t>
            </a:r>
          </a:p>
        </p:txBody>
      </p:sp>
    </p:spTree>
    <p:extLst>
      <p:ext uri="{BB962C8B-B14F-4D97-AF65-F5344CB8AC3E}">
        <p14:creationId xmlns:p14="http://schemas.microsoft.com/office/powerpoint/2010/main" val="364294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Take a Deep Breath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3914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Evidence from MA provides </a:t>
            </a:r>
            <a:r>
              <a:rPr lang="en-US" sz="2800" dirty="0" smtClean="0"/>
              <a:t>hope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800" dirty="0"/>
              <a:t>O</a:t>
            </a:r>
            <a:r>
              <a:rPr lang="en-US" sz="2800" dirty="0" smtClean="0"/>
              <a:t>ther New England states for </a:t>
            </a:r>
            <a:r>
              <a:rPr lang="en-US" sz="2800" dirty="0" smtClean="0"/>
              <a:t>controls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800" dirty="0" smtClean="0"/>
              <a:t>Medicare patients w/ chronic disease:</a:t>
            </a:r>
          </a:p>
          <a:p>
            <a:pPr lvl="1"/>
            <a:r>
              <a:rPr lang="en-US" sz="2100" dirty="0" smtClean="0"/>
              <a:t>No decrease in visits to doctor pre/post reform</a:t>
            </a:r>
          </a:p>
          <a:p>
            <a:pPr lvl="1"/>
            <a:r>
              <a:rPr lang="en-US" sz="2100" dirty="0" smtClean="0"/>
              <a:t>No decrease in quality process measures</a:t>
            </a:r>
          </a:p>
          <a:p>
            <a:pPr lvl="1"/>
            <a:r>
              <a:rPr lang="en-US" sz="2100" dirty="0" smtClean="0"/>
              <a:t>Slight increase in health care </a:t>
            </a:r>
            <a:r>
              <a:rPr lang="en-US" sz="2100" dirty="0" smtClean="0"/>
              <a:t>costs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sz="2800" dirty="0" smtClean="0"/>
              <a:t>Limitations</a:t>
            </a:r>
          </a:p>
          <a:p>
            <a:pPr lvl="1"/>
            <a:r>
              <a:rPr lang="en-US" sz="2100" dirty="0" smtClean="0"/>
              <a:t>MA had low uninsured rate pre-reform</a:t>
            </a:r>
          </a:p>
          <a:p>
            <a:pPr lvl="1"/>
            <a:r>
              <a:rPr lang="en-US" sz="2100" dirty="0" smtClean="0"/>
              <a:t>Only looks at 65+ Medicare beneficiaries</a:t>
            </a:r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5715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Joynt</a:t>
            </a:r>
            <a:r>
              <a:rPr lang="en-US" sz="1200" dirty="0" smtClean="0">
                <a:solidFill>
                  <a:schemeClr val="bg1"/>
                </a:solidFill>
              </a:rPr>
              <a:t> K, et al. The impact of Massachusetts health care reform on access, quality, and costs of care for the already-insured. Health Services Research. 2014. </a:t>
            </a:r>
            <a:r>
              <a:rPr lang="en-US" sz="1200" dirty="0" err="1">
                <a:solidFill>
                  <a:schemeClr val="bg1"/>
                </a:solidFill>
              </a:rPr>
              <a:t>doi</a:t>
            </a:r>
            <a:r>
              <a:rPr lang="en-US" sz="1200" dirty="0">
                <a:solidFill>
                  <a:schemeClr val="bg1"/>
                </a:solidFill>
              </a:rPr>
              <a:t>: 10.1111/1475-6773.12228</a:t>
            </a:r>
          </a:p>
        </p:txBody>
      </p:sp>
    </p:spTree>
    <p:extLst>
      <p:ext uri="{BB962C8B-B14F-4D97-AF65-F5344CB8AC3E}">
        <p14:creationId xmlns:p14="http://schemas.microsoft.com/office/powerpoint/2010/main" val="9644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Young Adult Provision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981200"/>
            <a:ext cx="7391400" cy="35814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What We Know</a:t>
            </a:r>
          </a:p>
          <a:p>
            <a:pPr lvl="1"/>
            <a:r>
              <a:rPr lang="en-US" sz="2900" dirty="0" smtClean="0"/>
              <a:t>Increased coverage among 19 – 25 year olds</a:t>
            </a:r>
          </a:p>
          <a:p>
            <a:pPr lvl="1"/>
            <a:r>
              <a:rPr lang="en-US" sz="2900" dirty="0" smtClean="0"/>
              <a:t>Largest percentage point increases for:</a:t>
            </a:r>
          </a:p>
          <a:p>
            <a:pPr lvl="2"/>
            <a:r>
              <a:rPr lang="en-US" sz="2500" dirty="0" smtClean="0"/>
              <a:t>Men (+ 9.7)</a:t>
            </a:r>
          </a:p>
          <a:p>
            <a:pPr lvl="2"/>
            <a:r>
              <a:rPr lang="en-US" sz="2500" dirty="0" smtClean="0"/>
              <a:t>Unmarried (+ 8.1)</a:t>
            </a:r>
          </a:p>
          <a:p>
            <a:pPr lvl="2"/>
            <a:r>
              <a:rPr lang="en-US" sz="2500" dirty="0" smtClean="0"/>
              <a:t>Blacks</a:t>
            </a:r>
            <a:r>
              <a:rPr lang="en-US" sz="2500" dirty="0"/>
              <a:t> </a:t>
            </a:r>
            <a:r>
              <a:rPr lang="en-US" sz="2500" dirty="0" smtClean="0"/>
              <a:t>(+ 11.3)</a:t>
            </a:r>
          </a:p>
          <a:p>
            <a:pPr lvl="2"/>
            <a:r>
              <a:rPr lang="en-US" sz="2500" dirty="0" smtClean="0"/>
              <a:t>Unemployed (+ 9.1)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sz="3600" dirty="0" smtClean="0"/>
              <a:t>What We Don’t Know</a:t>
            </a:r>
          </a:p>
          <a:p>
            <a:pPr lvl="1"/>
            <a:r>
              <a:rPr lang="en-US" sz="2900" dirty="0" smtClean="0"/>
              <a:t>Is it having any impact on their health?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3600" dirty="0" smtClean="0"/>
              <a:t>What We </a:t>
            </a:r>
            <a:r>
              <a:rPr lang="en-US" sz="3600" i="1" u="sng" dirty="0" smtClean="0"/>
              <a:t>Think</a:t>
            </a:r>
            <a:r>
              <a:rPr lang="en-US" sz="3600" dirty="0" smtClean="0"/>
              <a:t> We Know</a:t>
            </a:r>
          </a:p>
          <a:p>
            <a:pPr lvl="1"/>
            <a:r>
              <a:rPr lang="en-US" sz="2900" dirty="0" smtClean="0"/>
              <a:t>Seem more likely to have usual source of care</a:t>
            </a:r>
          </a:p>
          <a:p>
            <a:pPr lvl="1"/>
            <a:r>
              <a:rPr lang="en-US" sz="2900" dirty="0" smtClean="0"/>
              <a:t>Less likely to delay care because of cost</a:t>
            </a:r>
            <a:endParaRPr lang="en-US" sz="29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867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Sommers</a:t>
            </a:r>
            <a:r>
              <a:rPr lang="en-US" sz="1200" dirty="0" smtClean="0">
                <a:solidFill>
                  <a:schemeClr val="bg1"/>
                </a:solidFill>
              </a:rPr>
              <a:t> BD, et al. The Affordable Care Act Has Led To Significant Gains In Health Insurance And Access to Care for Young Adults. </a:t>
            </a:r>
            <a:r>
              <a:rPr lang="en-US" sz="1200" i="1" dirty="0" smtClean="0">
                <a:solidFill>
                  <a:schemeClr val="bg1"/>
                </a:solidFill>
              </a:rPr>
              <a:t>Health Affairs</a:t>
            </a:r>
            <a:r>
              <a:rPr lang="en-US" sz="1200" dirty="0" smtClean="0">
                <a:solidFill>
                  <a:schemeClr val="bg1"/>
                </a:solidFill>
              </a:rPr>
              <a:t> 32(1): 165-74.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1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Medicaid Expansion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3914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What We Know</a:t>
            </a:r>
          </a:p>
          <a:p>
            <a:pPr lvl="1"/>
            <a:r>
              <a:rPr lang="en-US" sz="2100" dirty="0" smtClean="0"/>
              <a:t>28 states + DC expanding</a:t>
            </a:r>
          </a:p>
          <a:p>
            <a:pPr lvl="1"/>
            <a:r>
              <a:rPr lang="en-US" sz="2100" dirty="0" smtClean="0"/>
              <a:t>6 via waver (including Iowa)</a:t>
            </a:r>
          </a:p>
          <a:p>
            <a:pPr lvl="1"/>
            <a:r>
              <a:rPr lang="en-US" sz="2100" dirty="0" smtClean="0"/>
              <a:t>Politically driven and red states need most help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400" dirty="0" smtClean="0"/>
              <a:t>What We Don’t Know</a:t>
            </a:r>
          </a:p>
          <a:p>
            <a:pPr lvl="1"/>
            <a:r>
              <a:rPr lang="en-US" sz="2100" dirty="0" smtClean="0"/>
              <a:t>If and when remaining states will participate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What We </a:t>
            </a:r>
            <a:r>
              <a:rPr lang="en-US" sz="2400" i="1" u="sng" dirty="0" smtClean="0"/>
              <a:t>Think</a:t>
            </a:r>
            <a:r>
              <a:rPr lang="en-US" sz="2400" dirty="0" smtClean="0"/>
              <a:t> We Know</a:t>
            </a:r>
          </a:p>
          <a:p>
            <a:pPr lvl="1"/>
            <a:r>
              <a:rPr lang="en-US" sz="2100" dirty="0" smtClean="0"/>
              <a:t>Medicaid coverage provides peace of mind, but doesn’t improve health outcomes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5867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Baicker</a:t>
            </a:r>
            <a:r>
              <a:rPr lang="en-US" sz="1200" dirty="0" smtClean="0">
                <a:solidFill>
                  <a:schemeClr val="bg1"/>
                </a:solidFill>
              </a:rPr>
              <a:t> K, et al. The Oregon experiment—effects of Medicaid on clinical outcomes. New England Journal of Medicine. 2013;368:1713-22.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0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4267200" cy="55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5867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http://yarmuth.house.gov/press/uninsured-rates-drop-in-every-kentucky-county-under-the-affordable-care-act/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80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Protection of </a:t>
            </a:r>
            <a:br>
              <a:rPr lang="en-US" dirty="0" smtClean="0"/>
            </a:br>
            <a:r>
              <a:rPr lang="en-US" dirty="0" smtClean="0"/>
              <a:t>Medicaid Expansion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593466"/>
              </p:ext>
            </p:extLst>
          </p:nvPr>
        </p:nvGraphicFramePr>
        <p:xfrm>
          <a:off x="914400" y="1524000"/>
          <a:ext cx="7772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5800" y="5867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RAND Brief. Will the Affordable Care Act make health care more affordable? RB-9734-CMF, </a:t>
            </a:r>
            <a:r>
              <a:rPr lang="en-US" sz="1200" dirty="0" smtClean="0">
                <a:solidFill>
                  <a:schemeClr val="bg1"/>
                </a:solidFill>
              </a:rPr>
              <a:t>2013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1752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Uninsured</a:t>
            </a:r>
            <a:endParaRPr lang="en-US" sz="20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71800" y="1905000"/>
            <a:ext cx="114300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1981200"/>
            <a:ext cx="609600" cy="45720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1800" y="34290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Medicaid</a:t>
            </a:r>
            <a:endParaRPr lang="en-US" sz="1800" dirty="0">
              <a:latin typeface="+mn-lt"/>
            </a:endParaRPr>
          </a:p>
        </p:txBody>
      </p:sp>
      <p:cxnSp>
        <p:nvCxnSpPr>
          <p:cNvPr id="19" name="Straight Arrow Connector 18"/>
          <p:cNvCxnSpPr>
            <a:stCxn id="15" idx="1"/>
          </p:cNvCxnSpPr>
          <p:nvPr/>
        </p:nvCxnSpPr>
        <p:spPr>
          <a:xfrm flipH="1">
            <a:off x="4648200" y="3598277"/>
            <a:ext cx="2133600" cy="668923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3800" y="3733800"/>
            <a:ext cx="76200" cy="457200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2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We Further Defining </a:t>
            </a:r>
            <a:br>
              <a:rPr lang="en-US" dirty="0" smtClean="0"/>
            </a:br>
            <a:r>
              <a:rPr lang="en-US" dirty="0" smtClean="0"/>
              <a:t>Two Americas?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America’s Health Rankings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Medicaid Expansion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09800"/>
            <a:ext cx="376809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37045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81400" y="5867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</a:t>
            </a:r>
            <a:r>
              <a:rPr lang="en-US" sz="1200" dirty="0" smtClean="0">
                <a:solidFill>
                  <a:schemeClr val="bg1"/>
                </a:solidFill>
              </a:rPr>
              <a:t>www.americashealthrankings.org/reports/annual </a:t>
            </a:r>
          </a:p>
          <a:p>
            <a:r>
              <a:rPr lang="en-US" sz="1200" dirty="0">
                <a:solidFill>
                  <a:schemeClr val="bg1"/>
                </a:solidFill>
              </a:rPr>
              <a:t>http://kff.org/health-reform/slide/current-status-of-the-medicaid-expansion-decision</a:t>
            </a:r>
            <a:r>
              <a:rPr lang="en-US" sz="1200" dirty="0" smtClean="0">
                <a:solidFill>
                  <a:schemeClr val="bg1"/>
                </a:solidFill>
              </a:rPr>
              <a:t>/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4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Health Insurance Exchanges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391400" cy="3581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What We </a:t>
            </a:r>
            <a:r>
              <a:rPr lang="en-US" dirty="0" smtClean="0"/>
              <a:t>Know</a:t>
            </a:r>
          </a:p>
          <a:p>
            <a:pPr lvl="1"/>
            <a:r>
              <a:rPr lang="en-US" dirty="0" smtClean="0"/>
              <a:t>At least 8 million people have enrolled</a:t>
            </a:r>
          </a:p>
          <a:p>
            <a:pPr lvl="1"/>
            <a:r>
              <a:rPr lang="en-US" dirty="0" smtClean="0"/>
              <a:t>2014 premiums 16% lower than CBO projection</a:t>
            </a:r>
          </a:p>
          <a:p>
            <a:pPr lvl="1"/>
            <a:r>
              <a:rPr lang="en-US" dirty="0" smtClean="0"/>
              <a:t>More insurers are joining exchanges in year 2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We Don’t </a:t>
            </a:r>
            <a:r>
              <a:rPr lang="en-US" dirty="0" smtClean="0"/>
              <a:t>Know</a:t>
            </a:r>
          </a:p>
          <a:p>
            <a:pPr lvl="1"/>
            <a:r>
              <a:rPr lang="en-US" dirty="0" smtClean="0"/>
              <a:t>What will happen in next open enrollment?</a:t>
            </a:r>
          </a:p>
          <a:p>
            <a:pPr lvl="1"/>
            <a:r>
              <a:rPr lang="en-US" dirty="0" smtClean="0"/>
              <a:t>Will employers drop coverage?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We </a:t>
            </a:r>
            <a:r>
              <a:rPr lang="en-US" i="1" u="sng" dirty="0"/>
              <a:t>Think</a:t>
            </a:r>
            <a:r>
              <a:rPr lang="en-US" dirty="0"/>
              <a:t> We </a:t>
            </a:r>
            <a:r>
              <a:rPr lang="en-US" dirty="0" smtClean="0"/>
              <a:t>Know</a:t>
            </a:r>
          </a:p>
          <a:p>
            <a:pPr lvl="1"/>
            <a:r>
              <a:rPr lang="en-US" dirty="0" smtClean="0"/>
              <a:t>Another 17 million will enroll by 2017</a:t>
            </a:r>
          </a:p>
          <a:p>
            <a:pPr lvl="1"/>
            <a:r>
              <a:rPr lang="en-US" dirty="0" smtClean="0"/>
              <a:t>State/federal gov’t may address issue of narrow networks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5638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Diamond D. In every state so far, more insurers are asking to participate in Obamacare. The Advisory Board Company. June 12, 2014; Blumenthal D, Collins SR. Health care coverage under the Affordable Care Act—a progress report. New England Journal of Medicine. 371(3):275-81.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44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Protection of </a:t>
            </a:r>
            <a:br>
              <a:rPr lang="en-US" dirty="0" smtClean="0"/>
            </a:br>
            <a:r>
              <a:rPr lang="en-US" dirty="0" smtClean="0"/>
              <a:t>Health Insurance Marketplace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097497"/>
              </p:ext>
            </p:extLst>
          </p:nvPr>
        </p:nvGraphicFramePr>
        <p:xfrm>
          <a:off x="457200" y="1524000"/>
          <a:ext cx="7772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5800" y="5867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RAND Brief. Will the Affordable Care Act make health care more affordable? RB-9734-CMF, </a:t>
            </a:r>
            <a:r>
              <a:rPr lang="en-US" sz="1200" dirty="0" smtClean="0">
                <a:solidFill>
                  <a:schemeClr val="bg1"/>
                </a:solidFill>
              </a:rPr>
              <a:t>2013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6764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Individual market pre-ACA</a:t>
            </a:r>
            <a:endParaRPr lang="en-US" sz="1600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4600" y="1828800"/>
            <a:ext cx="121920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1981200"/>
            <a:ext cx="0" cy="167640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27432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Individual marketplace plan</a:t>
            </a:r>
            <a:endParaRPr lang="en-US" sz="16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14800" y="2895600"/>
            <a:ext cx="1600200" cy="304800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7200900" y="3081754"/>
            <a:ext cx="38100" cy="1261646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797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</a:t>
            </a:r>
            <a:r>
              <a:rPr lang="en-US" sz="4000" dirty="0" smtClean="0"/>
              <a:t>Coverage </a:t>
            </a:r>
            <a:r>
              <a:rPr lang="en-US" sz="4000" dirty="0" smtClean="0"/>
              <a:t>Under the ACA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120586"/>
              </p:ext>
            </p:extLst>
          </p:nvPr>
        </p:nvGraphicFramePr>
        <p:xfrm>
          <a:off x="457200" y="1524000"/>
          <a:ext cx="8077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733800" y="57912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Blumenthal D, Collins SR. Health care coverage under the Affordable Care Act—a progress report. New England Journal of Medicine. 371(3):275-81.</a:t>
            </a:r>
          </a:p>
        </p:txBody>
      </p:sp>
    </p:spTree>
    <p:extLst>
      <p:ext uri="{BB962C8B-B14F-4D97-AF65-F5344CB8AC3E}">
        <p14:creationId xmlns:p14="http://schemas.microsoft.com/office/powerpoint/2010/main" val="212273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Review of the Literature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One from Column 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The Impact of the ACA on…</a:t>
            </a:r>
          </a:p>
          <a:p>
            <a:r>
              <a:rPr lang="en-US" sz="2000" dirty="0" smtClean="0"/>
              <a:t>What the ACA means for…</a:t>
            </a:r>
          </a:p>
          <a:p>
            <a:r>
              <a:rPr lang="en-US" sz="2000" dirty="0" smtClean="0"/>
              <a:t>Early effects of the ACA on…</a:t>
            </a:r>
          </a:p>
          <a:p>
            <a:r>
              <a:rPr lang="en-US" sz="2000" dirty="0" smtClean="0"/>
              <a:t>ACA Implementation and…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And One from Column 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46575" cy="3951288"/>
          </a:xfrm>
        </p:spPr>
        <p:txBody>
          <a:bodyPr/>
          <a:lstStyle/>
          <a:p>
            <a:r>
              <a:rPr lang="en-US" sz="2000" dirty="0" smtClean="0"/>
              <a:t>Hospitals</a:t>
            </a:r>
          </a:p>
          <a:p>
            <a:r>
              <a:rPr lang="en-US" sz="2000" dirty="0" smtClean="0"/>
              <a:t>State Medicaid Programs</a:t>
            </a:r>
          </a:p>
          <a:p>
            <a:r>
              <a:rPr lang="en-US" sz="2000" dirty="0" smtClean="0"/>
              <a:t>Pharmacists</a:t>
            </a:r>
          </a:p>
          <a:p>
            <a:r>
              <a:rPr lang="en-US" sz="2000" dirty="0" smtClean="0"/>
              <a:t>Mental Health Parity</a:t>
            </a:r>
          </a:p>
          <a:p>
            <a:r>
              <a:rPr lang="en-US" sz="2000" dirty="0" smtClean="0"/>
              <a:t>Dentists</a:t>
            </a:r>
          </a:p>
          <a:p>
            <a:r>
              <a:rPr lang="en-US" sz="2000" dirty="0" smtClean="0"/>
              <a:t>Primary Care Providers</a:t>
            </a:r>
          </a:p>
          <a:p>
            <a:r>
              <a:rPr lang="en-US" sz="2000" dirty="0" smtClean="0"/>
              <a:t>[Insert Medical Specialty Here]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48100"/>
            <a:ext cx="4191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2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Emergency Departments As Sentinels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391400" cy="3657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What We Know</a:t>
            </a:r>
          </a:p>
          <a:p>
            <a:pPr lvl="1"/>
            <a:r>
              <a:rPr lang="en-US" dirty="0" smtClean="0"/>
              <a:t>ED use didn’t increase disproportionately in MA</a:t>
            </a:r>
          </a:p>
          <a:p>
            <a:pPr lvl="1"/>
            <a:r>
              <a:rPr lang="en-US" dirty="0" smtClean="0"/>
              <a:t>ED use did increase disproportionately in OR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What We Don’t Know</a:t>
            </a:r>
          </a:p>
          <a:p>
            <a:pPr lvl="1"/>
            <a:r>
              <a:rPr lang="en-US" dirty="0" smtClean="0"/>
              <a:t>What will happen nationally?</a:t>
            </a:r>
          </a:p>
          <a:p>
            <a:pPr lvl="1"/>
            <a:r>
              <a:rPr lang="en-US" dirty="0" smtClean="0"/>
              <a:t>What role will ED play in ACOs?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What We </a:t>
            </a:r>
            <a:r>
              <a:rPr lang="en-US" i="1" u="sng" dirty="0" smtClean="0"/>
              <a:t>Think</a:t>
            </a:r>
            <a:r>
              <a:rPr lang="en-US" dirty="0" smtClean="0"/>
              <a:t> We Know</a:t>
            </a:r>
          </a:p>
          <a:p>
            <a:pPr lvl="1"/>
            <a:r>
              <a:rPr lang="en-US" dirty="0" smtClean="0"/>
              <a:t>If workforce can’t meet demand or access isn’t convenient, inappropriate ED use will increase</a:t>
            </a:r>
          </a:p>
          <a:p>
            <a:pPr lvl="1"/>
            <a:r>
              <a:rPr lang="en-US" dirty="0" smtClean="0"/>
              <a:t>EDs </a:t>
            </a:r>
            <a:r>
              <a:rPr lang="en-US" dirty="0" smtClean="0"/>
              <a:t>more </a:t>
            </a:r>
            <a:r>
              <a:rPr lang="en-US" dirty="0" smtClean="0"/>
              <a:t>profitable under </a:t>
            </a:r>
            <a:r>
              <a:rPr lang="en-US" dirty="0" smtClean="0"/>
              <a:t>ACA </a:t>
            </a:r>
            <a:r>
              <a:rPr lang="en-US" dirty="0" smtClean="0"/>
              <a:t>(profit margin 11.7% vs. 7.3%)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5638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McClelland M, et al. The Affordable Care Act and emergency care. American Journal of Public Health. 104(10): e8-e10; Wilson M, Cutler D. Emergency department profits are likely to continue as the Affordable Care Act expands coverage. Health Affairs. 33(5): 792-9.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281940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034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There </a:t>
            </a:r>
            <a:r>
              <a:rPr lang="en-US" sz="4000" u="sng" dirty="0" smtClean="0"/>
              <a:t>Will</a:t>
            </a:r>
            <a:r>
              <a:rPr lang="en-US" sz="4000" dirty="0" smtClean="0"/>
              <a:t> Be Answers</a:t>
            </a:r>
            <a:endParaRPr lang="en-US" sz="40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619251"/>
            <a:ext cx="6629399" cy="48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43" y="1447800"/>
            <a:ext cx="256125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7150"/>
            <a:ext cx="2114222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678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829761"/>
          </a:xfrm>
        </p:spPr>
        <p:txBody>
          <a:bodyPr/>
          <a:lstStyle/>
          <a:p>
            <a:pPr algn="ctr"/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pPr algn="ctr"/>
            <a:r>
              <a:rPr lang="en-US" dirty="0" smtClean="0"/>
              <a:t>brad-wright@uiowa.edu</a:t>
            </a:r>
          </a:p>
          <a:p>
            <a:pPr algn="ctr"/>
            <a:r>
              <a:rPr lang="en-US" dirty="0" smtClean="0"/>
              <a:t>www.healthpolicyanalysis.com</a:t>
            </a:r>
          </a:p>
          <a:p>
            <a:pPr algn="ctr"/>
            <a:r>
              <a:rPr lang="en-US" dirty="0" smtClean="0"/>
              <a:t>@</a:t>
            </a:r>
            <a:r>
              <a:rPr lang="en-US" dirty="0" err="1" smtClean="0"/>
              <a:t>bradwrightphd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58702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6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I’m </a:t>
            </a:r>
            <a:r>
              <a:rPr lang="en-US" sz="4000" u="sng" dirty="0" smtClean="0"/>
              <a:t>NOT</a:t>
            </a:r>
            <a:r>
              <a:rPr lang="en-US" sz="4000" dirty="0" smtClean="0"/>
              <a:t> Talking About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09991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3733800" cy="213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286000" cy="161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2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Chickens and Healthcare Have in Common?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019800" cy="348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5943600"/>
            <a:ext cx="495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http://ps.oxfordjournals.org/content/early/2014/09/26/ps.2014-04291.abstract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bamacarefacts.com/obamacarefacts-images/obamacare-cartoon-2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7147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79970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0" y="3200400"/>
            <a:ext cx="3733800" cy="2286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Individual mandate</a:t>
            </a:r>
          </a:p>
          <a:p>
            <a:r>
              <a:rPr lang="en-US" sz="2000" dirty="0" smtClean="0"/>
              <a:t>Medicaid expansion</a:t>
            </a:r>
          </a:p>
          <a:p>
            <a:r>
              <a:rPr lang="en-US" sz="2000" dirty="0" smtClean="0"/>
              <a:t>Subsidized private HIE</a:t>
            </a:r>
          </a:p>
          <a:p>
            <a:r>
              <a:rPr lang="en-US" sz="2000" dirty="0" smtClean="0"/>
              <a:t>Preexisting condition ban</a:t>
            </a:r>
          </a:p>
          <a:p>
            <a:r>
              <a:rPr lang="en-US" sz="2000" dirty="0"/>
              <a:t>Employer </a:t>
            </a:r>
            <a:r>
              <a:rPr lang="en-US" sz="2000" dirty="0" smtClean="0"/>
              <a:t>mandate</a:t>
            </a:r>
          </a:p>
          <a:p>
            <a:r>
              <a:rPr lang="en-US" sz="2000" dirty="0" smtClean="0"/>
              <a:t>And lots of other stuff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28600"/>
            <a:ext cx="4800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The Patient Protection and Affordable Care Act</a:t>
            </a:r>
          </a:p>
        </p:txBody>
      </p:sp>
    </p:spTree>
    <p:extLst>
      <p:ext uri="{BB962C8B-B14F-4D97-AF65-F5344CB8AC3E}">
        <p14:creationId xmlns:p14="http://schemas.microsoft.com/office/powerpoint/2010/main" val="35496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October 1, 2014 Policy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3914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Larger than expected DSH payment cuts</a:t>
            </a:r>
          </a:p>
          <a:p>
            <a:endParaRPr lang="en-US" sz="1500" dirty="0" smtClean="0"/>
          </a:p>
          <a:p>
            <a:r>
              <a:rPr lang="en-US" sz="2800" dirty="0" smtClean="0"/>
              <a:t>Readmissions Penalty Program</a:t>
            </a:r>
          </a:p>
          <a:p>
            <a:pPr lvl="1"/>
            <a:r>
              <a:rPr lang="en-US" sz="2400" dirty="0" smtClean="0"/>
              <a:t>Maximum penalty now 3%</a:t>
            </a:r>
          </a:p>
          <a:p>
            <a:pPr lvl="1"/>
            <a:r>
              <a:rPr lang="en-US" sz="2400" dirty="0" smtClean="0"/>
              <a:t>COPD, knee &amp; hip </a:t>
            </a:r>
            <a:r>
              <a:rPr lang="en-US" sz="2400" dirty="0" err="1" smtClean="0"/>
              <a:t>arthroplasty</a:t>
            </a:r>
            <a:r>
              <a:rPr lang="en-US" sz="2400" dirty="0" smtClean="0"/>
              <a:t> now included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sz="2800" dirty="0" smtClean="0"/>
              <a:t>Value-Based Purchasing Program</a:t>
            </a:r>
          </a:p>
          <a:p>
            <a:pPr lvl="1"/>
            <a:r>
              <a:rPr lang="en-US" sz="2400" dirty="0" smtClean="0"/>
              <a:t>Withhold increases to 1.5%</a:t>
            </a:r>
          </a:p>
          <a:p>
            <a:pPr lvl="1"/>
            <a:r>
              <a:rPr lang="en-US" sz="2400" dirty="0" smtClean="0"/>
              <a:t>Now based on 4 domains</a:t>
            </a:r>
          </a:p>
          <a:p>
            <a:pPr lvl="2"/>
            <a:r>
              <a:rPr lang="en-US" sz="2100" dirty="0" smtClean="0"/>
              <a:t>Clinical process of care (20%)</a:t>
            </a:r>
          </a:p>
          <a:p>
            <a:pPr lvl="2"/>
            <a:r>
              <a:rPr lang="en-US" sz="2100" dirty="0" smtClean="0"/>
              <a:t>Patient experience of care (30%)</a:t>
            </a:r>
          </a:p>
          <a:p>
            <a:pPr lvl="2"/>
            <a:r>
              <a:rPr lang="en-US" sz="2100" dirty="0" smtClean="0"/>
              <a:t>Outcomes of care (30%)</a:t>
            </a:r>
          </a:p>
          <a:p>
            <a:pPr lvl="2"/>
            <a:r>
              <a:rPr lang="en-US" sz="2100" dirty="0" smtClean="0"/>
              <a:t>Efficiency (20%) (new for FY 2015)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715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Mullin J. The big cuts coming for safety-net hospitals in the new fiscal year; Mullin J. What to know about readmission penalties in the new fiscal year; Mullin J. What to know about value-based penalties in the new fiscal year. The Advisory Board Company. October 1, 2014.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706161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Physicians and Free Clinic Patients Know About the ACA?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729313"/>
              </p:ext>
            </p:extLst>
          </p:nvPr>
        </p:nvGraphicFramePr>
        <p:xfrm>
          <a:off x="609600" y="1447800"/>
          <a:ext cx="8001000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0" y="56388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Petrany</a:t>
            </a:r>
            <a:r>
              <a:rPr lang="en-US" sz="1200" dirty="0" smtClean="0">
                <a:solidFill>
                  <a:schemeClr val="bg1"/>
                </a:solidFill>
              </a:rPr>
              <a:t> SM, Christiansen M. Knowledge and perceptions of the Affordable Care Act by uninsured patients at a free clinic. Journal of Health Care for the Poor and Underserved, 25(2): </a:t>
            </a:r>
            <a:r>
              <a:rPr lang="en-US" sz="1200" dirty="0">
                <a:solidFill>
                  <a:schemeClr val="bg1"/>
                </a:solidFill>
              </a:rPr>
              <a:t>675-82; </a:t>
            </a:r>
            <a:r>
              <a:rPr lang="en-US" sz="1200" dirty="0" err="1">
                <a:solidFill>
                  <a:schemeClr val="bg1"/>
                </a:solidFill>
              </a:rPr>
              <a:t>Rocke</a:t>
            </a:r>
            <a:r>
              <a:rPr lang="en-US" sz="1200" dirty="0">
                <a:solidFill>
                  <a:schemeClr val="bg1"/>
                </a:solidFill>
              </a:rPr>
              <a:t> DJ, et al. Physician knowledge of and attitudes toward the Patient Protection and Affordable Care Act, 150(2): 229-34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3914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Insurance gaps</a:t>
            </a:r>
          </a:p>
          <a:p>
            <a:pPr lvl="1">
              <a:spcBef>
                <a:spcPts val="1200"/>
              </a:spcBef>
            </a:pPr>
            <a:r>
              <a:rPr lang="en-US" sz="1900" dirty="0" smtClean="0"/>
              <a:t>States not expanding Medicaid</a:t>
            </a:r>
          </a:p>
          <a:p>
            <a:pPr lvl="1">
              <a:spcBef>
                <a:spcPts val="1200"/>
              </a:spcBef>
            </a:pPr>
            <a:r>
              <a:rPr lang="en-US" sz="1900" dirty="0" smtClean="0"/>
              <a:t>Opt to pay penalty</a:t>
            </a:r>
          </a:p>
          <a:p>
            <a:pPr lvl="1">
              <a:spcBef>
                <a:spcPts val="1200"/>
              </a:spcBef>
            </a:pPr>
            <a:r>
              <a:rPr lang="en-US" sz="1900" dirty="0" smtClean="0"/>
              <a:t>Undocumented immigrants</a:t>
            </a:r>
          </a:p>
          <a:p>
            <a:pPr lvl="1">
              <a:spcBef>
                <a:spcPts val="1200"/>
              </a:spcBef>
            </a:pPr>
            <a:r>
              <a:rPr lang="en-US" sz="1900" dirty="0" smtClean="0"/>
              <a:t>Narrow networks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200" dirty="0" smtClean="0"/>
          </a:p>
          <a:p>
            <a:r>
              <a:rPr lang="en-US" sz="2200" dirty="0"/>
              <a:t>Supply-side barriers</a:t>
            </a:r>
          </a:p>
          <a:p>
            <a:pPr lvl="1">
              <a:spcBef>
                <a:spcPts val="1200"/>
              </a:spcBef>
            </a:pPr>
            <a:r>
              <a:rPr lang="en-US" sz="1900" dirty="0" smtClean="0"/>
              <a:t>Adequate workforce</a:t>
            </a:r>
            <a:endParaRPr lang="en-US" sz="1900" dirty="0"/>
          </a:p>
          <a:p>
            <a:pPr lvl="1">
              <a:spcBef>
                <a:spcPts val="1200"/>
              </a:spcBef>
            </a:pPr>
            <a:r>
              <a:rPr lang="en-US" sz="1900" dirty="0" smtClean="0"/>
              <a:t>Willing-providers</a:t>
            </a:r>
            <a:endParaRPr lang="en-US" sz="1900" dirty="0"/>
          </a:p>
          <a:p>
            <a:pPr marL="393192" lvl="1" indent="0">
              <a:buNone/>
            </a:pPr>
            <a:endParaRPr lang="en-US" sz="1300" dirty="0"/>
          </a:p>
          <a:p>
            <a:r>
              <a:rPr lang="en-US" sz="2200" dirty="0"/>
              <a:t>Non-financial </a:t>
            </a:r>
            <a:r>
              <a:rPr lang="en-US" sz="2200" dirty="0" smtClean="0"/>
              <a:t>barriers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There Are Also Gaps In The ACA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37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23 – 31 million remain uninsured</a:t>
            </a:r>
          </a:p>
          <a:p>
            <a:pPr lvl="1">
              <a:spcBef>
                <a:spcPts val="1200"/>
              </a:spcBef>
            </a:pPr>
            <a:r>
              <a:rPr lang="en-US" sz="2700" dirty="0" smtClean="0"/>
              <a:t>20 – 33% are undocumented immigrants</a:t>
            </a:r>
          </a:p>
          <a:p>
            <a:pPr lvl="1"/>
            <a:endParaRPr lang="en-US" dirty="0"/>
          </a:p>
          <a:p>
            <a:r>
              <a:rPr lang="en-US" sz="3200" dirty="0" smtClean="0"/>
              <a:t>Physicians exiting Medicaid/Medicare market</a:t>
            </a:r>
          </a:p>
          <a:p>
            <a:pPr lvl="1">
              <a:spcBef>
                <a:spcPts val="1200"/>
              </a:spcBef>
            </a:pPr>
            <a:r>
              <a:rPr lang="en-US" sz="2700" dirty="0" smtClean="0"/>
              <a:t>9% will stop taking new patients</a:t>
            </a:r>
          </a:p>
          <a:p>
            <a:pPr lvl="1">
              <a:spcBef>
                <a:spcPts val="1200"/>
              </a:spcBef>
            </a:pPr>
            <a:r>
              <a:rPr lang="en-US" sz="2700" dirty="0" smtClean="0"/>
              <a:t>2% will stop taking current patients</a:t>
            </a:r>
          </a:p>
          <a:p>
            <a:pPr lvl="1">
              <a:spcBef>
                <a:spcPts val="1200"/>
              </a:spcBef>
            </a:pPr>
            <a:r>
              <a:rPr lang="en-US" sz="2700" dirty="0" smtClean="0"/>
              <a:t>29% remain undecided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sz="3200" dirty="0" smtClean="0"/>
              <a:t>Even harder to quantify</a:t>
            </a:r>
          </a:p>
          <a:p>
            <a:pPr lvl="1">
              <a:spcBef>
                <a:spcPts val="1200"/>
              </a:spcBef>
            </a:pPr>
            <a:r>
              <a:rPr lang="en-US" sz="2700" dirty="0" smtClean="0"/>
              <a:t>Churning between coverage</a:t>
            </a:r>
          </a:p>
          <a:p>
            <a:pPr lvl="1">
              <a:spcBef>
                <a:spcPts val="1200"/>
              </a:spcBef>
            </a:pPr>
            <a:r>
              <a:rPr lang="en-US" sz="2700" dirty="0" smtClean="0"/>
              <a:t>Non-financial barriers to care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Big Are the Gaps?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5943600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Congressional </a:t>
            </a:r>
            <a:r>
              <a:rPr lang="en-US" sz="1200" dirty="0" smtClean="0">
                <a:solidFill>
                  <a:schemeClr val="bg1"/>
                </a:solidFill>
              </a:rPr>
              <a:t>Budget Office and others; </a:t>
            </a:r>
            <a:r>
              <a:rPr lang="en-US" sz="1200" dirty="0" err="1" smtClean="0">
                <a:solidFill>
                  <a:schemeClr val="bg1"/>
                </a:solidFill>
              </a:rPr>
              <a:t>MedScape</a:t>
            </a:r>
            <a:r>
              <a:rPr lang="en-US" sz="1200" dirty="0" smtClean="0">
                <a:solidFill>
                  <a:schemeClr val="bg1"/>
                </a:solidFill>
              </a:rPr>
              <a:t> Physician Compensation Report 2013.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61</TotalTime>
  <Words>1061</Words>
  <Application>Microsoft Office PowerPoint</Application>
  <PresentationFormat>On-screen Show (4:3)</PresentationFormat>
  <Paragraphs>171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Times</vt:lpstr>
      <vt:lpstr>Arial</vt:lpstr>
      <vt:lpstr>white</vt:lpstr>
      <vt:lpstr>What We Know,  What We Don’t Know,  and What We Think We Know  About the Affordable Care Act</vt:lpstr>
      <vt:lpstr>A Review of the Literature</vt:lpstr>
      <vt:lpstr>What I’m NOT Talking About</vt:lpstr>
      <vt:lpstr>What Do Chickens and Healthcare Have in Common?</vt:lpstr>
      <vt:lpstr>PowerPoint Presentation</vt:lpstr>
      <vt:lpstr>October 1, 2014 Policy Changes</vt:lpstr>
      <vt:lpstr>What Do Physicians and Free Clinic Patients Know About the ACA?</vt:lpstr>
      <vt:lpstr>There Are Also Gaps In The ACA</vt:lpstr>
      <vt:lpstr>How Big Are the Gaps?</vt:lpstr>
      <vt:lpstr>PowerPoint Presentation</vt:lpstr>
      <vt:lpstr>Take a Deep Breath</vt:lpstr>
      <vt:lpstr>Young Adult Provision</vt:lpstr>
      <vt:lpstr>Medicaid Expansion</vt:lpstr>
      <vt:lpstr>PowerPoint Presentation</vt:lpstr>
      <vt:lpstr>Financial Protection of  Medicaid Expansion</vt:lpstr>
      <vt:lpstr>Are We Further Defining  Two Americas?</vt:lpstr>
      <vt:lpstr>Health Insurance Exchanges</vt:lpstr>
      <vt:lpstr>Financial Protection of  Health Insurance Marketplace</vt:lpstr>
      <vt:lpstr>New Coverage Under the ACA</vt:lpstr>
      <vt:lpstr>Emergency Departments As Sentinels</vt:lpstr>
      <vt:lpstr>There Will Be Answers</vt:lpstr>
      <vt:lpstr>Thank You!</vt:lpstr>
    </vt:vector>
  </TitlesOfParts>
  <Company>College of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Know,  What We Don’t Know,  and What We Think We Know  About the Affordable Care Act</dc:title>
  <dc:creator>Developmental Editor</dc:creator>
  <cp:lastModifiedBy>Developmental Editor</cp:lastModifiedBy>
  <cp:revision>11</cp:revision>
  <dcterms:created xsi:type="dcterms:W3CDTF">2014-10-20T15:07:52Z</dcterms:created>
  <dcterms:modified xsi:type="dcterms:W3CDTF">2014-10-20T16:09:09Z</dcterms:modified>
</cp:coreProperties>
</file>