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1" r:id="rId2"/>
    <p:sldId id="269" r:id="rId3"/>
    <p:sldId id="342" r:id="rId4"/>
    <p:sldId id="344" r:id="rId5"/>
    <p:sldId id="290" r:id="rId6"/>
    <p:sldId id="306" r:id="rId7"/>
    <p:sldId id="347" r:id="rId8"/>
    <p:sldId id="348" r:id="rId9"/>
    <p:sldId id="349" r:id="rId10"/>
    <p:sldId id="274" r:id="rId11"/>
    <p:sldId id="350" r:id="rId12"/>
    <p:sldId id="360" r:id="rId13"/>
    <p:sldId id="309" r:id="rId14"/>
    <p:sldId id="313" r:id="rId15"/>
    <p:sldId id="314" r:id="rId16"/>
    <p:sldId id="315" r:id="rId17"/>
    <p:sldId id="351" r:id="rId18"/>
    <p:sldId id="316" r:id="rId19"/>
    <p:sldId id="317" r:id="rId20"/>
    <p:sldId id="318" r:id="rId21"/>
    <p:sldId id="322" r:id="rId22"/>
    <p:sldId id="320" r:id="rId23"/>
    <p:sldId id="352" r:id="rId24"/>
    <p:sldId id="353" r:id="rId25"/>
    <p:sldId id="323" r:id="rId26"/>
    <p:sldId id="354" r:id="rId27"/>
    <p:sldId id="355" r:id="rId28"/>
    <p:sldId id="356" r:id="rId29"/>
    <p:sldId id="357" r:id="rId30"/>
    <p:sldId id="358" r:id="rId31"/>
    <p:sldId id="359" r:id="rId32"/>
    <p:sldId id="337" r:id="rId33"/>
    <p:sldId id="338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23" autoAdjust="0"/>
  </p:normalViewPr>
  <p:slideViewPr>
    <p:cSldViewPr snapToGrid="0" snapToObjects="1">
      <p:cViewPr>
        <p:scale>
          <a:sx n="85" d="100"/>
          <a:sy n="85" d="100"/>
        </p:scale>
        <p:origin x="-107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A3355-89F3-8A45-99C6-73FDD4672B3B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F5140-57E6-ED40-911B-EC907EAFDE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705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D57E2-B0A5-4341-A174-C7E4B27AD0EE}" type="datetimeFigureOut">
              <a:rPr lang="en-US" smtClean="0"/>
              <a:pPr/>
              <a:t>10/24/2014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3C872-236B-9D45-AAFD-87A4C9B2FE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182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serve a "who's who" of healthcare organizations, including more than 1,200 major healthcare providers, 1,800 hospitals and 700 independent and affiliated medical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3C872-236B-9D45-AAFD-87A4C9B2FE7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572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27250"/>
            <a:ext cx="6400800" cy="704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1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095"/>
            <a:ext cx="3008313" cy="7050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5095"/>
            <a:ext cx="5111750" cy="48810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0142"/>
            <a:ext cx="3008313" cy="41760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5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1966119"/>
            <a:ext cx="5486400" cy="1646238"/>
          </a:xfrm>
        </p:spPr>
        <p:txBody>
          <a:bodyPr anchor="b"/>
          <a:lstStyle>
            <a:lvl1pPr algn="ctr">
              <a:defRPr sz="3600" b="1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814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131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9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912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300" y="3644900"/>
            <a:ext cx="7226300" cy="70508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2718955">
            <a:off x="600875" y="2271508"/>
            <a:ext cx="729918" cy="7088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1824"/>
            <a:ext cx="8115299" cy="1678775"/>
          </a:xfrm>
        </p:spPr>
        <p:txBody>
          <a:bodyPr/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90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912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300" y="3644900"/>
            <a:ext cx="7226300" cy="70508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2718955">
            <a:off x="600875" y="2271508"/>
            <a:ext cx="729918" cy="7088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1824"/>
            <a:ext cx="8115299" cy="1678775"/>
          </a:xfrm>
        </p:spPr>
        <p:txBody>
          <a:bodyPr/>
          <a:lstStyle>
            <a:lvl1pPr algn="l"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7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912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03300" y="3644900"/>
            <a:ext cx="7226300" cy="70508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“Click to edit Master text styles”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2718955">
            <a:off x="600875" y="2271508"/>
            <a:ext cx="729918" cy="708848"/>
          </a:xfrm>
          <a:prstGeom prst="rect">
            <a:avLst/>
          </a:prstGeom>
          <a:solidFill>
            <a:srgbClr val="E0A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1824"/>
            <a:ext cx="8115299" cy="1678775"/>
          </a:xfrm>
        </p:spPr>
        <p:txBody>
          <a:bodyPr/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1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648200" cy="685800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646" y="850900"/>
            <a:ext cx="3440354" cy="4902200"/>
          </a:xfrm>
        </p:spPr>
        <p:txBody>
          <a:bodyPr/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7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1" y="3020225"/>
            <a:ext cx="5912973" cy="665432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6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1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  <a:alpha val="88000"/>
              </a:schemeClr>
            </a:gs>
            <a:gs pos="91000">
              <a:schemeClr val="bg1">
                <a:lumMod val="40000"/>
                <a:lumOff val="60000"/>
                <a:alpha val="61000"/>
              </a:schemeClr>
            </a:gs>
            <a:gs pos="100000">
              <a:schemeClr val="bg1">
                <a:lumMod val="60000"/>
                <a:lumOff val="4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124625"/>
            <a:ext cx="5912973" cy="665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90220" y="6286343"/>
            <a:ext cx="890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D8D10-7A7C-E04C-89C8-F1C4EB0C5F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6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resources.iom.edu/widgets/vsrt/healthcare-waste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9" Type="http://schemas.openxmlformats.org/officeDocument/2006/relationships/image" Target="../media/image43.jpeg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34" Type="http://schemas.openxmlformats.org/officeDocument/2006/relationships/image" Target="../media/image38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7.jpeg"/><Relationship Id="rId38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41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6.jpeg"/><Relationship Id="rId37" Type="http://schemas.openxmlformats.org/officeDocument/2006/relationships/image" Target="../media/image41.jpeg"/><Relationship Id="rId40" Type="http://schemas.openxmlformats.org/officeDocument/2006/relationships/image" Target="../media/image44.gif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40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5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34.jpeg"/><Relationship Id="rId35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30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IHSpowerpoint_text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5" y="330201"/>
            <a:ext cx="8229862" cy="59504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891" y="1823644"/>
            <a:ext cx="1522303" cy="4127622"/>
          </a:xfrm>
        </p:spPr>
        <p:txBody>
          <a:bodyPr/>
          <a:lstStyle/>
          <a:p>
            <a:pPr algn="l"/>
            <a:r>
              <a:rPr lang="en-US" sz="1300" dirty="0" smtClean="0"/>
              <a:t>A recent study compared 11 nations on healthcare quality, access, efficiency, and equity, as well as indicators of healthy lives such as infant mortality.</a:t>
            </a:r>
            <a:br>
              <a:rPr lang="en-US" sz="1300" dirty="0" smtClean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900" dirty="0" smtClean="0"/>
              <a:t>Source: K. Davis, K. </a:t>
            </a:r>
            <a:r>
              <a:rPr lang="en-US" sz="900" dirty="0" smtClean="0"/>
              <a:t>Stremikis</a:t>
            </a:r>
            <a:r>
              <a:rPr lang="en-US" sz="900" dirty="0" smtClean="0"/>
              <a:t>, </a:t>
            </a:r>
            <a:r>
              <a:rPr lang="en-US" sz="900" dirty="0" smtClean="0"/>
              <a:t>D.Squires</a:t>
            </a:r>
            <a:r>
              <a:rPr lang="en-US" sz="900" dirty="0" smtClean="0"/>
              <a:t>, and C. Schoen. Mirror, Mirror on the wall: How the </a:t>
            </a:r>
            <a:r>
              <a:rPr lang="en-US" sz="900" dirty="0" smtClean="0"/>
              <a:t>Perfomarce</a:t>
            </a:r>
            <a:r>
              <a:rPr lang="en-US" sz="900" dirty="0" smtClean="0"/>
              <a:t> of the U.S. Health Care System Compares Internationally, 2014 Update, the Commonwealth Fund, June 2014</a:t>
            </a:r>
            <a:endParaRPr lang="en-US" sz="900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1" y="785357"/>
            <a:ext cx="8115299" cy="769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pc="300" dirty="0" smtClean="0">
                <a:solidFill>
                  <a:schemeClr val="accent2"/>
                </a:solidFill>
              </a:rPr>
              <a:t>OVERALL HEALTHCARE RANKING</a:t>
            </a:r>
            <a:endParaRPr lang="en-US" spc="300" dirty="0">
              <a:solidFill>
                <a:schemeClr val="accent2"/>
              </a:solidFill>
            </a:endParaRPr>
          </a:p>
        </p:txBody>
      </p:sp>
      <p:pic>
        <p:nvPicPr>
          <p:cNvPr id="8" name="Picture 7" descr="Screen Shot 2014-06-16 at 2.18.48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" t="22429" r="30064" b="15582"/>
          <a:stretch/>
        </p:blipFill>
        <p:spPr>
          <a:xfrm>
            <a:off x="668547" y="1978323"/>
            <a:ext cx="5909112" cy="412762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21102" y="1660812"/>
            <a:ext cx="928036" cy="276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sz="1000" b="1" dirty="0" smtClean="0"/>
              <a:t>Low</a:t>
            </a:r>
            <a:endParaRPr lang="en-US" sz="1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649623" y="1660812"/>
            <a:ext cx="928036" cy="2768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sz="1000" b="1" dirty="0" smtClean="0"/>
              <a:t>High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535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21980" y="2274848"/>
            <a:ext cx="5360020" cy="3478251"/>
          </a:xfrm>
        </p:spPr>
        <p:txBody>
          <a:bodyPr/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would a value-driven payment system be better?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Rewards quality, safety and efficiency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Encourages keeping people healthy (“population health”)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Encourages keeping people out of hospitals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Discourages waste</a:t>
            </a:r>
            <a:endParaRPr lang="en-US" sz="20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Content Placeholder 7" descr="KnowledgeBook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58"/>
          <a:stretch/>
        </p:blipFill>
        <p:spPr>
          <a:xfrm>
            <a:off x="0" y="203652"/>
            <a:ext cx="2877015" cy="64506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21980" y="2274848"/>
            <a:ext cx="5360020" cy="3478251"/>
          </a:xfrm>
        </p:spPr>
        <p:txBody>
          <a:bodyPr/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How much “waste” is there?</a:t>
            </a:r>
          </a:p>
          <a:p>
            <a:pPr lvl="1"/>
            <a:r>
              <a:rPr lang="en-US" sz="2000" dirty="0" smtClean="0">
                <a:ea typeface="Verdana" pitchFamily="34" charset="0"/>
                <a:cs typeface="Verdana" pitchFamily="34" charset="0"/>
              </a:rPr>
              <a:t>IOM estimates 30% of US total healthcare cost is waste</a:t>
            </a:r>
          </a:p>
          <a:p>
            <a:pPr lvl="1"/>
            <a:r>
              <a:rPr lang="en-US" sz="2000" dirty="0" smtClean="0">
                <a:hlinkClick r:id="rId2"/>
              </a:rPr>
              <a:t>http://resources.iom.edu/widgets/vsrt/healthcare-waste.html</a:t>
            </a:r>
            <a:endParaRPr lang="en-US" sz="2000" dirty="0" smtClean="0"/>
          </a:p>
          <a:p>
            <a:pPr lvl="1">
              <a:buNone/>
            </a:pPr>
            <a:endParaRPr lang="en-US" sz="2000" dirty="0" smtClean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Content Placeholder 7" descr="KnowledgeBooks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58"/>
          <a:stretch/>
        </p:blipFill>
        <p:spPr>
          <a:xfrm>
            <a:off x="0" y="203652"/>
            <a:ext cx="2877015" cy="64506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2-18 at 9.53.5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55" y="3331060"/>
            <a:ext cx="1771658" cy="2294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sample_Population_Health_Cover_130280693309758177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0" y="3658594"/>
            <a:ext cx="2040053" cy="2656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1825"/>
            <a:ext cx="8115299" cy="1693024"/>
          </a:xfrm>
        </p:spPr>
        <p:txBody>
          <a:bodyPr>
            <a:normAutofit/>
          </a:bodyPr>
          <a:lstStyle/>
          <a:p>
            <a:r>
              <a:rPr lang="en-US" dirty="0" smtClean="0"/>
              <a:t>Many stakeholders believe: </a:t>
            </a:r>
            <a:br>
              <a:rPr lang="en-US" dirty="0" smtClean="0"/>
            </a:br>
            <a:r>
              <a:rPr lang="en-US" dirty="0" smtClean="0"/>
              <a:t>“Population health management is the way out of the crisis”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 descr="Screen Shot 2013-12-18 at 10.03.1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208" y="3564915"/>
            <a:ext cx="2766009" cy="2021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8"/>
          <p:cNvGrpSpPr/>
          <p:nvPr/>
        </p:nvGrpSpPr>
        <p:grpSpPr>
          <a:xfrm>
            <a:off x="4518959" y="2990357"/>
            <a:ext cx="3067669" cy="1175149"/>
            <a:chOff x="3965424" y="2993327"/>
            <a:chExt cx="3086101" cy="1175039"/>
          </a:xfrm>
        </p:grpSpPr>
        <p:pic>
          <p:nvPicPr>
            <p:cNvPr id="14" name="Picture 13" descr="Screen Shot 2013-12-18 at 10.14.54 PM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429" y="3252286"/>
              <a:ext cx="3060096" cy="9160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Screen Shot 2013-12-18 at 10.15.05 P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5424" y="2993327"/>
              <a:ext cx="2795814" cy="5644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Picture 15" descr="Screen Shot 2013-12-18 at 10.08.37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8" y="3935914"/>
            <a:ext cx="3380926" cy="117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12"/>
          <p:cNvGrpSpPr/>
          <p:nvPr/>
        </p:nvGrpSpPr>
        <p:grpSpPr>
          <a:xfrm>
            <a:off x="4544809" y="5283717"/>
            <a:ext cx="3504294" cy="1246146"/>
            <a:chOff x="4445248" y="1270190"/>
            <a:chExt cx="4527190" cy="1600128"/>
          </a:xfrm>
        </p:grpSpPr>
        <p:pic>
          <p:nvPicPr>
            <p:cNvPr id="9" name="Picture 8" descr="Screen Shot 2013-12-18 at 9.56.36 PM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8" t="1209" r="7253" b="88892"/>
            <a:stretch/>
          </p:blipFill>
          <p:spPr>
            <a:xfrm>
              <a:off x="4445248" y="1270190"/>
              <a:ext cx="4465736" cy="3700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 descr="Screen Shot 2013-12-18 at 9.56.36 PM.pn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066" r="29431" b="4237"/>
            <a:stretch/>
          </p:blipFill>
          <p:spPr>
            <a:xfrm>
              <a:off x="4588644" y="1659442"/>
              <a:ext cx="4383794" cy="12108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7" name="Title 1"/>
          <p:cNvSpPr txBox="1">
            <a:spLocks/>
          </p:cNvSpPr>
          <p:nvPr/>
        </p:nvSpPr>
        <p:spPr>
          <a:xfrm>
            <a:off x="462704" y="6314773"/>
            <a:ext cx="2785911" cy="368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5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4217" y="1701525"/>
            <a:ext cx="4932978" cy="16235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Verdana"/>
                <a:cs typeface="Verdana"/>
              </a:rPr>
              <a:t>“the technical field of endeavor which utilizes a variety of individual, organizational and cultural interventions to help improve the morbidity patterns (i.e., the illness and injury burden) and the health care use behavior of defined populations” </a:t>
            </a:r>
            <a:r>
              <a:rPr lang="en-US" sz="1000" dirty="0" smtClean="0"/>
              <a:t>— </a:t>
            </a:r>
            <a:r>
              <a:rPr lang="en-US" sz="1000" dirty="0"/>
              <a:t>Michael Hillman, Testimony before the Subcommittee on Health of the House Committee on Ways and </a:t>
            </a:r>
            <a:r>
              <a:rPr lang="en-US" sz="1000" dirty="0" smtClean="0"/>
              <a:t>Means, </a:t>
            </a:r>
            <a:r>
              <a:rPr lang="en-US" sz="1000" dirty="0"/>
              <a:t>2002-04-16.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646" y="787401"/>
            <a:ext cx="3440354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44718" y="649977"/>
            <a:ext cx="3440353" cy="6851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dirty="0" smtClean="0"/>
              <a:t>Some Definitions</a:t>
            </a:r>
            <a:endParaRPr lang="en-US" dirty="0"/>
          </a:p>
        </p:txBody>
      </p:sp>
      <p:pic>
        <p:nvPicPr>
          <p:cNvPr id="8" name="Content Placeholder 7" descr="KnowledgeBook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58"/>
          <a:stretch/>
        </p:blipFill>
        <p:spPr>
          <a:xfrm>
            <a:off x="-1587429" y="0"/>
            <a:ext cx="4941646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77278" y="1133892"/>
            <a:ext cx="3529519" cy="2745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sz="1400" dirty="0" smtClean="0">
                <a:solidFill>
                  <a:schemeClr val="accent5"/>
                </a:solidFill>
              </a:rPr>
              <a:t>POPULATION HEALTH MANAGEMENT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54217" y="4861932"/>
            <a:ext cx="4932978" cy="1789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Verdana"/>
                <a:cs typeface="Verdana"/>
              </a:rPr>
              <a:t>“improving the overall health status and lowering the cost of care for a specific population</a:t>
            </a:r>
            <a:r>
              <a:rPr lang="en-US" sz="1800" b="1" dirty="0" smtClean="0">
                <a:latin typeface="Verdana"/>
                <a:cs typeface="Verdana"/>
              </a:rPr>
              <a:t>” </a:t>
            </a:r>
            <a:r>
              <a:rPr lang="en-US" sz="1000" dirty="0"/>
              <a:t>—</a:t>
            </a:r>
            <a:r>
              <a:rPr lang="en-US" sz="1000" dirty="0" smtClean="0"/>
              <a:t> </a:t>
            </a:r>
            <a:r>
              <a:rPr lang="en-US" sz="1200" dirty="0" smtClean="0"/>
              <a:t>Dr</a:t>
            </a:r>
            <a:r>
              <a:rPr lang="en-US" sz="1200" dirty="0"/>
              <a:t>. David Nash, Dean of Jefferson School of Population Health and Rita </a:t>
            </a:r>
            <a:r>
              <a:rPr lang="en-US" sz="1200" dirty="0"/>
              <a:t>Numerof</a:t>
            </a:r>
            <a:r>
              <a:rPr lang="en-US" sz="1200" dirty="0"/>
              <a:t>, principal of </a:t>
            </a:r>
            <a:r>
              <a:rPr lang="en-US" sz="1200" dirty="0"/>
              <a:t>Numerof</a:t>
            </a:r>
            <a:r>
              <a:rPr lang="en-US" sz="1200" dirty="0"/>
              <a:t> &amp; Associates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54217" y="3325091"/>
            <a:ext cx="4932978" cy="1358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Verdana"/>
                <a:cs typeface="Verdana"/>
              </a:rPr>
              <a:t>“a proactive, patient-centric approach to health and healthcare that engages patients and physicians in prevention, wellness, care coordination and care management with the goals of improving outcomes and reducing </a:t>
            </a:r>
            <a:r>
              <a:rPr lang="en-US" sz="1400" dirty="0" smtClean="0">
                <a:latin typeface="Verdana"/>
                <a:cs typeface="Verdana"/>
              </a:rPr>
              <a:t>cost” </a:t>
            </a:r>
            <a:r>
              <a:rPr lang="en-US" sz="1000" dirty="0" smtClean="0"/>
              <a:t>— </a:t>
            </a:r>
            <a:r>
              <a:rPr lang="en-US" sz="1000" dirty="0"/>
              <a:t>Cynthia Kilroy, Senior Vice President-Provider Strategy at </a:t>
            </a:r>
            <a:r>
              <a:rPr lang="en-US" sz="1000" dirty="0"/>
              <a:t>Optum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32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4217" y="1701524"/>
            <a:ext cx="4932978" cy="1221191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en-US" sz="1400" dirty="0">
                <a:latin typeface="Verdana"/>
                <a:cs typeface="Verdana"/>
              </a:rPr>
              <a:t>Arrangements under which the organizations and clinical </a:t>
            </a:r>
            <a:r>
              <a:rPr lang="en-US" sz="1400" dirty="0" smtClean="0">
                <a:latin typeface="Verdana"/>
                <a:cs typeface="Verdana"/>
              </a:rPr>
              <a:t>professionals </a:t>
            </a:r>
            <a:r>
              <a:rPr lang="en-US" sz="1400" dirty="0">
                <a:latin typeface="Verdana"/>
                <a:cs typeface="Verdana"/>
              </a:rPr>
              <a:t>providing care for a specific population are held accountable for its safety, quality, efficiency, and degree of patient satisfaction, based upon valid and reliable measures of </a:t>
            </a:r>
            <a:r>
              <a:rPr lang="en-US" sz="1400" dirty="0" smtClean="0">
                <a:latin typeface="Verdana"/>
                <a:cs typeface="Verdana"/>
              </a:rPr>
              <a:t>each.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646" y="787401"/>
            <a:ext cx="3440354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44718" y="649977"/>
            <a:ext cx="3440353" cy="6851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dirty="0" smtClean="0"/>
              <a:t>Some Definitions</a:t>
            </a:r>
            <a:endParaRPr lang="en-US" dirty="0"/>
          </a:p>
        </p:txBody>
      </p:sp>
      <p:pic>
        <p:nvPicPr>
          <p:cNvPr id="8" name="Content Placeholder 7" descr="KnowledgeBook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58"/>
          <a:stretch/>
        </p:blipFill>
        <p:spPr>
          <a:xfrm>
            <a:off x="-1587429" y="0"/>
            <a:ext cx="4941646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354217" y="1437528"/>
            <a:ext cx="3529519" cy="2745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sz="1400" dirty="0" smtClean="0">
                <a:solidFill>
                  <a:schemeClr val="accent5"/>
                </a:solidFill>
              </a:rPr>
              <a:t>ACCOUNTABLE CARE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54217" y="3541456"/>
            <a:ext cx="4932978" cy="936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latin typeface="Verdana"/>
                <a:cs typeface="Verdana"/>
              </a:rPr>
              <a:t>Payment </a:t>
            </a:r>
            <a:r>
              <a:rPr lang="en-US" sz="1400" dirty="0">
                <a:latin typeface="Verdana"/>
                <a:cs typeface="Verdana"/>
              </a:rPr>
              <a:t>for health services based, at least in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en-US" sz="1400" dirty="0" smtClean="0">
                <a:latin typeface="Verdana"/>
                <a:cs typeface="Verdana"/>
              </a:rPr>
              <a:t>part</a:t>
            </a:r>
            <a:r>
              <a:rPr lang="en-US" sz="1400" dirty="0">
                <a:latin typeface="Verdana"/>
                <a:cs typeface="Verdana"/>
              </a:rPr>
              <a:t>, on measures of safety, quality, efficiency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en-US" sz="1400" dirty="0" smtClean="0">
                <a:latin typeface="Verdana"/>
                <a:cs typeface="Verdana"/>
              </a:rPr>
              <a:t>and </a:t>
            </a:r>
            <a:r>
              <a:rPr lang="en-US" sz="1400" dirty="0">
                <a:latin typeface="Verdana"/>
                <a:cs typeface="Verdana"/>
              </a:rPr>
              <a:t>patient satisfaction</a:t>
            </a:r>
            <a:endParaRPr lang="en-US" sz="1000" dirty="0">
              <a:latin typeface="Verdana"/>
              <a:cs typeface="Verdan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354217" y="4917329"/>
            <a:ext cx="4932978" cy="740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Verdana"/>
                <a:cs typeface="Verdana"/>
              </a:rPr>
              <a:t>Fixed payment for managing the care of a specific population</a:t>
            </a:r>
            <a:endParaRPr lang="en-US" sz="1000" dirty="0">
              <a:latin typeface="Verdana"/>
              <a:cs typeface="Verdana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54217" y="3266910"/>
            <a:ext cx="3529519" cy="2745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sz="1400" dirty="0" smtClean="0">
                <a:solidFill>
                  <a:schemeClr val="accent5"/>
                </a:solidFill>
              </a:rPr>
              <a:t>VALUE-DRIVEN PAYMENT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54217" y="4685750"/>
            <a:ext cx="3529519" cy="27454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sz="1400" dirty="0" smtClean="0">
                <a:solidFill>
                  <a:schemeClr val="accent5"/>
                </a:solidFill>
              </a:rPr>
              <a:t>CAPITATION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2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much “Value-driven </a:t>
            </a:r>
            <a:br>
              <a:rPr lang="en-US" dirty="0" smtClean="0"/>
            </a:br>
            <a:r>
              <a:rPr lang="en-US" dirty="0" smtClean="0"/>
              <a:t>payment” is there?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Not a lot—yet…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44224" y="4158608"/>
            <a:ext cx="3163037" cy="913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Verdana"/>
                <a:cs typeface="Verdana"/>
              </a:rPr>
              <a:t>of </a:t>
            </a:r>
            <a:r>
              <a:rPr lang="en-US" sz="1400" b="1" dirty="0">
                <a:latin typeface="Verdana"/>
                <a:cs typeface="Verdana"/>
              </a:rPr>
              <a:t>commercial insurance </a:t>
            </a:r>
            <a:r>
              <a:rPr lang="en-US" sz="1400" dirty="0">
                <a:latin typeface="Verdana"/>
                <a:cs typeface="Verdana"/>
              </a:rPr>
              <a:t>payments were </a:t>
            </a:r>
            <a:r>
              <a:rPr lang="en-US" sz="1400" b="1" dirty="0">
                <a:latin typeface="Verdana"/>
                <a:cs typeface="Verdana"/>
              </a:rPr>
              <a:t>at least partially </a:t>
            </a:r>
            <a:r>
              <a:rPr lang="en-US" sz="1400" dirty="0" smtClean="0">
                <a:latin typeface="Verdana"/>
                <a:cs typeface="Verdana"/>
              </a:rPr>
              <a:t>value-oriented, Nationwide </a:t>
            </a:r>
            <a:r>
              <a:rPr lang="en-US" sz="1400" dirty="0">
                <a:latin typeface="Verdana"/>
                <a:cs typeface="Verdana"/>
              </a:rPr>
              <a:t>in </a:t>
            </a:r>
            <a:r>
              <a:rPr lang="en-US" sz="1400" dirty="0" smtClean="0">
                <a:latin typeface="Verdana"/>
                <a:cs typeface="Verdana"/>
              </a:rPr>
              <a:t>2014*</a:t>
            </a: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241234" y="3600614"/>
            <a:ext cx="1569016" cy="647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Verdana"/>
                <a:cs typeface="Verdana"/>
              </a:rPr>
              <a:t>40%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638153" y="4158607"/>
            <a:ext cx="1392053" cy="115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Verdana"/>
                <a:cs typeface="Verdana"/>
              </a:rPr>
              <a:t>of </a:t>
            </a:r>
            <a:r>
              <a:rPr lang="en-US" sz="1400" dirty="0">
                <a:latin typeface="Verdana"/>
                <a:cs typeface="Verdana"/>
              </a:rPr>
              <a:t>hospital payments included</a:t>
            </a:r>
          </a:p>
          <a:p>
            <a:pPr algn="ctr"/>
            <a:endParaRPr lang="en-US" sz="1400" dirty="0" smtClean="0">
              <a:latin typeface="Verdana"/>
              <a:cs typeface="Verdana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6764890" y="4158606"/>
            <a:ext cx="1813789" cy="123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Verdana"/>
                <a:cs typeface="Verdana"/>
              </a:rPr>
              <a:t>Of those </a:t>
            </a:r>
            <a:r>
              <a:rPr lang="en-US" sz="1400" dirty="0" smtClean="0">
                <a:latin typeface="Verdana"/>
                <a:cs typeface="Verdana"/>
              </a:rPr>
              <a:t/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en-US" sz="1400" dirty="0" smtClean="0">
                <a:latin typeface="Verdana"/>
                <a:cs typeface="Verdana"/>
              </a:rPr>
              <a:t>“</a:t>
            </a:r>
            <a:r>
              <a:rPr lang="en-US" sz="1400" dirty="0">
                <a:latin typeface="Verdana"/>
                <a:cs typeface="Verdana"/>
              </a:rPr>
              <a:t>value-driven” payments, </a:t>
            </a:r>
            <a:r>
              <a:rPr lang="en-US" sz="1400" dirty="0" smtClean="0">
                <a:latin typeface="Verdana"/>
                <a:cs typeface="Verdana"/>
              </a:rPr>
              <a:t>involved </a:t>
            </a:r>
            <a:br>
              <a:rPr lang="en-US" sz="1400" dirty="0" smtClean="0">
                <a:latin typeface="Verdana"/>
                <a:cs typeface="Verdana"/>
              </a:rPr>
            </a:br>
            <a:r>
              <a:rPr lang="en-US" sz="1400" dirty="0" smtClean="0">
                <a:latin typeface="Verdana"/>
                <a:cs typeface="Verdana"/>
              </a:rPr>
              <a:t>providers </a:t>
            </a:r>
            <a:r>
              <a:rPr lang="en-US" sz="1400" dirty="0">
                <a:latin typeface="Verdana"/>
                <a:cs typeface="Verdana"/>
              </a:rPr>
              <a:t>at risk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761839" y="3600614"/>
            <a:ext cx="1144680" cy="64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Verdana"/>
                <a:cs typeface="Verdana"/>
              </a:rPr>
              <a:t>38%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985984" y="3600614"/>
            <a:ext cx="1371600" cy="64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Verdana"/>
                <a:cs typeface="Verdana"/>
              </a:rPr>
              <a:t>53%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271888" y="3600614"/>
            <a:ext cx="1371600" cy="647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Verdana"/>
                <a:cs typeface="Verdana"/>
              </a:rPr>
              <a:t>18%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234735" y="4158607"/>
            <a:ext cx="1445906" cy="1157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Verdana"/>
                <a:cs typeface="Verdana"/>
              </a:rPr>
              <a:t>of </a:t>
            </a:r>
            <a:r>
              <a:rPr lang="en-US" sz="1400" dirty="0">
                <a:latin typeface="Verdana"/>
                <a:cs typeface="Verdana"/>
              </a:rPr>
              <a:t>physician payments </a:t>
            </a:r>
            <a:r>
              <a:rPr lang="en-US" sz="1400" dirty="0" smtClean="0">
                <a:latin typeface="Verdana"/>
                <a:cs typeface="Verdana"/>
              </a:rPr>
              <a:t>included</a:t>
            </a:r>
            <a:endParaRPr lang="en-US" sz="1400" dirty="0">
              <a:latin typeface="Verdana"/>
              <a:cs typeface="Verdana"/>
            </a:endParaRPr>
          </a:p>
          <a:p>
            <a:pPr algn="ctr"/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62897" y="5072024"/>
            <a:ext cx="3125690" cy="8392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That includes </a:t>
            </a:r>
            <a:r>
              <a:rPr lang="en-US" sz="1400" b="1" dirty="0"/>
              <a:t>shared savings, shared risk, partial or condition-specific capitation, FFS base plus P4P, bundled payments, full </a:t>
            </a:r>
            <a:r>
              <a:rPr lang="en-US" sz="1400" b="1" dirty="0" smtClean="0"/>
              <a:t>capitation (15%)</a:t>
            </a:r>
            <a:endParaRPr lang="en-US" sz="1400" b="1" dirty="0" smtClean="0">
              <a:latin typeface="Verdana"/>
              <a:cs typeface="Verdana"/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72634" y="6343080"/>
            <a:ext cx="4450036" cy="318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*</a:t>
            </a:r>
            <a:r>
              <a:rPr lang="en-US" sz="1200" dirty="0" smtClean="0"/>
              <a:t>Catalyst </a:t>
            </a:r>
            <a:r>
              <a:rPr lang="en-US" sz="1200" dirty="0"/>
              <a:t>for Payment Reform, www.catalyzepaymentreform.org</a:t>
            </a:r>
          </a:p>
        </p:txBody>
      </p:sp>
    </p:spTree>
    <p:extLst>
      <p:ext uri="{BB962C8B-B14F-4D97-AF65-F5344CB8AC3E}">
        <p14:creationId xmlns:p14="http://schemas.microsoft.com/office/powerpoint/2010/main" val="28288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3300" y="3133493"/>
            <a:ext cx="7226300" cy="35179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Largest value-based component (15%) is full capitation  (mostly in California)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Only 0.1% bundled payments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2% FFS shared savings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12.8% FFS with performance bonus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mostly FFS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California drives much of the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625881" y="4056510"/>
            <a:ext cx="3802654" cy="1430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Verdana"/>
                <a:cs typeface="Verdana"/>
              </a:rPr>
              <a:t>of payments </a:t>
            </a:r>
            <a:r>
              <a:rPr lang="en-US" sz="1400" dirty="0" smtClean="0">
                <a:latin typeface="Verdana"/>
                <a:cs typeface="Verdana"/>
              </a:rPr>
              <a:t>in California are </a:t>
            </a:r>
            <a:r>
              <a:rPr lang="en-US" sz="1400" dirty="0">
                <a:latin typeface="Verdana"/>
                <a:cs typeface="Verdana"/>
              </a:rPr>
              <a:t>at least partially “value-driven” </a:t>
            </a:r>
            <a:r>
              <a:rPr lang="en-US" sz="1400" dirty="0" smtClean="0">
                <a:latin typeface="Verdana"/>
                <a:cs typeface="Verdana"/>
              </a:rPr>
              <a:t>(</a:t>
            </a:r>
            <a:r>
              <a:rPr lang="en-US" sz="1400" dirty="0">
                <a:latin typeface="Verdana"/>
                <a:cs typeface="Verdana"/>
              </a:rPr>
              <a:t>including </a:t>
            </a:r>
            <a:r>
              <a:rPr lang="en-US" sz="1400" dirty="0" smtClean="0">
                <a:latin typeface="Verdana"/>
                <a:cs typeface="Verdana"/>
              </a:rPr>
              <a:t>40.7% </a:t>
            </a:r>
            <a:r>
              <a:rPr lang="en-US" sz="1400" dirty="0">
                <a:latin typeface="Verdana"/>
                <a:cs typeface="Verdana"/>
              </a:rPr>
              <a:t>on full capitation) and </a:t>
            </a:r>
            <a:r>
              <a:rPr lang="en-US" sz="1400" b="1" dirty="0" smtClean="0">
                <a:latin typeface="Verdana"/>
                <a:cs typeface="Verdana"/>
              </a:rPr>
              <a:t>86%</a:t>
            </a:r>
            <a:r>
              <a:rPr lang="en-US" sz="1400" dirty="0" smtClean="0">
                <a:latin typeface="Verdana"/>
                <a:cs typeface="Verdana"/>
              </a:rPr>
              <a:t> </a:t>
            </a:r>
            <a:r>
              <a:rPr lang="en-US" sz="1400" dirty="0">
                <a:latin typeface="Verdana"/>
                <a:cs typeface="Verdana"/>
              </a:rPr>
              <a:t>of those payments place providers at risk*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1663422" y="3498516"/>
            <a:ext cx="1569016" cy="647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Verdana"/>
                <a:cs typeface="Verdana"/>
              </a:rPr>
              <a:t>55.4%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659507" y="3498516"/>
            <a:ext cx="1569016" cy="647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Verdana"/>
                <a:cs typeface="Verdana"/>
              </a:rPr>
              <a:t>34%</a:t>
            </a:r>
            <a:endParaRPr lang="en-US" sz="2800" b="1" dirty="0">
              <a:latin typeface="Verdana"/>
              <a:cs typeface="Verdana"/>
            </a:endParaRPr>
          </a:p>
        </p:txBody>
      </p:sp>
      <p:sp>
        <p:nvSpPr>
          <p:cNvPr id="17" name="Content Placeholder 1"/>
          <p:cNvSpPr txBox="1">
            <a:spLocks/>
          </p:cNvSpPr>
          <p:nvPr/>
        </p:nvSpPr>
        <p:spPr>
          <a:xfrm>
            <a:off x="4934582" y="4056510"/>
            <a:ext cx="3018866" cy="134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latin typeface="Verdana"/>
                <a:cs typeface="Verdana"/>
              </a:rPr>
              <a:t>is the prevalence </a:t>
            </a:r>
            <a:r>
              <a:rPr lang="en-US" sz="1400" dirty="0">
                <a:latin typeface="Verdana"/>
                <a:cs typeface="Verdana"/>
              </a:rPr>
              <a:t>of “value-driven payments” in the rest of the </a:t>
            </a:r>
            <a:r>
              <a:rPr lang="en-US" sz="1400" dirty="0" smtClean="0">
                <a:latin typeface="Verdana"/>
                <a:cs typeface="Verdana"/>
              </a:rPr>
              <a:t>country when </a:t>
            </a:r>
            <a:r>
              <a:rPr lang="en-US" sz="1400" dirty="0">
                <a:latin typeface="Verdana"/>
                <a:cs typeface="Verdana"/>
              </a:rPr>
              <a:t>you back out the California </a:t>
            </a:r>
            <a:r>
              <a:rPr lang="en-US" sz="1400" dirty="0" smtClean="0">
                <a:latin typeface="Verdana"/>
                <a:cs typeface="Verdana"/>
              </a:rPr>
              <a:t>numbers</a:t>
            </a:r>
            <a:endParaRPr lang="en-US" sz="1400" b="1" dirty="0">
              <a:latin typeface="Verdana"/>
              <a:cs typeface="Verdana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72634" y="6343080"/>
            <a:ext cx="4450036" cy="318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*</a:t>
            </a:r>
            <a:r>
              <a:rPr lang="en-US" sz="1200" dirty="0" smtClean="0"/>
              <a:t>Catalyst </a:t>
            </a:r>
            <a:r>
              <a:rPr lang="en-US" sz="1200" dirty="0"/>
              <a:t>for Payment Reform, www.catalyzepaymentreform.org</a:t>
            </a:r>
          </a:p>
        </p:txBody>
      </p:sp>
    </p:spTree>
    <p:extLst>
      <p:ext uri="{BB962C8B-B14F-4D97-AF65-F5344CB8AC3E}">
        <p14:creationId xmlns:p14="http://schemas.microsoft.com/office/powerpoint/2010/main" val="9150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Nonetheless…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77034" y="3551748"/>
            <a:ext cx="7881113" cy="2415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2000" dirty="0">
                <a:latin typeface="Verdana"/>
                <a:cs typeface="Verdana"/>
              </a:rPr>
              <a:t>That the change is coming seems unquestionable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Verdana"/>
                <a:cs typeface="Verdana"/>
              </a:rPr>
              <a:t>Will </a:t>
            </a:r>
            <a:r>
              <a:rPr lang="en-US" sz="2000" dirty="0">
                <a:latin typeface="Verdana"/>
                <a:cs typeface="Verdana"/>
              </a:rPr>
              <a:t>probably vary greatly from one market to the next in terms of what new mechanisms will be introduced and how quickly they will be implemented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Verdana"/>
                <a:cs typeface="Verdana"/>
              </a:rPr>
              <a:t>The vast majority of provider organizations are trying to position themselves to be ready for the change...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Verdana"/>
                <a:cs typeface="Verdana"/>
              </a:rPr>
              <a:t>...without shooting themselves in the foot by implementing prematurely</a:t>
            </a:r>
          </a:p>
        </p:txBody>
      </p:sp>
    </p:spTree>
    <p:extLst>
      <p:ext uri="{BB962C8B-B14F-4D97-AF65-F5344CB8AC3E}">
        <p14:creationId xmlns:p14="http://schemas.microsoft.com/office/powerpoint/2010/main" val="1672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unri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8" t="20127" r="9297" b="6223"/>
          <a:stretch/>
        </p:blipFill>
        <p:spPr>
          <a:xfrm>
            <a:off x="0" y="0"/>
            <a:ext cx="914339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IHS_small_textbox-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7039" r="8889" b="27032"/>
          <a:stretch/>
        </p:blipFill>
        <p:spPr>
          <a:xfrm>
            <a:off x="-805720" y="809556"/>
            <a:ext cx="10729432" cy="44951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43669"/>
            <a:ext cx="8369299" cy="1727199"/>
          </a:xfrm>
        </p:spPr>
        <p:txBody>
          <a:bodyPr/>
          <a:lstStyle/>
          <a:p>
            <a:r>
              <a:rPr lang="en-US" b="1" dirty="0" smtClean="0"/>
              <a:t>Managing the Volume to Value Transition: </a:t>
            </a:r>
            <a:br>
              <a:rPr lang="en-US" b="1" dirty="0" smtClean="0"/>
            </a:br>
            <a:r>
              <a:rPr lang="en-US" b="1" dirty="0" smtClean="0"/>
              <a:t>The Critical Role of Leaders</a:t>
            </a:r>
            <a:endParaRPr lang="en-US" dirty="0">
              <a:solidFill>
                <a:srgbClr val="3B131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4339296"/>
            <a:ext cx="9143391" cy="2385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342900" indent="-342900">
              <a:lnSpc>
                <a:spcPct val="90000"/>
              </a:lnSpc>
              <a:buAutoNum type="alphaUcPeriod"/>
            </a:pPr>
            <a:r>
              <a:rPr lang="en-US" sz="1400" b="1" dirty="0" smtClean="0"/>
              <a:t>James Tinker Lecture</a:t>
            </a:r>
          </a:p>
          <a:p>
            <a:pPr marL="342900" indent="-342900">
              <a:lnSpc>
                <a:spcPct val="90000"/>
              </a:lnSpc>
            </a:pPr>
            <a:r>
              <a:rPr lang="en-US" sz="1400" b="1" dirty="0" smtClean="0"/>
              <a:t>University of Iowa College of Public Health</a:t>
            </a:r>
            <a:endParaRPr lang="en-US" sz="1400" b="1" dirty="0"/>
          </a:p>
          <a:p>
            <a:pPr>
              <a:lnSpc>
                <a:spcPct val="90000"/>
              </a:lnSpc>
            </a:pPr>
            <a:r>
              <a:rPr lang="en-US" sz="1400" dirty="0"/>
              <a:t>October </a:t>
            </a:r>
            <a:r>
              <a:rPr lang="en-US" sz="1400" dirty="0" smtClean="0"/>
              <a:t>30, </a:t>
            </a:r>
            <a:r>
              <a:rPr lang="en-US" sz="1400" dirty="0"/>
              <a:t>2014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dirty="0" smtClean="0"/>
              <a:t>Presented </a:t>
            </a:r>
            <a:r>
              <a:rPr lang="en-US" sz="1400" dirty="0"/>
              <a:t>by: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William </a:t>
            </a:r>
            <a:r>
              <a:rPr lang="en-US" sz="1600" dirty="0"/>
              <a:t>F. </a:t>
            </a:r>
            <a:r>
              <a:rPr lang="en-US" sz="1600" dirty="0"/>
              <a:t>Jessee</a:t>
            </a:r>
            <a:r>
              <a:rPr lang="en-US" sz="1600" dirty="0"/>
              <a:t>, M.D., FACMPE, Chief Medical Officer &amp; Senior Advisor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INTEGRATED Healthcare </a:t>
            </a:r>
            <a:r>
              <a:rPr lang="en-US" sz="1600" dirty="0" smtClean="0"/>
              <a:t>Strategies</a:t>
            </a:r>
            <a:endParaRPr lang="en-US" sz="1600" dirty="0"/>
          </a:p>
        </p:txBody>
      </p:sp>
      <p:pic>
        <p:nvPicPr>
          <p:cNvPr id="4" name="Picture 3" descr="INTEGRATEDLogoStacked(RGB)powerpoi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48" y="347464"/>
            <a:ext cx="1986552" cy="12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iceMeet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3"/>
          <a:stretch/>
        </p:blipFill>
        <p:spPr>
          <a:xfrm>
            <a:off x="0" y="0"/>
            <a:ext cx="4794851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350075"/>
            <a:ext cx="4005206" cy="2099122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23056" y="1468969"/>
            <a:ext cx="3440354" cy="3052975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41</a:t>
            </a:r>
            <a:r>
              <a:rPr lang="en-US" sz="1400" dirty="0">
                <a:latin typeface="Verdana"/>
                <a:cs typeface="Verdana"/>
              </a:rPr>
              <a:t>% of health </a:t>
            </a:r>
            <a:r>
              <a:rPr lang="en-US" sz="1400" dirty="0" smtClean="0">
                <a:latin typeface="Verdana"/>
                <a:cs typeface="Verdana"/>
              </a:rPr>
              <a:t>systems </a:t>
            </a:r>
            <a:r>
              <a:rPr lang="en-US" sz="1400" dirty="0">
                <a:latin typeface="Verdana"/>
                <a:cs typeface="Verdana"/>
              </a:rPr>
              <a:t>report having begun</a:t>
            </a:r>
          </a:p>
          <a:p>
            <a:r>
              <a:rPr lang="en-US" sz="1400" dirty="0" smtClean="0">
                <a:latin typeface="Verdana"/>
                <a:cs typeface="Verdana"/>
              </a:rPr>
              <a:t>88</a:t>
            </a:r>
            <a:r>
              <a:rPr lang="en-US" sz="1400" dirty="0">
                <a:latin typeface="Verdana"/>
                <a:cs typeface="Verdana"/>
              </a:rPr>
              <a:t>% of health systems plan to begin soon</a:t>
            </a:r>
          </a:p>
          <a:p>
            <a:r>
              <a:rPr lang="en-US" sz="1400" dirty="0" smtClean="0">
                <a:latin typeface="Verdana"/>
                <a:cs typeface="Verdana"/>
              </a:rPr>
              <a:t>Mostly </a:t>
            </a:r>
            <a:r>
              <a:rPr lang="en-US" sz="1400" dirty="0">
                <a:latin typeface="Verdana"/>
                <a:cs typeface="Verdana"/>
              </a:rPr>
              <a:t>focused on Medicare and Medicaid populations</a:t>
            </a:r>
          </a:p>
          <a:p>
            <a:r>
              <a:rPr lang="en-US" sz="1400" dirty="0" smtClean="0">
                <a:latin typeface="Verdana"/>
                <a:cs typeface="Verdana"/>
              </a:rPr>
              <a:t>But </a:t>
            </a:r>
            <a:r>
              <a:rPr lang="en-US" sz="1400" dirty="0">
                <a:latin typeface="Verdana"/>
                <a:cs typeface="Verdana"/>
              </a:rPr>
              <a:t>61% of initiatives also cover commercial populations</a:t>
            </a:r>
          </a:p>
          <a:p>
            <a:r>
              <a:rPr lang="en-US" sz="1400" dirty="0" smtClean="0">
                <a:latin typeface="Verdana"/>
                <a:cs typeface="Verdana"/>
              </a:rPr>
              <a:t>Only </a:t>
            </a:r>
            <a:r>
              <a:rPr lang="en-US" sz="1400" dirty="0">
                <a:latin typeface="Verdana"/>
                <a:cs typeface="Verdana"/>
              </a:rPr>
              <a:t>25% of initiatives use medical homes</a:t>
            </a:r>
          </a:p>
          <a:p>
            <a:r>
              <a:rPr lang="en-US" sz="1400" dirty="0" smtClean="0">
                <a:latin typeface="Verdana"/>
                <a:cs typeface="Verdana"/>
              </a:rPr>
              <a:t>But </a:t>
            </a:r>
            <a:r>
              <a:rPr lang="en-US" sz="1400" dirty="0">
                <a:latin typeface="Verdana"/>
                <a:cs typeface="Verdana"/>
              </a:rPr>
              <a:t>92% use care managers, 69% use NPs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646" y="787401"/>
            <a:ext cx="3440354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3056" y="812801"/>
            <a:ext cx="3440353" cy="6933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dirty="0" smtClean="0"/>
              <a:t>Health Systems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023056" y="5238385"/>
            <a:ext cx="3440354" cy="64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Verdana"/>
                <a:cs typeface="Verdana"/>
              </a:rPr>
              <a:t>58% of health plans actively engaged in it</a:t>
            </a:r>
            <a:endParaRPr lang="en-US" sz="1400" dirty="0" smtClean="0">
              <a:latin typeface="Verdana"/>
              <a:cs typeface="Verdana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023056" y="4582216"/>
            <a:ext cx="3440353" cy="6933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dirty="0" smtClean="0"/>
              <a:t>Health Plans</a:t>
            </a:r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4794851" y="6175582"/>
            <a:ext cx="3855796" cy="440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>
                    <a:lumMod val="50000"/>
                  </a:schemeClr>
                </a:solidFill>
              </a:rPr>
              <a:t>* 2014 Healthcare Benchmarks, Population Health Management, Healthcare Intelligence Network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2100" y="584843"/>
            <a:ext cx="3778232" cy="169470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How much “population health management” activity is there?*</a:t>
            </a:r>
          </a:p>
        </p:txBody>
      </p:sp>
    </p:spTree>
    <p:extLst>
      <p:ext uri="{BB962C8B-B14F-4D97-AF65-F5344CB8AC3E}">
        <p14:creationId xmlns:p14="http://schemas.microsoft.com/office/powerpoint/2010/main" val="9693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iceMeet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3"/>
          <a:stretch/>
        </p:blipFill>
        <p:spPr>
          <a:xfrm>
            <a:off x="0" y="0"/>
            <a:ext cx="4794851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97414" y="2087705"/>
            <a:ext cx="3957191" cy="3790290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Verdana"/>
                <a:cs typeface="Verdana"/>
              </a:rPr>
              <a:t>A </a:t>
            </a:r>
            <a:r>
              <a:rPr lang="en-US" sz="1400" dirty="0">
                <a:latin typeface="Verdana"/>
                <a:cs typeface="Verdana"/>
              </a:rPr>
              <a:t>cultural transformation, from treating illness to managing health</a:t>
            </a:r>
          </a:p>
          <a:p>
            <a:r>
              <a:rPr lang="en-US" sz="1400" dirty="0" smtClean="0">
                <a:latin typeface="Verdana"/>
                <a:cs typeface="Verdana"/>
              </a:rPr>
              <a:t>An </a:t>
            </a:r>
            <a:r>
              <a:rPr lang="en-US" sz="1400" dirty="0">
                <a:latin typeface="Verdana"/>
                <a:cs typeface="Verdana"/>
              </a:rPr>
              <a:t>economic model that rewards (providers, patients) for keeping people OUT of inpatient care—or at least doesn’t reward them only for doing as much as possible</a:t>
            </a:r>
          </a:p>
          <a:p>
            <a:r>
              <a:rPr lang="en-US" sz="1400" dirty="0" smtClean="0">
                <a:latin typeface="Verdana"/>
                <a:cs typeface="Verdana"/>
              </a:rPr>
              <a:t>Robust </a:t>
            </a:r>
            <a:r>
              <a:rPr lang="en-US" sz="1400" dirty="0">
                <a:latin typeface="Verdana"/>
                <a:cs typeface="Verdana"/>
              </a:rPr>
              <a:t>data and analytic tools to allow managers and clinicians to better manage the health of people they serve</a:t>
            </a:r>
          </a:p>
          <a:p>
            <a:r>
              <a:rPr lang="en-US" sz="1400" dirty="0" smtClean="0">
                <a:latin typeface="Verdana"/>
                <a:cs typeface="Verdana"/>
              </a:rPr>
              <a:t>Greatly </a:t>
            </a:r>
            <a:r>
              <a:rPr lang="en-US" sz="1400" dirty="0">
                <a:latin typeface="Verdana"/>
                <a:cs typeface="Verdana"/>
              </a:rPr>
              <a:t>improved communication and coordination among care providers</a:t>
            </a:r>
          </a:p>
          <a:p>
            <a:r>
              <a:rPr lang="en-US" sz="1400" dirty="0" smtClean="0">
                <a:latin typeface="Verdana"/>
                <a:cs typeface="Verdana"/>
              </a:rPr>
              <a:t>Better </a:t>
            </a:r>
            <a:r>
              <a:rPr lang="en-US" sz="1400" dirty="0">
                <a:latin typeface="Verdana"/>
                <a:cs typeface="Verdana"/>
              </a:rPr>
              <a:t>alignment of executive, physician and staff compensation with population health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646" y="787401"/>
            <a:ext cx="3440354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3056" y="812801"/>
            <a:ext cx="3720016" cy="10759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sz="2000" dirty="0"/>
              <a:t>If we are serious about managing population health, we need: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31404"/>
            <a:ext cx="4005206" cy="1494453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44460" y="566173"/>
            <a:ext cx="3004869" cy="115163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sz="3600" dirty="0" smtClean="0">
                <a:solidFill>
                  <a:schemeClr val="accent1"/>
                </a:solidFill>
              </a:rPr>
              <a:t>What needs </a:t>
            </a:r>
            <a:br>
              <a:rPr lang="en-US" sz="3600" dirty="0" smtClean="0">
                <a:solidFill>
                  <a:schemeClr val="accent1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to change?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1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iceMeet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3"/>
          <a:stretch/>
        </p:blipFill>
        <p:spPr>
          <a:xfrm>
            <a:off x="146796" y="0"/>
            <a:ext cx="4124122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97414" y="1416205"/>
            <a:ext cx="3957191" cy="5235264"/>
          </a:xfrm>
        </p:spPr>
        <p:txBody>
          <a:bodyPr>
            <a:noAutofit/>
          </a:bodyPr>
          <a:lstStyle/>
          <a:p>
            <a:r>
              <a:rPr lang="en-US" sz="1600" dirty="0" smtClean="0">
                <a:cs typeface="Verdana"/>
              </a:rPr>
              <a:t>Lack </a:t>
            </a:r>
            <a:r>
              <a:rPr lang="en-US" sz="1600" dirty="0">
                <a:cs typeface="Verdana"/>
              </a:rPr>
              <a:t>of accountability (for managing care and cost of care)</a:t>
            </a:r>
          </a:p>
          <a:p>
            <a:r>
              <a:rPr lang="en-US" sz="1600" dirty="0" smtClean="0">
                <a:cs typeface="Verdana"/>
              </a:rPr>
              <a:t>Prevailing </a:t>
            </a:r>
            <a:r>
              <a:rPr lang="en-US" sz="1600" dirty="0">
                <a:cs typeface="Verdana"/>
              </a:rPr>
              <a:t>payment method is pay per unit of service</a:t>
            </a:r>
          </a:p>
          <a:p>
            <a:r>
              <a:rPr lang="en-US" sz="1600" dirty="0" smtClean="0">
                <a:cs typeface="Verdana"/>
              </a:rPr>
              <a:t>Volume </a:t>
            </a:r>
            <a:r>
              <a:rPr lang="en-US" sz="1600" dirty="0">
                <a:cs typeface="Verdana"/>
              </a:rPr>
              <a:t>orientation of executives and physicians</a:t>
            </a:r>
          </a:p>
          <a:p>
            <a:r>
              <a:rPr lang="en-US" sz="1600" dirty="0" smtClean="0">
                <a:cs typeface="Verdana"/>
              </a:rPr>
              <a:t>Psychological </a:t>
            </a:r>
            <a:r>
              <a:rPr lang="en-US" sz="1600" dirty="0">
                <a:cs typeface="Verdana"/>
              </a:rPr>
              <a:t>commitment to doing whatever is needed or wanted to </a:t>
            </a:r>
            <a:r>
              <a:rPr lang="en-US" sz="1600" dirty="0" smtClean="0">
                <a:cs typeface="Verdana"/>
              </a:rPr>
              <a:t/>
            </a:r>
            <a:br>
              <a:rPr lang="en-US" sz="1600" dirty="0" smtClean="0">
                <a:cs typeface="Verdana"/>
              </a:rPr>
            </a:br>
            <a:r>
              <a:rPr lang="en-US" sz="1600" dirty="0" smtClean="0">
                <a:cs typeface="Verdana"/>
              </a:rPr>
              <a:t>care </a:t>
            </a:r>
            <a:r>
              <a:rPr lang="en-US" sz="1600" dirty="0">
                <a:cs typeface="Verdana"/>
              </a:rPr>
              <a:t>for patients, without regard for cost-effectiveness or efficacy or quality of care</a:t>
            </a:r>
          </a:p>
          <a:p>
            <a:r>
              <a:rPr lang="en-US" sz="1600" dirty="0" smtClean="0">
                <a:cs typeface="Verdana"/>
              </a:rPr>
              <a:t>High </a:t>
            </a:r>
            <a:r>
              <a:rPr lang="en-US" sz="1600" dirty="0">
                <a:cs typeface="Verdana"/>
              </a:rPr>
              <a:t>fixed costs—so hospitals need to keep beds filled, keep utilization of capital equipment high</a:t>
            </a:r>
          </a:p>
          <a:p>
            <a:r>
              <a:rPr lang="en-US" sz="1600" dirty="0" smtClean="0">
                <a:cs typeface="Verdana"/>
              </a:rPr>
              <a:t>Inadequate </a:t>
            </a:r>
            <a:r>
              <a:rPr lang="en-US" sz="1600" dirty="0">
                <a:cs typeface="Verdana"/>
              </a:rPr>
              <a:t>data and systems</a:t>
            </a:r>
          </a:p>
          <a:p>
            <a:r>
              <a:rPr lang="en-US" sz="1600" dirty="0" smtClean="0">
                <a:cs typeface="Verdana"/>
              </a:rPr>
              <a:t>No </a:t>
            </a:r>
            <a:r>
              <a:rPr lang="en-US" sz="1600" dirty="0">
                <a:cs typeface="Verdana"/>
              </a:rPr>
              <a:t>payment for managing/maintaining/improving patients health</a:t>
            </a:r>
          </a:p>
          <a:p>
            <a:r>
              <a:rPr lang="en-US" sz="1600" dirty="0" smtClean="0">
                <a:cs typeface="Verdana"/>
              </a:rPr>
              <a:t>Little </a:t>
            </a:r>
            <a:r>
              <a:rPr lang="en-US" sz="1600" dirty="0">
                <a:cs typeface="Verdana"/>
              </a:rPr>
              <a:t>coordination of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646" y="787401"/>
            <a:ext cx="3440354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23056" y="490654"/>
            <a:ext cx="3440353" cy="92555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dirty="0" smtClean="0"/>
              <a:t>Some barriers </a:t>
            </a:r>
            <a:br>
              <a:rPr lang="en-US" dirty="0" smtClean="0"/>
            </a:br>
            <a:r>
              <a:rPr lang="en-US" dirty="0" smtClean="0"/>
              <a:t>to change…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0225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0225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por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/>
          <a:stretch/>
        </p:blipFill>
        <p:spPr>
          <a:xfrm>
            <a:off x="-8916" y="0"/>
            <a:ext cx="8517153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63363" y="1996068"/>
            <a:ext cx="4518101" cy="2645818"/>
          </a:xfrm>
        </p:spPr>
        <p:txBody>
          <a:bodyPr>
            <a:noAutofit/>
          </a:bodyPr>
          <a:lstStyle/>
          <a:p>
            <a:r>
              <a:rPr lang="en-US" sz="3200" dirty="0" smtClean="0"/>
              <a:t>“A leader is a person you will follow to a place you wouldn't go by yourself.”</a:t>
            </a:r>
          </a:p>
          <a:p>
            <a:pPr lvl="2"/>
            <a:r>
              <a:rPr lang="en-US" sz="1600" dirty="0" smtClean="0"/>
              <a:t>Joel Barker</a:t>
            </a:r>
          </a:p>
          <a:p>
            <a:pPr lvl="2">
              <a:buNone/>
            </a:pP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646" y="787400"/>
            <a:ext cx="3440354" cy="2702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49661" y="373187"/>
            <a:ext cx="3720016" cy="5223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-1" y="496617"/>
            <a:ext cx="3606315" cy="1115352"/>
          </a:xfrm>
          <a:prstGeom prst="rect">
            <a:avLst/>
          </a:prstGeom>
          <a:solidFill>
            <a:schemeClr val="bg2">
              <a:alpha val="8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2810" y="633690"/>
            <a:ext cx="3337673" cy="9899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Leadership...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2"/>
          </p:nvPr>
        </p:nvSpPr>
        <p:spPr>
          <a:xfrm>
            <a:off x="4363363" y="1393903"/>
            <a:ext cx="4420413" cy="1739592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49661" y="2320296"/>
            <a:ext cx="3720016" cy="5223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4363363" y="4552339"/>
            <a:ext cx="4780637" cy="413844"/>
          </a:xfrm>
        </p:spPr>
        <p:txBody>
          <a:bodyPr>
            <a:noAutofit/>
          </a:bodyPr>
          <a:lstStyle/>
          <a:p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49661" y="4119519"/>
            <a:ext cx="3720016" cy="5223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"/>
          </p:nvPr>
        </p:nvSpPr>
        <p:spPr>
          <a:xfrm>
            <a:off x="4363364" y="5612576"/>
            <a:ext cx="4018636" cy="680065"/>
          </a:xfrm>
        </p:spPr>
        <p:txBody>
          <a:bodyPr>
            <a:noAutofit/>
          </a:bodyPr>
          <a:lstStyle/>
          <a:p>
            <a:endParaRPr lang="en-US" sz="1400" dirty="0">
              <a:latin typeface="Verdana"/>
              <a:cs typeface="Verdana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249661" y="5003112"/>
            <a:ext cx="3720016" cy="60946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21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Creating a value-driven culture, while still living in a volume-driven payment environment</a:t>
            </a:r>
          </a:p>
          <a:p>
            <a:r>
              <a:rPr lang="en-US" sz="2000" dirty="0" smtClean="0"/>
              <a:t>Getting buy-in to the need for change from board, management team, staff and physicians</a:t>
            </a:r>
          </a:p>
          <a:p>
            <a:r>
              <a:rPr lang="en-US" sz="2000" dirty="0" smtClean="0"/>
              <a:t>Integrating physicians and other clinicians into the organization</a:t>
            </a:r>
          </a:p>
          <a:p>
            <a:r>
              <a:rPr lang="en-US" sz="2000" dirty="0" smtClean="0"/>
              <a:t>Aligning compensation and rewards with goals</a:t>
            </a:r>
          </a:p>
          <a:p>
            <a:r>
              <a:rPr lang="en-US" sz="2000" dirty="0" smtClean="0"/>
              <a:t>Breaking old habits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Content Placeholder 6" descr="report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/>
          <a:stretch/>
        </p:blipFill>
        <p:spPr>
          <a:xfrm>
            <a:off x="0" y="30969"/>
            <a:ext cx="8090220" cy="68270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9932" y="713678"/>
            <a:ext cx="3378819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Leadership Challenges</a:t>
            </a:r>
            <a:endParaRPr lang="en-US" sz="28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</a:rPr>
              <a:t>Vision</a:t>
            </a:r>
          </a:p>
          <a:p>
            <a:endParaRPr lang="en-US" sz="20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</a:rPr>
              <a:t>Sense of mission</a:t>
            </a:r>
          </a:p>
          <a:p>
            <a:endParaRPr lang="en-US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</a:rPr>
              <a:t>Ability to communicate the vision and mission</a:t>
            </a:r>
          </a:p>
          <a:p>
            <a:endParaRPr lang="en-US" sz="20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</a:rPr>
              <a:t>Trust in others</a:t>
            </a:r>
          </a:p>
          <a:p>
            <a:endParaRPr lang="en-US" sz="20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</a:rPr>
              <a:t>Mastery of self</a:t>
            </a:r>
          </a:p>
          <a:p>
            <a:endParaRPr lang="en-US" sz="2000" dirty="0" smtClean="0">
              <a:latin typeface="Palatino Linotype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Palatino Linotype" pitchFamily="18" charset="0"/>
              </a:rPr>
              <a:t>Ability to help motivate others</a:t>
            </a:r>
          </a:p>
          <a:p>
            <a:pPr lvl="2">
              <a:buFontTx/>
              <a:buNone/>
            </a:pPr>
            <a:r>
              <a:rPr lang="en-US" sz="1800" dirty="0" smtClean="0">
                <a:latin typeface="Palatino Linotype" pitchFamily="18" charset="0"/>
              </a:rPr>
              <a:t>*</a:t>
            </a:r>
            <a:r>
              <a:rPr lang="en-US" sz="1600" dirty="0" smtClean="0">
                <a:latin typeface="Palatino Linotype" pitchFamily="18" charset="0"/>
              </a:rPr>
              <a:t>Elizabeth Jeffries, </a:t>
            </a:r>
            <a:r>
              <a:rPr lang="en-US" sz="1600" u="sng" dirty="0" smtClean="0">
                <a:latin typeface="Palatino Linotype" pitchFamily="18" charset="0"/>
              </a:rPr>
              <a:t>The Heart of Leadership,</a:t>
            </a:r>
            <a:r>
              <a:rPr lang="en-US" sz="1600" dirty="0" smtClean="0">
                <a:latin typeface="Palatino Linotype" pitchFamily="18" charset="0"/>
              </a:rPr>
              <a:t> 1992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Content Placeholder 6" descr="report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/>
          <a:stretch/>
        </p:blipFill>
        <p:spPr>
          <a:xfrm>
            <a:off x="0" y="30969"/>
            <a:ext cx="8382000" cy="68270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9932" y="713678"/>
            <a:ext cx="3378819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makes an effective leader?</a:t>
            </a:r>
            <a:endParaRPr lang="en-US" sz="28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Trust is a function of: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Reputation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Risk 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Repetition</a:t>
            </a:r>
          </a:p>
          <a:p>
            <a:pPr lvl="1"/>
            <a:r>
              <a:rPr lang="en-US" dirty="0" smtClean="0">
                <a:latin typeface="Palatino Linotype" pitchFamily="18" charset="0"/>
              </a:rPr>
              <a:t>Reward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Founded on truthfulness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Slowly earned, but can be quickly burned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Content Placeholder 6" descr="report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/>
          <a:stretch/>
        </p:blipFill>
        <p:spPr>
          <a:xfrm>
            <a:off x="0" y="30969"/>
            <a:ext cx="8382000" cy="68270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9932" y="713678"/>
            <a:ext cx="3378819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“Trust” is essential to effective leadership</a:t>
            </a:r>
            <a:endParaRPr lang="en-US" sz="28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1600" dirty="0" smtClean="0">
              <a:latin typeface="Palatino Linotyp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Content Placeholder 6" descr="report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/>
          <a:stretch/>
        </p:blipFill>
        <p:spPr>
          <a:xfrm>
            <a:off x="-1" y="30969"/>
            <a:ext cx="7783552" cy="68270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9932" y="713678"/>
            <a:ext cx="3378819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“Trust” is...</a:t>
            </a:r>
            <a:endParaRPr lang="en-US" sz="28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1646" y="1443841"/>
            <a:ext cx="34403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Palatino Linotype" pitchFamily="18" charset="0"/>
              </a:rPr>
              <a:t>The basis for: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Engagement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Commitment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Accountability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latin typeface="Palatino Linotype" pitchFamily="18" charset="0"/>
              </a:rPr>
              <a:t>Focus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>
              <a:latin typeface="Palatino Linotype" pitchFamily="18" charset="0"/>
            </a:endParaRPr>
          </a:p>
          <a:p>
            <a:pPr lvl="3">
              <a:buFont typeface="Wingdings" pitchFamily="2" charset="2"/>
              <a:buChar char="§"/>
            </a:pPr>
            <a:r>
              <a:rPr lang="en-US" sz="1600" dirty="0" smtClean="0">
                <a:latin typeface="Palatino Linotype" pitchFamily="18" charset="0"/>
              </a:rPr>
              <a:t>Patrick Lencioni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r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1" y="223024"/>
            <a:ext cx="5125574" cy="925552"/>
          </a:xfrm>
        </p:spPr>
        <p:txBody>
          <a:bodyPr/>
          <a:lstStyle/>
          <a:p>
            <a:r>
              <a:rPr lang="en-US" sz="2400" spc="300" dirty="0" smtClean="0">
                <a:solidFill>
                  <a:schemeClr val="accent2">
                    <a:lumMod val="75000"/>
                  </a:schemeClr>
                </a:solidFill>
              </a:rPr>
              <a:t>WHAT WE DELIVER</a:t>
            </a:r>
            <a:br>
              <a:rPr lang="en-US" sz="2400" spc="3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 rot="2700000">
            <a:off x="3613982" y="3152120"/>
            <a:ext cx="1657699" cy="1657699"/>
          </a:xfrm>
          <a:prstGeom prst="rect">
            <a:avLst/>
          </a:prstGeom>
          <a:solidFill>
            <a:schemeClr val="tx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0661" y="3646999"/>
            <a:ext cx="23622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effectLst/>
                <a:latin typeface="Verdana"/>
                <a:cs typeface="Verdana"/>
              </a:rPr>
              <a:t>ONE Source,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effectLst/>
                <a:latin typeface="Verdana"/>
                <a:cs typeface="Verdana"/>
              </a:rPr>
              <a:t>YOUR Solutions</a:t>
            </a:r>
            <a:endParaRPr lang="en-US" dirty="0">
              <a:solidFill>
                <a:schemeClr val="bg2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10" name="Rectangle 9"/>
          <p:cNvSpPr/>
          <p:nvPr/>
        </p:nvSpPr>
        <p:spPr>
          <a:xfrm rot="2700000">
            <a:off x="2149647" y="2458787"/>
            <a:ext cx="1657699" cy="1657699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88467" y="3071948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effectLst/>
                <a:latin typeface="Verdana"/>
                <a:cs typeface="Verdana"/>
              </a:rPr>
              <a:t>ENGAGEMENT SURVEYS</a:t>
            </a:r>
            <a:endParaRPr lang="en-US" dirty="0">
              <a:solidFill>
                <a:schemeClr val="bg2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12" name="Rectangle 11"/>
          <p:cNvSpPr/>
          <p:nvPr/>
        </p:nvSpPr>
        <p:spPr>
          <a:xfrm rot="2700000">
            <a:off x="1909910" y="4183881"/>
            <a:ext cx="1657699" cy="1657699"/>
          </a:xfrm>
          <a:prstGeom prst="rect">
            <a:avLst/>
          </a:prstGeom>
          <a:solidFill>
            <a:srgbClr val="007073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8730" y="4842402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effectLst/>
                <a:latin typeface="Verdana"/>
                <a:cs typeface="Verdana"/>
              </a:rPr>
              <a:t>MSA EXECUTIVE SEARCH</a:t>
            </a:r>
            <a:endParaRPr lang="en-US" dirty="0">
              <a:solidFill>
                <a:schemeClr val="bg2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14" name="Rectangle 13"/>
          <p:cNvSpPr/>
          <p:nvPr/>
        </p:nvSpPr>
        <p:spPr>
          <a:xfrm rot="2700000">
            <a:off x="737739" y="1645980"/>
            <a:ext cx="1657699" cy="1657699"/>
          </a:xfrm>
          <a:prstGeom prst="rect">
            <a:avLst/>
          </a:prstGeom>
          <a:solidFill>
            <a:schemeClr val="accent2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6559" y="2278581"/>
            <a:ext cx="2362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effectLst/>
                <a:latin typeface="Verdana"/>
                <a:cs typeface="Verdana"/>
              </a:rPr>
              <a:t>HR CONSULTING</a:t>
            </a:r>
            <a:endParaRPr lang="en-US" dirty="0">
              <a:solidFill>
                <a:schemeClr val="bg2"/>
              </a:solidFill>
              <a:effectLst/>
              <a:latin typeface="Verdana"/>
              <a:cs typeface="Verdana"/>
            </a:endParaRPr>
          </a:p>
        </p:txBody>
      </p:sp>
      <p:sp>
        <p:nvSpPr>
          <p:cNvPr id="16" name="Rectangle 15"/>
          <p:cNvSpPr/>
          <p:nvPr/>
        </p:nvSpPr>
        <p:spPr>
          <a:xfrm rot="2700000">
            <a:off x="4373768" y="1717259"/>
            <a:ext cx="1657699" cy="1657699"/>
          </a:xfrm>
          <a:prstGeom prst="rect">
            <a:avLst/>
          </a:prstGeom>
          <a:solidFill>
            <a:srgbClr val="007073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2588" y="2220260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/>
                <a:latin typeface="Verdana"/>
                <a:cs typeface="Verdana"/>
              </a:rPr>
              <a:t>PHYSICIAN SERVICES</a:t>
            </a:r>
            <a:endParaRPr lang="en-US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/>
              <a:latin typeface="Verdana"/>
              <a:cs typeface="Verdana"/>
            </a:endParaRPr>
          </a:p>
        </p:txBody>
      </p:sp>
      <p:sp>
        <p:nvSpPr>
          <p:cNvPr id="18" name="Rectangle 17"/>
          <p:cNvSpPr/>
          <p:nvPr/>
        </p:nvSpPr>
        <p:spPr>
          <a:xfrm rot="2700000">
            <a:off x="5656683" y="2991234"/>
            <a:ext cx="1657699" cy="1657699"/>
          </a:xfrm>
          <a:prstGeom prst="rect">
            <a:avLst/>
          </a:prstGeom>
          <a:solidFill>
            <a:schemeClr val="accent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13362" y="3345734"/>
            <a:ext cx="2362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MERGER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&amp; ACQUISITION ADVISORY</a:t>
            </a:r>
          </a:p>
        </p:txBody>
      </p:sp>
      <p:sp>
        <p:nvSpPr>
          <p:cNvPr id="20" name="Rectangle 19"/>
          <p:cNvSpPr/>
          <p:nvPr/>
        </p:nvSpPr>
        <p:spPr>
          <a:xfrm rot="2700000">
            <a:off x="5002268" y="4595131"/>
            <a:ext cx="1657699" cy="1657699"/>
          </a:xfrm>
          <a:prstGeom prst="rect">
            <a:avLst/>
          </a:prstGeom>
          <a:solidFill>
            <a:srgbClr val="E0AD1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8947" y="5107247"/>
            <a:ext cx="2362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GOVERNANCE </a:t>
            </a: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STRATEGY</a:t>
            </a:r>
          </a:p>
        </p:txBody>
      </p:sp>
      <p:sp>
        <p:nvSpPr>
          <p:cNvPr id="22" name="Rectangle 21"/>
          <p:cNvSpPr/>
          <p:nvPr/>
        </p:nvSpPr>
        <p:spPr>
          <a:xfrm rot="2700000">
            <a:off x="6913084" y="1979950"/>
            <a:ext cx="1657699" cy="1657699"/>
          </a:xfrm>
          <a:prstGeom prst="rect">
            <a:avLst/>
          </a:prstGeom>
          <a:solidFill>
            <a:srgbClr val="007073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69763" y="2334450"/>
            <a:ext cx="2362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TOTAL COMPENSATION </a:t>
            </a: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REWARDS</a:t>
            </a:r>
          </a:p>
        </p:txBody>
      </p:sp>
      <p:pic>
        <p:nvPicPr>
          <p:cNvPr id="24" name="Picture 2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81" y="479502"/>
            <a:ext cx="4426282" cy="89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19" grpId="1"/>
      <p:bldP spid="20" grpId="0" animBg="1"/>
      <p:bldP spid="21" grpId="0"/>
      <p:bldP spid="22" grpId="0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567225" indent="-567225">
              <a:buNone/>
            </a:pPr>
            <a:r>
              <a:rPr lang="en-US" sz="2000" dirty="0" smtClean="0">
                <a:latin typeface="Palatino Linotype" pitchFamily="18" charset="0"/>
              </a:rPr>
              <a:t>1.	No whining</a:t>
            </a:r>
          </a:p>
          <a:p>
            <a:pPr marL="457200" indent="-457200">
              <a:buNone/>
            </a:pPr>
            <a:r>
              <a:rPr lang="en-US" sz="2000" dirty="0" smtClean="0">
                <a:latin typeface="Palatino Linotype" pitchFamily="18" charset="0"/>
              </a:rPr>
              <a:t>2.	Educate potential leaders on the business and service aspects of healthcare</a:t>
            </a:r>
          </a:p>
          <a:p>
            <a:pPr marL="567225" indent="-567225">
              <a:buNone/>
            </a:pPr>
            <a:r>
              <a:rPr lang="en-US" sz="2000" dirty="0" smtClean="0">
                <a:latin typeface="Palatino Linotype" pitchFamily="18" charset="0"/>
              </a:rPr>
              <a:t>3.	Set an example by your behavior</a:t>
            </a:r>
          </a:p>
          <a:p>
            <a:pPr marL="567225" indent="-567225">
              <a:buNone/>
            </a:pPr>
            <a:r>
              <a:rPr lang="en-US" sz="2000" dirty="0" smtClean="0">
                <a:latin typeface="Palatino Linotype" pitchFamily="18" charset="0"/>
              </a:rPr>
              <a:t>4.	Develop your and their leadership skills</a:t>
            </a:r>
          </a:p>
          <a:p>
            <a:pPr marL="1828800" lvl="3" indent="-457200"/>
            <a:r>
              <a:rPr lang="en-US" dirty="0" smtClean="0">
                <a:latin typeface="Palatino Linotype" pitchFamily="18" charset="0"/>
              </a:rPr>
              <a:t>Listening</a:t>
            </a:r>
          </a:p>
          <a:p>
            <a:pPr marL="1828800" lvl="3" indent="-457200"/>
            <a:r>
              <a:rPr lang="en-US" dirty="0" smtClean="0">
                <a:latin typeface="Palatino Linotype" pitchFamily="18" charset="0"/>
              </a:rPr>
              <a:t>Reflecting what you heard</a:t>
            </a:r>
          </a:p>
          <a:p>
            <a:pPr marL="1828800" lvl="3" indent="-457200"/>
            <a:r>
              <a:rPr lang="en-US" dirty="0" smtClean="0">
                <a:latin typeface="Palatino Linotype" pitchFamily="18" charset="0"/>
              </a:rPr>
              <a:t>Stealing ideas shamelessly</a:t>
            </a:r>
          </a:p>
          <a:p>
            <a:pPr marL="1828800" lvl="3" indent="-457200"/>
            <a:r>
              <a:rPr lang="en-US" dirty="0" smtClean="0">
                <a:latin typeface="Palatino Linotype" pitchFamily="18" charset="0"/>
              </a:rPr>
              <a:t>Persistence</a:t>
            </a:r>
          </a:p>
          <a:p>
            <a:pPr marL="1828800" lvl="3" indent="-457200"/>
            <a:r>
              <a:rPr lang="en-US" dirty="0" smtClean="0">
                <a:latin typeface="Palatino Linotype" pitchFamily="18" charset="0"/>
              </a:rPr>
              <a:t>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Content Placeholder 6" descr="report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/>
          <a:stretch/>
        </p:blipFill>
        <p:spPr>
          <a:xfrm>
            <a:off x="0" y="30969"/>
            <a:ext cx="6813396" cy="68270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713678"/>
            <a:ext cx="3668751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Five principles for effective leaders</a:t>
            </a:r>
            <a:endParaRPr lang="en-US" sz="28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1646" y="1443841"/>
            <a:ext cx="3440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000" dirty="0" smtClean="0">
                <a:latin typeface="Palatino Linotype" pitchFamily="18" charset="0"/>
              </a:rPr>
              <a:t>5.	Be a change agent</a:t>
            </a:r>
          </a:p>
          <a:p>
            <a:pPr lvl="3"/>
            <a:r>
              <a:rPr lang="en-US" sz="2000" dirty="0" smtClean="0">
                <a:latin typeface="Palatino Linotype" pitchFamily="18" charset="0"/>
              </a:rPr>
              <a:t>Identify and surface conflicts</a:t>
            </a:r>
          </a:p>
          <a:p>
            <a:pPr lvl="3"/>
            <a:r>
              <a:rPr lang="en-US" sz="2000" dirty="0" smtClean="0">
                <a:latin typeface="Palatino Linotype" pitchFamily="18" charset="0"/>
              </a:rPr>
              <a:t>Resolve them constructively</a:t>
            </a:r>
          </a:p>
          <a:p>
            <a:pPr lvl="3"/>
            <a:r>
              <a:rPr lang="en-US" sz="2000" dirty="0" smtClean="0">
                <a:latin typeface="Palatino Linotype" pitchFamily="18" charset="0"/>
              </a:rPr>
              <a:t>Continuously improve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Content Placeholder 6" descr="report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/>
          <a:stretch/>
        </p:blipFill>
        <p:spPr>
          <a:xfrm>
            <a:off x="-1" y="30969"/>
            <a:ext cx="7906215" cy="68270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713678"/>
            <a:ext cx="3668751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Five principles for effective leaders</a:t>
            </a:r>
            <a:endParaRPr lang="en-US" sz="2800" dirty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1646" y="1443841"/>
            <a:ext cx="34403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41645" y="1701525"/>
            <a:ext cx="3541025" cy="4419876"/>
          </a:xfrm>
        </p:spPr>
        <p:txBody>
          <a:bodyPr>
            <a:noAutofit/>
          </a:bodyPr>
          <a:lstStyle/>
          <a:p>
            <a:r>
              <a:rPr lang="en-US" sz="1600" dirty="0">
                <a:latin typeface="Verdana"/>
                <a:cs typeface="Verdana"/>
              </a:rPr>
              <a:t>While the industry recognizes a need to move to population health management / value driven payment, progress is slow</a:t>
            </a:r>
          </a:p>
          <a:p>
            <a:r>
              <a:rPr lang="en-US" sz="1600" dirty="0" smtClean="0">
                <a:latin typeface="Verdana"/>
                <a:cs typeface="Verdana"/>
              </a:rPr>
              <a:t>The </a:t>
            </a:r>
            <a:r>
              <a:rPr lang="en-US" sz="1600" dirty="0">
                <a:latin typeface="Verdana"/>
                <a:cs typeface="Verdana"/>
              </a:rPr>
              <a:t>changes will require a significant shift of culture and values</a:t>
            </a:r>
          </a:p>
          <a:p>
            <a:r>
              <a:rPr lang="en-US" sz="1600" dirty="0" smtClean="0">
                <a:latin typeface="Verdana"/>
                <a:cs typeface="Verdana"/>
              </a:rPr>
              <a:t>Compensation </a:t>
            </a:r>
            <a:r>
              <a:rPr lang="en-US" sz="1600" dirty="0">
                <a:latin typeface="Verdana"/>
                <a:cs typeface="Verdana"/>
              </a:rPr>
              <a:t>is an important tool in making that shift, but not the only one</a:t>
            </a:r>
          </a:p>
          <a:p>
            <a:r>
              <a:rPr lang="en-US" sz="1600" dirty="0" smtClean="0">
                <a:latin typeface="Verdana"/>
                <a:cs typeface="Verdana"/>
              </a:rPr>
              <a:t>Acquiring </a:t>
            </a:r>
            <a:r>
              <a:rPr lang="en-US" sz="1600" dirty="0">
                <a:latin typeface="Verdana"/>
                <a:cs typeface="Verdana"/>
              </a:rPr>
              <a:t>and using the data needed to manage population health (and run performance-based compensation programs) is a challenge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646" y="787401"/>
            <a:ext cx="3440354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32147" y="788523"/>
            <a:ext cx="3440353" cy="59291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dirty="0" smtClean="0"/>
              <a:t>Lessons Learned</a:t>
            </a:r>
            <a:endParaRPr lang="en-US" dirty="0"/>
          </a:p>
        </p:txBody>
      </p:sp>
      <p:pic>
        <p:nvPicPr>
          <p:cNvPr id="8" name="Content Placeholder 7" descr="KnowledgeBook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58"/>
          <a:stretch/>
        </p:blipFill>
        <p:spPr>
          <a:xfrm>
            <a:off x="0" y="0"/>
            <a:ext cx="4941646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6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port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/>
          <a:stretch/>
        </p:blipFill>
        <p:spPr>
          <a:xfrm>
            <a:off x="-3087" y="0"/>
            <a:ext cx="9147087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32882" y="1659012"/>
            <a:ext cx="3726856" cy="4556676"/>
          </a:xfrm>
        </p:spPr>
        <p:txBody>
          <a:bodyPr>
            <a:noAutofit/>
          </a:bodyPr>
          <a:lstStyle/>
          <a:p>
            <a:r>
              <a:rPr lang="en-US" sz="1600" dirty="0">
                <a:latin typeface="Verdana"/>
                <a:cs typeface="Verdana"/>
              </a:rPr>
              <a:t>Healthcare increasingly DEMANDS measurable performance (on measures of safety, quality, efficiency and patient satisfaction)</a:t>
            </a:r>
          </a:p>
          <a:p>
            <a:endParaRPr lang="en-US" sz="1600" dirty="0">
              <a:latin typeface="Verdana"/>
              <a:cs typeface="Verdana"/>
            </a:endParaRPr>
          </a:p>
          <a:p>
            <a:r>
              <a:rPr lang="en-US" sz="1600" dirty="0">
                <a:latin typeface="Verdana"/>
                <a:cs typeface="Verdana"/>
              </a:rPr>
              <a:t>Performance REQUIRES alignment, engagement and integration of the work force—and a CULTURE committed to performance</a:t>
            </a:r>
          </a:p>
          <a:p>
            <a:endParaRPr lang="en-US" sz="1600" dirty="0">
              <a:latin typeface="Verdana"/>
              <a:cs typeface="Verdana"/>
            </a:endParaRPr>
          </a:p>
          <a:p>
            <a:r>
              <a:rPr lang="en-US" sz="1600" dirty="0">
                <a:latin typeface="Verdana"/>
                <a:cs typeface="Verdana"/>
              </a:rPr>
              <a:t>Performance-based incentive compensation can be a valuable tool—but a strong performance management system is even more important and essential to managing the changes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646" y="787401"/>
            <a:ext cx="3440354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019361" y="817615"/>
            <a:ext cx="3720016" cy="5118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dirty="0" smtClean="0"/>
              <a:t>The bottom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6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Weatherve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IHS_small_textbox-0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8" b="26668"/>
          <a:stretch/>
        </p:blipFill>
        <p:spPr>
          <a:xfrm>
            <a:off x="0" y="1828801"/>
            <a:ext cx="9143391" cy="31999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1" y="2410624"/>
            <a:ext cx="5912973" cy="2059775"/>
          </a:xfrm>
        </p:spPr>
        <p:txBody>
          <a:bodyPr/>
          <a:lstStyle/>
          <a:p>
            <a:r>
              <a:rPr lang="en-US" spc="300" dirty="0" smtClean="0"/>
              <a:t>DISCUSSION</a:t>
            </a:r>
            <a:endParaRPr lang="en-US" spc="3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2100" y="6235700"/>
            <a:ext cx="8851290" cy="469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October 30, 2014   </a:t>
            </a:r>
            <a:r>
              <a:rPr lang="en-US" sz="1200" dirty="0" smtClean="0"/>
              <a:t>Managing the Volume to Value Transition: The Critical Role of Leaders</a:t>
            </a:r>
            <a:endParaRPr lang="en-U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9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7000"/>
                </a:schemeClr>
              </a:gs>
              <a:gs pos="35000">
                <a:schemeClr val="accent3">
                  <a:tint val="37000"/>
                  <a:satMod val="300000"/>
                  <a:alpha val="77000"/>
                </a:schemeClr>
              </a:gs>
              <a:gs pos="100000">
                <a:schemeClr val="accent3">
                  <a:tint val="15000"/>
                  <a:satMod val="350000"/>
                  <a:alpha val="77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1" y="411886"/>
            <a:ext cx="8115299" cy="539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pc="300" dirty="0" smtClean="0">
                <a:solidFill>
                  <a:schemeClr val="accent2">
                    <a:lumMod val="75000"/>
                  </a:schemeClr>
                </a:solidFill>
              </a:rPr>
              <a:t>WHERE WE ARE</a:t>
            </a:r>
            <a:endParaRPr lang="en-US" spc="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57201" y="916772"/>
            <a:ext cx="8115299" cy="444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2000" spc="300" dirty="0" smtClean="0">
                <a:solidFill>
                  <a:schemeClr val="accent2">
                    <a:lumMod val="75000"/>
                  </a:schemeClr>
                </a:solidFill>
              </a:rPr>
              <a:t>office locations</a:t>
            </a:r>
            <a:endParaRPr lang="en-US" sz="2000" spc="3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 descr="Map_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5" y="1418621"/>
            <a:ext cx="8645730" cy="6311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35885" y="1968676"/>
            <a:ext cx="199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t>Los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Verdana"/>
                <a:cs typeface="Verdana"/>
              </a:rPr>
              <a:t>Angeles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Verdana"/>
              <a:cs typeface="Verdan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657056" y="2768836"/>
            <a:ext cx="377841" cy="1672826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18049" y="1744132"/>
            <a:ext cx="21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84B3D"/>
                </a:solidFill>
                <a:latin typeface="Verdana"/>
                <a:cs typeface="Verdana"/>
              </a:rPr>
              <a:t>Minneapolis</a:t>
            </a:r>
            <a:endParaRPr lang="en-US" sz="2400" dirty="0">
              <a:solidFill>
                <a:srgbClr val="584B3D"/>
              </a:solidFill>
              <a:latin typeface="Verdana"/>
              <a:cs typeface="Verdana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156241" y="2184060"/>
            <a:ext cx="1356290" cy="144315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4788435" y="2700518"/>
            <a:ext cx="229011" cy="1625927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50168" y="2184060"/>
            <a:ext cx="3139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84B3D"/>
                </a:solidFill>
                <a:latin typeface="Verdana"/>
                <a:cs typeface="Verdana"/>
              </a:rPr>
              <a:t>Kansas City</a:t>
            </a:r>
            <a:endParaRPr lang="en-US" sz="2400" dirty="0">
              <a:solidFill>
                <a:srgbClr val="584B3D"/>
              </a:solidFill>
              <a:latin typeface="Verdana"/>
              <a:cs typeface="Verdana"/>
            </a:endParaRPr>
          </a:p>
        </p:txBody>
      </p:sp>
      <p:cxnSp>
        <p:nvCxnSpPr>
          <p:cNvPr id="30" name="Straight Connector 29"/>
          <p:cNvCxnSpPr>
            <a:endCxn id="31" idx="2"/>
          </p:cNvCxnSpPr>
          <p:nvPr/>
        </p:nvCxnSpPr>
        <p:spPr>
          <a:xfrm flipH="1" flipV="1">
            <a:off x="3782503" y="3230501"/>
            <a:ext cx="597534" cy="1984214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50168" y="2768836"/>
            <a:ext cx="146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84B3D"/>
                </a:solidFill>
                <a:latin typeface="Verdana"/>
                <a:cs typeface="Verdana"/>
              </a:rPr>
              <a:t>Dallas</a:t>
            </a:r>
            <a:endParaRPr lang="en-US" sz="2400" dirty="0">
              <a:solidFill>
                <a:srgbClr val="584B3D"/>
              </a:solidFill>
              <a:latin typeface="Verdana"/>
              <a:cs typeface="Verdan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740649" y="2811959"/>
            <a:ext cx="104097" cy="815251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871014" y="2411849"/>
            <a:ext cx="194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584B3D"/>
                </a:solidFill>
                <a:latin typeface="Verdana"/>
                <a:cs typeface="Verdana"/>
              </a:rPr>
              <a:t>Boston</a:t>
            </a:r>
            <a:endParaRPr lang="en-US" sz="2400" dirty="0">
              <a:solidFill>
                <a:srgbClr val="584B3D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36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9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HSpowerpoint_text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5" y="330201"/>
            <a:ext cx="8229862" cy="59504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14125"/>
            <a:ext cx="8369299" cy="1072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>
                    <a:lumMod val="50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/>
              <a:t>Leaders in </a:t>
            </a:r>
            <a:r>
              <a:rPr lang="en-US" dirty="0" smtClean="0"/>
              <a:t>Healthcare: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WHO WE SERVE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Adventist Health Syste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810" y="2341414"/>
            <a:ext cx="1349251" cy="323820"/>
          </a:xfrm>
          <a:prstGeom prst="rect">
            <a:avLst/>
          </a:prstGeom>
        </p:spPr>
      </p:pic>
      <p:pic>
        <p:nvPicPr>
          <p:cNvPr id="6" name="Picture 5" descr="AtlantiCare Health System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26283" r="6024" b="37623"/>
          <a:stretch/>
        </p:blipFill>
        <p:spPr>
          <a:xfrm>
            <a:off x="5067983" y="1857577"/>
            <a:ext cx="1493220" cy="409669"/>
          </a:xfrm>
          <a:prstGeom prst="rect">
            <a:avLst/>
          </a:prstGeom>
        </p:spPr>
      </p:pic>
      <p:pic>
        <p:nvPicPr>
          <p:cNvPr id="8" name="Picture 7" descr="Avera Health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1" b="31286"/>
          <a:stretch/>
        </p:blipFill>
        <p:spPr>
          <a:xfrm>
            <a:off x="7312721" y="4891978"/>
            <a:ext cx="817034" cy="225214"/>
          </a:xfrm>
          <a:prstGeom prst="rect">
            <a:avLst/>
          </a:prstGeom>
        </p:spPr>
      </p:pic>
      <p:pic>
        <p:nvPicPr>
          <p:cNvPr id="12" name="Picture 11" descr="Carolinas Healthcare Syste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39" y="1323943"/>
            <a:ext cx="2275621" cy="575269"/>
          </a:xfrm>
          <a:prstGeom prst="rect">
            <a:avLst/>
          </a:prstGeom>
        </p:spPr>
      </p:pic>
      <p:pic>
        <p:nvPicPr>
          <p:cNvPr id="13" name="Picture 12" descr="Catholic Health Initiatives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0" b="17296"/>
          <a:stretch/>
        </p:blipFill>
        <p:spPr>
          <a:xfrm>
            <a:off x="4561557" y="4752584"/>
            <a:ext cx="730681" cy="488415"/>
          </a:xfrm>
          <a:prstGeom prst="rect">
            <a:avLst/>
          </a:prstGeom>
        </p:spPr>
      </p:pic>
      <p:pic>
        <p:nvPicPr>
          <p:cNvPr id="15" name="Picture 14" descr="Hartford HealthCare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902" r="14616" b="8790"/>
          <a:stretch/>
        </p:blipFill>
        <p:spPr>
          <a:xfrm>
            <a:off x="1571138" y="4653297"/>
            <a:ext cx="1549400" cy="873179"/>
          </a:xfrm>
          <a:prstGeom prst="rect">
            <a:avLst/>
          </a:prstGeom>
        </p:spPr>
      </p:pic>
      <p:pic>
        <p:nvPicPr>
          <p:cNvPr id="16" name="Picture 15" descr="Hospital Sisters Health System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00" y="5649857"/>
            <a:ext cx="1396562" cy="470344"/>
          </a:xfrm>
          <a:prstGeom prst="rect">
            <a:avLst/>
          </a:prstGeom>
        </p:spPr>
      </p:pic>
      <p:pic>
        <p:nvPicPr>
          <p:cNvPr id="17" name="Picture 16" descr="Houston Methodist Hospital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18655" r="11484" b="19766"/>
          <a:stretch/>
        </p:blipFill>
        <p:spPr>
          <a:xfrm>
            <a:off x="3184113" y="4832806"/>
            <a:ext cx="1252647" cy="449463"/>
          </a:xfrm>
          <a:prstGeom prst="rect">
            <a:avLst/>
          </a:prstGeom>
        </p:spPr>
      </p:pic>
      <p:pic>
        <p:nvPicPr>
          <p:cNvPr id="19" name="Picture 18" descr="Kettering Health Network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" y="2358796"/>
            <a:ext cx="1028700" cy="264358"/>
          </a:xfrm>
          <a:prstGeom prst="rect">
            <a:avLst/>
          </a:prstGeom>
        </p:spPr>
      </p:pic>
      <p:pic>
        <p:nvPicPr>
          <p:cNvPr id="20" name="Picture 19" descr="Lahey Health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80" y="4159778"/>
            <a:ext cx="2816860" cy="715293"/>
          </a:xfrm>
          <a:prstGeom prst="rect">
            <a:avLst/>
          </a:prstGeom>
        </p:spPr>
      </p:pic>
      <p:pic>
        <p:nvPicPr>
          <p:cNvPr id="21" name="Picture 20" descr="Loma Linda Health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61" y="3944587"/>
            <a:ext cx="1717552" cy="667937"/>
          </a:xfrm>
          <a:prstGeom prst="rect">
            <a:avLst/>
          </a:prstGeom>
        </p:spPr>
      </p:pic>
      <p:pic>
        <p:nvPicPr>
          <p:cNvPr id="27" name="Picture 26" descr="Mount Sinai Medical Center- Miami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71" y="2671369"/>
            <a:ext cx="1788160" cy="911962"/>
          </a:xfrm>
          <a:prstGeom prst="rect">
            <a:avLst/>
          </a:prstGeom>
        </p:spPr>
      </p:pic>
      <p:pic>
        <p:nvPicPr>
          <p:cNvPr id="28" name="Picture 27" descr="Nationwide Childrens Hospital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424" y="5606648"/>
            <a:ext cx="1978610" cy="400480"/>
          </a:xfrm>
          <a:prstGeom prst="rect">
            <a:avLst/>
          </a:prstGeom>
        </p:spPr>
      </p:pic>
      <p:pic>
        <p:nvPicPr>
          <p:cNvPr id="29" name="Picture 28" descr="Novant Helath.jp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6" r="15338" b="12910"/>
          <a:stretch/>
        </p:blipFill>
        <p:spPr>
          <a:xfrm>
            <a:off x="3916397" y="3399213"/>
            <a:ext cx="1280748" cy="389260"/>
          </a:xfrm>
          <a:prstGeom prst="rect">
            <a:avLst/>
          </a:prstGeom>
        </p:spPr>
      </p:pic>
      <p:pic>
        <p:nvPicPr>
          <p:cNvPr id="30" name="Picture 29" descr="Premier Health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13" y="5162139"/>
            <a:ext cx="2219960" cy="487718"/>
          </a:xfrm>
          <a:prstGeom prst="rect">
            <a:avLst/>
          </a:prstGeom>
        </p:spPr>
      </p:pic>
      <p:pic>
        <p:nvPicPr>
          <p:cNvPr id="31" name="Picture 30" descr="Saint Lukes Health System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01" y="2904190"/>
            <a:ext cx="2217420" cy="582199"/>
          </a:xfrm>
          <a:prstGeom prst="rect">
            <a:avLst/>
          </a:prstGeom>
        </p:spPr>
      </p:pic>
      <p:pic>
        <p:nvPicPr>
          <p:cNvPr id="32" name="Picture 31" descr="Sanford Health.jp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18639" r="7551" b="19409"/>
          <a:stretch/>
        </p:blipFill>
        <p:spPr>
          <a:xfrm>
            <a:off x="6498893" y="1638892"/>
            <a:ext cx="1755141" cy="574040"/>
          </a:xfrm>
          <a:prstGeom prst="rect">
            <a:avLst/>
          </a:prstGeom>
        </p:spPr>
      </p:pic>
      <p:pic>
        <p:nvPicPr>
          <p:cNvPr id="33" name="Picture 32" descr="Scripps Health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9" y="1373296"/>
            <a:ext cx="2082800" cy="742950"/>
          </a:xfrm>
          <a:prstGeom prst="rect">
            <a:avLst/>
          </a:prstGeom>
        </p:spPr>
      </p:pic>
      <p:pic>
        <p:nvPicPr>
          <p:cNvPr id="34" name="Picture 33" descr="Sutter Health.jp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22107" r="15067" b="25557"/>
          <a:stretch/>
        </p:blipFill>
        <p:spPr>
          <a:xfrm>
            <a:off x="831659" y="3497540"/>
            <a:ext cx="1023399" cy="447047"/>
          </a:xfrm>
          <a:prstGeom prst="rect">
            <a:avLst/>
          </a:prstGeom>
        </p:spPr>
      </p:pic>
      <p:pic>
        <p:nvPicPr>
          <p:cNvPr id="35" name="Picture 34" descr="Texas Health Resources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876" y="3725310"/>
            <a:ext cx="1269772" cy="283958"/>
          </a:xfrm>
          <a:prstGeom prst="rect">
            <a:avLst/>
          </a:prstGeom>
        </p:spPr>
      </p:pic>
      <p:pic>
        <p:nvPicPr>
          <p:cNvPr id="36" name="Picture 35" descr="ThedaCare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38" y="5872807"/>
            <a:ext cx="1097280" cy="214685"/>
          </a:xfrm>
          <a:prstGeom prst="rect">
            <a:avLst/>
          </a:prstGeom>
        </p:spPr>
      </p:pic>
      <p:pic>
        <p:nvPicPr>
          <p:cNvPr id="37" name="Picture 36" descr="U of Chicago Medicine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642" y="2212932"/>
            <a:ext cx="1197578" cy="520686"/>
          </a:xfrm>
          <a:prstGeom prst="rect">
            <a:avLst/>
          </a:prstGeom>
        </p:spPr>
      </p:pic>
      <p:pic>
        <p:nvPicPr>
          <p:cNvPr id="38" name="Picture 37" descr="U of VA Health System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1" y="5282269"/>
            <a:ext cx="1028700" cy="367588"/>
          </a:xfrm>
          <a:prstGeom prst="rect">
            <a:avLst/>
          </a:prstGeom>
        </p:spPr>
      </p:pic>
      <p:pic>
        <p:nvPicPr>
          <p:cNvPr id="39" name="Picture 38" descr="University of Maryland Medical System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96" y="3641673"/>
            <a:ext cx="1156340" cy="302914"/>
          </a:xfrm>
          <a:prstGeom prst="rect">
            <a:avLst/>
          </a:prstGeom>
        </p:spPr>
      </p:pic>
      <p:pic>
        <p:nvPicPr>
          <p:cNvPr id="18" name="Picture 17" descr="Kaleida Health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64" y="4102332"/>
            <a:ext cx="1845582" cy="394939"/>
          </a:xfrm>
          <a:prstGeom prst="rect">
            <a:avLst/>
          </a:prstGeom>
        </p:spPr>
      </p:pic>
      <p:pic>
        <p:nvPicPr>
          <p:cNvPr id="11" name="Picture 10" descr="BJC HealthCare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38" y="3555327"/>
            <a:ext cx="1240230" cy="358289"/>
          </a:xfrm>
          <a:prstGeom prst="rect">
            <a:avLst/>
          </a:prstGeom>
        </p:spPr>
      </p:pic>
      <p:pic>
        <p:nvPicPr>
          <p:cNvPr id="14" name="Picture 13" descr="CoxHealth.jpg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25573" r="9935" b="26447"/>
          <a:stretch/>
        </p:blipFill>
        <p:spPr>
          <a:xfrm>
            <a:off x="775970" y="4474938"/>
            <a:ext cx="1079088" cy="357868"/>
          </a:xfrm>
          <a:prstGeom prst="rect">
            <a:avLst/>
          </a:prstGeom>
        </p:spPr>
      </p:pic>
      <p:pic>
        <p:nvPicPr>
          <p:cNvPr id="22" name="Picture 21" descr="Main Line Health.jpg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7" b="20318"/>
          <a:stretch/>
        </p:blipFill>
        <p:spPr>
          <a:xfrm>
            <a:off x="5197144" y="1153097"/>
            <a:ext cx="1236643" cy="509775"/>
          </a:xfrm>
          <a:prstGeom prst="rect">
            <a:avLst/>
          </a:prstGeom>
        </p:spPr>
      </p:pic>
      <p:pic>
        <p:nvPicPr>
          <p:cNvPr id="41" name="Picture 40" descr="Crozer-Keystone Health.jp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22" y="4594515"/>
            <a:ext cx="753609" cy="280556"/>
          </a:xfrm>
          <a:prstGeom prst="rect">
            <a:avLst/>
          </a:prstGeom>
        </p:spPr>
      </p:pic>
      <p:pic>
        <p:nvPicPr>
          <p:cNvPr id="42" name="Picture 41" descr="New York Pres Health System.jpg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0" b="16074"/>
          <a:stretch/>
        </p:blipFill>
        <p:spPr>
          <a:xfrm>
            <a:off x="5396617" y="2404819"/>
            <a:ext cx="1164586" cy="232113"/>
          </a:xfrm>
          <a:prstGeom prst="rect">
            <a:avLst/>
          </a:prstGeom>
        </p:spPr>
      </p:pic>
      <p:pic>
        <p:nvPicPr>
          <p:cNvPr id="43" name="Picture 42" descr="NorthShore University Health.jp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42" y="4611134"/>
            <a:ext cx="743335" cy="141450"/>
          </a:xfrm>
          <a:prstGeom prst="rect">
            <a:avLst/>
          </a:prstGeom>
        </p:spPr>
      </p:pic>
      <p:pic>
        <p:nvPicPr>
          <p:cNvPr id="44" name="Picture 43" descr="Norton Cancer Institute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31" y="4070321"/>
            <a:ext cx="843014" cy="166846"/>
          </a:xfrm>
          <a:prstGeom prst="rect">
            <a:avLst/>
          </a:prstGeom>
        </p:spPr>
      </p:pic>
      <p:pic>
        <p:nvPicPr>
          <p:cNvPr id="46" name="Picture 45" descr="Baptist Health South Florida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057" y="1153097"/>
            <a:ext cx="809279" cy="220199"/>
          </a:xfrm>
          <a:prstGeom prst="rect">
            <a:avLst/>
          </a:prstGeom>
        </p:spPr>
      </p:pic>
      <p:pic>
        <p:nvPicPr>
          <p:cNvPr id="47" name="Picture 46" descr="Ceders Sinai Medical Center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98" y="1274347"/>
            <a:ext cx="871099" cy="337845"/>
          </a:xfrm>
          <a:prstGeom prst="rect">
            <a:avLst/>
          </a:prstGeom>
        </p:spPr>
      </p:pic>
      <p:sp>
        <p:nvSpPr>
          <p:cNvPr id="38914" name="AutoShape 2" descr="data:image/jpeg;base64,/9j/4AAQSkZJRgABAQAAAQABAAD/2wCEAAkGBxQSDxQUERQVFRUVFx8bFhgWFxcbGRgWHSUcHBYcHxgdHCogJBwlHx8fJjEiMSorLy4uISAzOD8sNzQtLiwBCgoKDQ0NGw8QGjQfICM3LzQ3LDc4LCw3NzQ4LzcsLDQsNCwvNDQvLCwsLDQsLC0sLDE0LCw0LCw3LCwsLCwrNP/AABEIADgAfAMBIgACEQEDEQH/xAAbAAABBQEBAAAAAAAAAAAAAAAAAQMEBQYCB//EADcQAAIBAwIEBAUCAgsAAAAAAAECAwAEERIhBQYxQRMiUWEHFDJxgSNCNJEVFiQzUlNigqHB0f/EABkBAQEBAQEBAAAAAAAAAAAAAAABAgMEBf/EACMRAAIBAwQDAAMAAAAAAAAAAAABEQISIQMxQVEEE4FhcZH/2gAMAwEAAhEDEQA/APcaKKQmgA0CsHzf8SI7WUxQx+NIv1EtpRT6ZwST7Vccnc3R38eylJAPMhzj7q2MMKsM7VePqU0XtYNLRXOqqGbnawRirXcIZSQQW3BGxH86JN7HBtLc0FFV/DeNQXEbSQSpIikhmQ5AIAJB/BFTIpgyqynKsAQR3B3BqFkcopM01Fcq2rSc6ThvY9cfyoB6io1hfxzxiSFw6N0Zehpb29SGNpJWCIgyzHoB6mnMEnkkUVHuL6NIzI7KqAZLMQBj1zVXwvm+yuJPDguI3fsobc/YHrVSbyLki8opAaWoU5zWf4vzMkV1Daphppc7Z2UAEjPuSNh960BryL4p8Glhu1vYc6dizL1jkXoT7EY39q1Sj0eLp06mpbV8/ZB+HXLL3MctyfDLhtMfjKWUSdZHZR9RydhtvqqbzHacVsz4nzhlAGohMDSoxk+GRjSM9R0qbyf8QLONHEqvE8jl2VFLoztjOjG/mO+nHUnGa6505gDcS4esQIKt+orbHTMUXSy+6gkg+1azJ73VrPXd1OPz0i9+HnNxvo3SUATRYLY6OpzhgO3TBH2pv4exQm0k8RYy3zM/1Bc48Rsdd6TkDk75OaeZifMzJEv+GEMdJPqSMfgCofJHK1nc28klxbxyObmcamGTgSMBWlEP4fK8qz3Tp7Gq4/MkPD7l49KhYnPlwBnSfT8VR/DS6dIDZzn9W2VCP9UMgzGR9jlfxSc78NhteD3ENtGsSykJhBgapCq5p7m+L5WS3vk6Qfp3AHe3bAJ/2Hf7ZoodMdnneKp6L/j/ABVbW2lnfcIuQO7N+0D3J2rM/C8zKl3HcnMyXGqT7yIjn/k4qRxVvneJQ26nMNqBcTHqGkP8Ovp2ZvwK64F5ONcQT/MjgkH41q3/AFRJKhrkPNSfBz8LZR/RFuCRnB7+5p/4jSg8JvMEf3J71QfD3lGyuOGQSz20UkjA6mZck7mn+euT7GHhl1JFaxI6REqwG4PtWop9v0iu9Y7zc6K/DGuf4QE+LkZQSaF8Ev20/V+cVpeJcItryJQ6q6AhkdDupG4KOu4/BqRbKjwpG4VsxrlDg5GB+09qzPGOUI7eOSfh7NayopfCE+E+kZIeM7EHGM9RWJTxsahrO5tEFdVXcv8AEPmLSGYjSZEViPQkbj+dWNcjothKR1zXVFCmC5x4Ldx5k4csQzsypFGsq57rJ3HttiqnkTkKZbgXN6MFTqVCdTF9/Mx9s9N969Spa1cz0ryq1RYv7ycmsRwjgfELZXS3ntChlkfzJIWBdixBIPUZrcGsx/VAAyFbiVfELM2MDzv1cYA82wA9Bkd6tFUHjqpkavuC3dxDGlzJAWS5jlPhq4UxxkNpwf3ah16Vpbq3WSNo3GVcFWHqDsaoW5UJ1f2mUaiTsTgZXTgDVsB277CnZeWAZRIJpFP6erTgavDBAzj1z+N6Np8kSfQ1yTwBbKFo/E8WQuTI/wC7A2jB32wgG1P/ANFleKfMh0Aa38NkP1khiwYe2BUSXlDMrus7Jqz9CgN5mdnBYHzDzbZG2KR+TFbVrnkYtnc47liPwC2cVqU3LYSaSUbE3lDhRsrGK3kdWZARqGwO5Pf2pzm3h5ubCeFXVPEjIDt9Iz3PtUOblUSxOk0jnVI7jDHyqysiqCewDE49dtxTVxybrGGuZiCzEgnOdWNt9sDHSomrpkZtiDri3LzO8U1rKsV1CmgtjUrpt5JFznG2QeoqLecM4jdoYbiW3gibaQwB2kdT1AL7Ln13qYnJ6qcrLIvqB0K5BCsO4/8ATQ/KRIcG6nJck51EactqOAD7Yq3Lslr6NBZQLHGqIMKoAUDsoGBT9couK6rkdQooooAooooApMUtFAJiilooBMUYoooAxRiiigFxRRRQB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916" name="AutoShape 4" descr="data:image/jpeg;base64,/9j/4AAQSkZJRgABAQAAAQABAAD/2wCEAAkGBxQSDxQUERQVFRUVFx8bFhgWFxcbGRgWHSUcHBYcHxgdHCogJBwlHx8fJjEiMSorLy4uISAzOD8sNzQtLiwBCgoKDQ0NGw8QGjQfICM3LzQ3LDc4LCw3NzQ4LzcsLDQsNCwvNDQvLCwsLDQsLC0sLDE0LCw0LCw3LCwsLCwrNP/AABEIADgAfAMBIgACEQEDEQH/xAAbAAABBQEBAAAAAAAAAAAAAAAAAQMEBQYCB//EADcQAAIBAwIEBAUCAgsAAAAAAAECAwAEERIhBQYxQRMiUWEHFDJxgSNCNJEVFiQzUlNigqHB0f/EABkBAQEBAQEBAAAAAAAAAAAAAAABAgMEBf/EACMRAAIBAwQDAAMAAAAAAAAAAAABEQISIQMxQVEEE4FhcZH/2gAMAwEAAhEDEQA/APcaKKQmgA0CsHzf8SI7WUxQx+NIv1EtpRT6ZwST7Vccnc3R38eylJAPMhzj7q2MMKsM7VePqU0XtYNLRXOqqGbnawRirXcIZSQQW3BGxH86JN7HBtLc0FFV/DeNQXEbSQSpIikhmQ5AIAJB/BFTIpgyqynKsAQR3B3BqFkcopM01Fcq2rSc6ThvY9cfyoB6io1hfxzxiSFw6N0Zehpb29SGNpJWCIgyzHoB6mnMEnkkUVHuL6NIzI7KqAZLMQBj1zVXwvm+yuJPDguI3fsobc/YHrVSbyLki8opAaWoU5zWf4vzMkV1Daphppc7Z2UAEjPuSNh960BryL4p8Glhu1vYc6dizL1jkXoT7EY39q1Sj0eLp06mpbV8/ZB+HXLL3MctyfDLhtMfjKWUSdZHZR9RydhtvqqbzHacVsz4nzhlAGohMDSoxk+GRjSM9R0qbyf8QLONHEqvE8jl2VFLoztjOjG/mO+nHUnGa6505gDcS4esQIKt+orbHTMUXSy+6gkg+1azJ73VrPXd1OPz0i9+HnNxvo3SUATRYLY6OpzhgO3TBH2pv4exQm0k8RYy3zM/1Bc48Rsdd6TkDk75OaeZifMzJEv+GEMdJPqSMfgCofJHK1nc28klxbxyObmcamGTgSMBWlEP4fK8qz3Tp7Gq4/MkPD7l49KhYnPlwBnSfT8VR/DS6dIDZzn9W2VCP9UMgzGR9jlfxSc78NhteD3ENtGsSykJhBgapCq5p7m+L5WS3vk6Qfp3AHe3bAJ/2Hf7ZoodMdnneKp6L/j/ABVbW2lnfcIuQO7N+0D3J2rM/C8zKl3HcnMyXGqT7yIjn/k4qRxVvneJQ26nMNqBcTHqGkP8Ovp2ZvwK64F5ONcQT/MjgkH41q3/AFRJKhrkPNSfBz8LZR/RFuCRnB7+5p/4jSg8JvMEf3J71QfD3lGyuOGQSz20UkjA6mZck7mn+euT7GHhl1JFaxI6REqwG4PtWop9v0iu9Y7zc6K/DGuf4QE+LkZQSaF8Ev20/V+cVpeJcItryJQ6q6AhkdDupG4KOu4/BqRbKjwpG4VsxrlDg5GB+09qzPGOUI7eOSfh7NayopfCE+E+kZIeM7EHGM9RWJTxsahrO5tEFdVXcv8AEPmLSGYjSZEViPQkbj+dWNcjothKR1zXVFCmC5x4Ldx5k4csQzsypFGsq57rJ3HttiqnkTkKZbgXN6MFTqVCdTF9/Mx9s9N969Spa1cz0ryq1RYv7ycmsRwjgfELZXS3ntChlkfzJIWBdixBIPUZrcGsx/VAAyFbiVfELM2MDzv1cYA82wA9Bkd6tFUHjqpkavuC3dxDGlzJAWS5jlPhq4UxxkNpwf3ah16Vpbq3WSNo3GVcFWHqDsaoW5UJ1f2mUaiTsTgZXTgDVsB277CnZeWAZRIJpFP6erTgavDBAzj1z+N6Np8kSfQ1yTwBbKFo/E8WQuTI/wC7A2jB32wgG1P/ANFleKfMh0Aa38NkP1khiwYe2BUSXlDMrus7Jqz9CgN5mdnBYHzDzbZG2KR+TFbVrnkYtnc47liPwC2cVqU3LYSaSUbE3lDhRsrGK3kdWZARqGwO5Pf2pzm3h5ubCeFXVPEjIDt9Iz3PtUOblUSxOk0jnVI7jDHyqysiqCewDE49dtxTVxybrGGuZiCzEgnOdWNt9sDHSomrpkZtiDri3LzO8U1rKsV1CmgtjUrpt5JFznG2QeoqLecM4jdoYbiW3gibaQwB2kdT1AL7Ln13qYnJ6qcrLIvqB0K5BCsO4/8ATQ/KRIcG6nJck51EactqOAD7Yq3Lslr6NBZQLHGqIMKoAUDsoGBT9couK6rkdQooooAooooApMUtFAJiilooBMUYoooAxRiiigFxRRRQB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8917" name="Picture 5" descr="C:\Users\jessica.harris\Desktop\EMHS.jp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3078180" y="5649857"/>
            <a:ext cx="1307717" cy="416388"/>
          </a:xfrm>
          <a:prstGeom prst="rect">
            <a:avLst/>
          </a:prstGeom>
          <a:noFill/>
        </p:spPr>
      </p:pic>
      <p:pic>
        <p:nvPicPr>
          <p:cNvPr id="38919" name="Picture 7" descr="C:\Users\jessica.harris\Desktop\Colorado.jpg"/>
          <p:cNvPicPr>
            <a:picLocks noChangeAspect="1" noChangeArrowheads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6670040" y="1069055"/>
            <a:ext cx="1714900" cy="509775"/>
          </a:xfrm>
          <a:prstGeom prst="rect">
            <a:avLst/>
          </a:prstGeom>
          <a:noFill/>
        </p:spPr>
      </p:pic>
      <p:pic>
        <p:nvPicPr>
          <p:cNvPr id="38920" name="Picture 8" descr="C:\Users\jessica.harris\Desktop\CAMC.gif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5724877" y="4668823"/>
            <a:ext cx="945163" cy="448370"/>
          </a:xfrm>
          <a:prstGeom prst="rect">
            <a:avLst/>
          </a:prstGeom>
          <a:noFill/>
        </p:spPr>
      </p:pic>
      <p:pic>
        <p:nvPicPr>
          <p:cNvPr id="1026" name="Picture 2" descr="C:\Users\bill.jessee\Desktop\unitypoint-health-logo.png"/>
          <p:cNvPicPr>
            <a:picLocks noChangeAspect="1" noChangeArrowheads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3586067" y="2404819"/>
            <a:ext cx="1802845" cy="511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85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41646" y="1497994"/>
            <a:ext cx="3440354" cy="4623407"/>
          </a:xfrm>
        </p:spPr>
        <p:txBody>
          <a:bodyPr>
            <a:noAutofit/>
          </a:bodyPr>
          <a:lstStyle/>
          <a:p>
            <a:pPr marL="567225" indent="-567225"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>
                <a:latin typeface="Verdana"/>
                <a:cs typeface="Verdana"/>
              </a:rPr>
              <a:t>Why is a transition from volume to value going on?</a:t>
            </a:r>
            <a:endParaRPr lang="en-US" sz="1800" dirty="0">
              <a:latin typeface="Verdana"/>
              <a:cs typeface="Verdana"/>
            </a:endParaRPr>
          </a:p>
          <a:p>
            <a:pPr marL="567225" indent="-567225">
              <a:lnSpc>
                <a:spcPct val="130000"/>
              </a:lnSpc>
              <a:buFont typeface="+mj-lt"/>
              <a:buAutoNum type="arabicPeriod"/>
            </a:pPr>
            <a:r>
              <a:rPr lang="en-US" sz="1800" dirty="0">
                <a:latin typeface="Verdana"/>
                <a:cs typeface="Verdana"/>
              </a:rPr>
              <a:t>What barriers are organizations encountering in attempting to improve population health?</a:t>
            </a:r>
          </a:p>
          <a:p>
            <a:pPr marL="567225" indent="-567225"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>
                <a:latin typeface="Verdana"/>
                <a:cs typeface="Verdana"/>
              </a:rPr>
              <a:t>What is the role of leaders in the transition?</a:t>
            </a:r>
            <a:endParaRPr lang="en-US" sz="1800" dirty="0">
              <a:latin typeface="Verdana"/>
              <a:cs typeface="Verdana"/>
            </a:endParaRPr>
          </a:p>
          <a:p>
            <a:pPr marL="567225" indent="-567225">
              <a:lnSpc>
                <a:spcPct val="130000"/>
              </a:lnSpc>
              <a:buFont typeface="+mj-lt"/>
              <a:buAutoNum type="arabicPeriod"/>
            </a:pPr>
            <a:r>
              <a:rPr lang="en-US" sz="1800" dirty="0" smtClean="0">
                <a:latin typeface="Verdana"/>
                <a:cs typeface="Verdana"/>
              </a:rPr>
              <a:t>How can we all lead more effectively?</a:t>
            </a:r>
            <a:endParaRPr lang="en-US" sz="1800" dirty="0">
              <a:latin typeface="Verdana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41646" y="787401"/>
            <a:ext cx="3440354" cy="78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32147" y="812802"/>
            <a:ext cx="3440353" cy="68519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l"/>
            <a:r>
              <a:rPr lang="en-US" dirty="0" smtClean="0"/>
              <a:t>Today’s Questions</a:t>
            </a:r>
            <a:endParaRPr lang="en-US" dirty="0"/>
          </a:p>
        </p:txBody>
      </p:sp>
      <p:pic>
        <p:nvPicPr>
          <p:cNvPr id="8" name="Content Placeholder 7" descr="KnowledgeBook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58"/>
          <a:stretch/>
        </p:blipFill>
        <p:spPr>
          <a:xfrm>
            <a:off x="0" y="0"/>
            <a:ext cx="4941646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5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37463" y="850900"/>
            <a:ext cx="4144537" cy="4902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What’s so bad about a system where revenues are driven by volume?</a:t>
            </a:r>
          </a:p>
          <a:p>
            <a:pPr lvl="1"/>
            <a:r>
              <a:rPr lang="en-US" sz="1800" dirty="0" smtClean="0">
                <a:ea typeface="Verdana" pitchFamily="34" charset="0"/>
                <a:cs typeface="Verdana" pitchFamily="34" charset="0"/>
              </a:rPr>
              <a:t>Costly (“the more you do, the more you make...”)</a:t>
            </a:r>
          </a:p>
          <a:p>
            <a:pPr lvl="1"/>
            <a:r>
              <a:rPr lang="en-US" sz="1800" dirty="0" smtClean="0">
                <a:ea typeface="Verdana" pitchFamily="34" charset="0"/>
                <a:cs typeface="Verdana" pitchFamily="34" charset="0"/>
              </a:rPr>
              <a:t>Wasteful</a:t>
            </a:r>
          </a:p>
          <a:p>
            <a:pPr lvl="1"/>
            <a:r>
              <a:rPr lang="en-US" sz="1800" dirty="0" smtClean="0">
                <a:ea typeface="Verdana" pitchFamily="34" charset="0"/>
                <a:cs typeface="Verdana" pitchFamily="34" charset="0"/>
              </a:rPr>
              <a:t>No incentives for quality or safety</a:t>
            </a:r>
          </a:p>
          <a:p>
            <a:pPr lvl="1"/>
            <a:r>
              <a:rPr lang="en-US" sz="1800" dirty="0" smtClean="0">
                <a:ea typeface="Verdana" pitchFamily="34" charset="0"/>
                <a:cs typeface="Verdana" pitchFamily="34" charset="0"/>
              </a:rPr>
              <a:t>Encourages more interventions, which increases risk</a:t>
            </a:r>
          </a:p>
          <a:p>
            <a:pPr lvl="1"/>
            <a:r>
              <a:rPr lang="en-US" sz="1800" dirty="0" smtClean="0">
                <a:ea typeface="Verdana" pitchFamily="34" charset="0"/>
                <a:cs typeface="Verdana" pitchFamily="34" charset="0"/>
              </a:rPr>
              <a:t>No incentives for efficiency</a:t>
            </a:r>
          </a:p>
          <a:p>
            <a:pPr lvl="1"/>
            <a:endParaRPr lang="en-US" sz="18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Content Placeholder 7" descr="KnowledgeBooks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58"/>
          <a:stretch/>
        </p:blipFill>
        <p:spPr>
          <a:xfrm>
            <a:off x="0" y="203652"/>
            <a:ext cx="3914078" cy="64506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Total Health Expenditure per Capita  and GDP per Capita, US and Selected Countries, 2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190" y="1544209"/>
            <a:ext cx="5869056" cy="5107259"/>
          </a:xfrm>
          <a:prstGeom prst="rect">
            <a:avLst/>
          </a:prstGeom>
          <a:noFill/>
        </p:spPr>
      </p:pic>
      <p:pic>
        <p:nvPicPr>
          <p:cNvPr id="6" name="Content Placeholder 7" descr="KnowledgeBooks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58"/>
          <a:stretch/>
        </p:blipFill>
        <p:spPr>
          <a:xfrm>
            <a:off x="245328" y="203652"/>
            <a:ext cx="2631688" cy="645069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11191" y="457200"/>
            <a:ext cx="5631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Healthcare Spending vs GDP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D8D10-7A7C-E04C-89C8-F1C4EB0C5F7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9063" t="27499" r="17813" b="20000"/>
          <a:stretch>
            <a:fillRect/>
          </a:stretch>
        </p:blipFill>
        <p:spPr bwMode="auto">
          <a:xfrm>
            <a:off x="2620537" y="1449659"/>
            <a:ext cx="635970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7" descr="KnowledgeBooks.pn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958"/>
          <a:stretch/>
        </p:blipFill>
        <p:spPr>
          <a:xfrm>
            <a:off x="0" y="167267"/>
            <a:ext cx="2620537" cy="648420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89610" y="602166"/>
            <a:ext cx="530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 get less than we pay for...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TEGRATED Custom">
      <a:dk1>
        <a:srgbClr val="75263B"/>
      </a:dk1>
      <a:lt1>
        <a:srgbClr val="C2B3A1"/>
      </a:lt1>
      <a:dk2>
        <a:srgbClr val="A89682"/>
      </a:dk2>
      <a:lt2>
        <a:srgbClr val="FFFFFF"/>
      </a:lt2>
      <a:accent1>
        <a:srgbClr val="007073"/>
      </a:accent1>
      <a:accent2>
        <a:srgbClr val="80638F"/>
      </a:accent2>
      <a:accent3>
        <a:srgbClr val="E0AD12"/>
      </a:accent3>
      <a:accent4>
        <a:srgbClr val="75263B"/>
      </a:accent4>
      <a:accent5>
        <a:srgbClr val="A89682"/>
      </a:accent5>
      <a:accent6>
        <a:srgbClr val="FFFFFF"/>
      </a:accent6>
      <a:hlink>
        <a:srgbClr val="009CA3"/>
      </a:hlink>
      <a:folHlink>
        <a:srgbClr val="664778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10467</TotalTime>
  <Words>1277</Words>
  <Application>Microsoft Office PowerPoint</Application>
  <PresentationFormat>On-screen Show (4:3)</PresentationFormat>
  <Paragraphs>217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Managing the Volume to Value Transition:  The Critical Role of Leaders</vt:lpstr>
      <vt:lpstr>WHAT WE DELIVER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recent study compared 11 nations on healthcare quality, access, efficiency, and equity, as well as indicators of healthy lives such as infant mortality.  Source: K. Davis, K. Stremikis, D.Squires, and C. Schoen. Mirror, Mirror on the wall: How the Perfomarce of the U.S. Health Care System Compares Internationally, 2014 Update, the Commonwealth Fund, June 2014</vt:lpstr>
      <vt:lpstr>PowerPoint Presentation</vt:lpstr>
      <vt:lpstr>PowerPoint Presentation</vt:lpstr>
      <vt:lpstr>Many stakeholders believe:  “Population health management is the way out of the crisis”</vt:lpstr>
      <vt:lpstr>PowerPoint Presentation</vt:lpstr>
      <vt:lpstr>PowerPoint Presentation</vt:lpstr>
      <vt:lpstr>How much “Value-driven  payment” is there?  Not a lot—yet…</vt:lpstr>
      <vt:lpstr>Still mostly FFS</vt:lpstr>
      <vt:lpstr>And California drives much of the change</vt:lpstr>
      <vt:lpstr>Nonetheless…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</vt:vector>
  </TitlesOfParts>
  <Company>er|marketing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Services</dc:creator>
  <cp:lastModifiedBy>Yeggy, Kristi A</cp:lastModifiedBy>
  <cp:revision>215</cp:revision>
  <cp:lastPrinted>2014-10-07T15:52:00Z</cp:lastPrinted>
  <dcterms:created xsi:type="dcterms:W3CDTF">2012-07-30T16:52:21Z</dcterms:created>
  <dcterms:modified xsi:type="dcterms:W3CDTF">2014-10-24T17:28:21Z</dcterms:modified>
</cp:coreProperties>
</file>