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2" r:id="rId2"/>
    <p:sldId id="359" r:id="rId3"/>
    <p:sldId id="373" r:id="rId4"/>
    <p:sldId id="329" r:id="rId5"/>
    <p:sldId id="292" r:id="rId6"/>
    <p:sldId id="345" r:id="rId7"/>
    <p:sldId id="343" r:id="rId8"/>
    <p:sldId id="360" r:id="rId9"/>
    <p:sldId id="304" r:id="rId10"/>
    <p:sldId id="361" r:id="rId11"/>
    <p:sldId id="346" r:id="rId12"/>
    <p:sldId id="294" r:id="rId13"/>
    <p:sldId id="362" r:id="rId14"/>
    <p:sldId id="371" r:id="rId15"/>
    <p:sldId id="375" r:id="rId16"/>
    <p:sldId id="376" r:id="rId17"/>
    <p:sldId id="341" r:id="rId18"/>
    <p:sldId id="336" r:id="rId19"/>
    <p:sldId id="280" r:id="rId20"/>
    <p:sldId id="348" r:id="rId21"/>
    <p:sldId id="307" r:id="rId22"/>
    <p:sldId id="263" r:id="rId23"/>
    <p:sldId id="308" r:id="rId24"/>
    <p:sldId id="364" r:id="rId25"/>
    <p:sldId id="351" r:id="rId26"/>
    <p:sldId id="306" r:id="rId27"/>
    <p:sldId id="354" r:id="rId28"/>
    <p:sldId id="352" r:id="rId29"/>
    <p:sldId id="350" r:id="rId30"/>
    <p:sldId id="365" r:id="rId31"/>
    <p:sldId id="366" r:id="rId32"/>
    <p:sldId id="349" r:id="rId33"/>
    <p:sldId id="367" r:id="rId34"/>
    <p:sldId id="310" r:id="rId35"/>
    <p:sldId id="368" r:id="rId36"/>
    <p:sldId id="324" r:id="rId37"/>
    <p:sldId id="325" r:id="rId38"/>
    <p:sldId id="330" r:id="rId39"/>
    <p:sldId id="320" r:id="rId40"/>
    <p:sldId id="358" r:id="rId41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2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70C0"/>
    <a:srgbClr val="65A8F1"/>
    <a:srgbClr val="94C3F6"/>
    <a:srgbClr val="000000"/>
    <a:srgbClr val="1F497D"/>
    <a:srgbClr val="3A7DCE"/>
    <a:srgbClr val="A8C4E2"/>
    <a:srgbClr val="1A3D68"/>
    <a:srgbClr val="FFD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42" autoAdjust="0"/>
  </p:normalViewPr>
  <p:slideViewPr>
    <p:cSldViewPr snapToGrid="0" showGuides="1">
      <p:cViewPr varScale="1">
        <p:scale>
          <a:sx n="92" d="100"/>
          <a:sy n="92" d="100"/>
        </p:scale>
        <p:origin x="966" y="90"/>
      </p:cViewPr>
      <p:guideLst>
        <p:guide orient="horz" pos="1104"/>
        <p:guide pos="2976"/>
      </p:guideLst>
    </p:cSldViewPr>
  </p:slideViewPr>
  <p:outlineViewPr>
    <p:cViewPr>
      <p:scale>
        <a:sx n="33" d="100"/>
        <a:sy n="33" d="100"/>
      </p:scale>
      <p:origin x="0" y="4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854993" d="238418579"/>
        <a:sy n="166854993" d="238418579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-storage.public-health.uiowa.edu\xzhu9\Hawk%20Files\Research\RUPRI_ACO\Network%20and%20System%20Participation%20Data%20Report\Network%20Participation%20and%20System%20Affiliation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sz="1500" b="0" dirty="0" smtClean="0"/>
              <a:t>More Metro Hospitals than Non-Metro Hospitals have joined</a:t>
            </a:r>
            <a:r>
              <a:rPr lang="en-US" sz="1500" b="0" baseline="0" dirty="0" smtClean="0"/>
              <a:t> </a:t>
            </a:r>
            <a:r>
              <a:rPr lang="en-US" sz="1500" b="0" dirty="0" smtClean="0"/>
              <a:t>Systems</a:t>
            </a:r>
            <a:endParaRPr lang="en-US" sz="1500" b="0" dirty="0"/>
          </a:p>
        </c:rich>
      </c:tx>
      <c:layout/>
      <c:overlay val="0"/>
      <c:spPr>
        <a:ln w="6350"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Non-Metro System Affiliation</c:v>
          </c:tx>
          <c:marker>
            <c:symbol val="square"/>
            <c:size val="5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Sheet1!$A$4:$A$9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Sheet1!$H$4:$H$9</c:f>
              <c:numCache>
                <c:formatCode>0.00%</c:formatCode>
                <c:ptCount val="6"/>
                <c:pt idx="0">
                  <c:v>0.42</c:v>
                </c:pt>
                <c:pt idx="1">
                  <c:v>0.42899999999999999</c:v>
                </c:pt>
                <c:pt idx="2">
                  <c:v>0.437</c:v>
                </c:pt>
                <c:pt idx="3">
                  <c:v>0.44400000000000001</c:v>
                </c:pt>
                <c:pt idx="4">
                  <c:v>0.45800000000000002</c:v>
                </c:pt>
                <c:pt idx="5">
                  <c:v>0.46700000000000003</c:v>
                </c:pt>
              </c:numCache>
            </c:numRef>
          </c:val>
          <c:smooth val="0"/>
        </c:ser>
        <c:ser>
          <c:idx val="3"/>
          <c:order val="1"/>
          <c:tx>
            <c:v>Metro System Affiliation</c:v>
          </c:tx>
          <c:marker>
            <c:symbol val="square"/>
            <c:size val="5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Sheet1!$A$4:$A$9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Sheet1!$N$4:$N$9</c:f>
              <c:numCache>
                <c:formatCode>0.00%</c:formatCode>
                <c:ptCount val="6"/>
                <c:pt idx="0">
                  <c:v>0.64300000000000002</c:v>
                </c:pt>
                <c:pt idx="1">
                  <c:v>0.64500000000000002</c:v>
                </c:pt>
                <c:pt idx="2">
                  <c:v>0.65700000000000003</c:v>
                </c:pt>
                <c:pt idx="3">
                  <c:v>0.66400000000000003</c:v>
                </c:pt>
                <c:pt idx="4">
                  <c:v>0.68200000000000005</c:v>
                </c:pt>
                <c:pt idx="5">
                  <c:v>0.70199999999999996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315872"/>
        <c:axId val="165316256"/>
      </c:lineChart>
      <c:catAx>
        <c:axId val="165315872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crossAx val="165316256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65316256"/>
        <c:scaling>
          <c:orientation val="minMax"/>
          <c:min val="0.3000000000000000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65315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C760D-09C6-4525-90E1-2DA4EDAE53C3}" type="datetimeFigureOut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543C8-A576-4B9F-AF78-1B6420821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10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BA67C-7E98-48E8-967C-3054D3048505}" type="datetimeFigureOut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D777B-E8AD-46E6-A3FF-07E101333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6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61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D777B-E8AD-46E6-A3FF-07E10133369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03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32" tIns="45716" rIns="91432" bIns="45716" numCol="1" anchorCtr="0" compatLnSpc="1">
            <a:prstTxWarp prst="textNoShape">
              <a:avLst/>
            </a:prstTxWarp>
          </a:bodyPr>
          <a:lstStyle/>
          <a:p>
            <a:fld id="{4ED00694-A865-40EB-A595-D7EBA9C85C89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r>
              <a:rPr lang="en-US" dirty="0" smtClean="0"/>
              <a:t>Contact: Joe Lupica, 602-265-5000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5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32" tIns="45716" rIns="91432" bIns="45716" numCol="1" anchorCtr="0" compatLnSpc="1">
            <a:prstTxWarp prst="textNoShape">
              <a:avLst/>
            </a:prstTxWarp>
          </a:bodyPr>
          <a:lstStyle/>
          <a:p>
            <a:fld id="{4ED00694-A865-40EB-A595-D7EBA9C85C89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r>
              <a:rPr lang="en-US" dirty="0" smtClean="0"/>
              <a:t>Contact: Joe Lupica, 602-265-5000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83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32" tIns="45716" rIns="91432" bIns="45716" numCol="1" anchorCtr="0" compatLnSpc="1">
            <a:prstTxWarp prst="textNoShape">
              <a:avLst/>
            </a:prstTxWarp>
          </a:bodyPr>
          <a:lstStyle/>
          <a:p>
            <a:fld id="{4ED00694-A865-40EB-A595-D7EBA9C85C89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r>
              <a:rPr lang="en-US" dirty="0" smtClean="0"/>
              <a:t>Contact: Joe Lupica, 602-265-5000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35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32" tIns="45716" rIns="91432" bIns="45716" numCol="1" anchorCtr="0" compatLnSpc="1">
            <a:prstTxWarp prst="textNoShape">
              <a:avLst/>
            </a:prstTxWarp>
          </a:bodyPr>
          <a:lstStyle/>
          <a:p>
            <a:fld id="{4ED00694-A865-40EB-A595-D7EBA9C85C89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r>
              <a:rPr lang="en-US" dirty="0" smtClean="0"/>
              <a:t>Contact: Joe Lupica, 602-265-5000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70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buNone/>
            </a:pPr>
            <a:r>
              <a:rPr lang="en-US" altLang="en-US" sz="2400" b="1" dirty="0" smtClean="0"/>
              <a:t>Possibilities: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dirty="0" smtClean="0"/>
              <a:t>Previously existing fund-raising foundation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dirty="0" smtClean="0"/>
              <a:t>New entity created to receive funds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dirty="0" smtClean="0"/>
              <a:t>Local governmental entity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dirty="0" smtClean="0"/>
              <a:t>Remnant of local governing entity thrust into such role  (not recommended).</a:t>
            </a:r>
          </a:p>
          <a:p>
            <a:pPr>
              <a:spcBef>
                <a:spcPts val="2400"/>
              </a:spcBef>
              <a:buNone/>
            </a:pPr>
            <a:r>
              <a:rPr lang="en-US" altLang="en-US" sz="2400" b="1" dirty="0" smtClean="0"/>
              <a:t>Potential Mechanisms: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 smtClean="0"/>
              <a:t>Named entity accepts by execution of agreement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 smtClean="0"/>
              <a:t>Intended third-party beneficiary described in agreement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D777B-E8AD-46E6-A3FF-07E10133369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4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AHA definitions: </a:t>
            </a:r>
          </a:p>
          <a:p>
            <a:endParaRPr lang="en-US" dirty="0" smtClean="0"/>
          </a:p>
          <a:p>
            <a:r>
              <a:rPr lang="en-US" dirty="0" smtClean="0"/>
              <a:t>Network</a:t>
            </a:r>
            <a:r>
              <a:rPr lang="en-US" baseline="0" dirty="0" smtClean="0"/>
              <a:t> -</a:t>
            </a:r>
            <a:r>
              <a:rPr lang="en-US" dirty="0" smtClean="0"/>
              <a:t> “Network is a group of hospitals, physicians, other providers, insurers and/or community agencies that work together to coordinate and deliver a broad spectrum of services to their community. Network participation does not preclude system affiliation.”</a:t>
            </a:r>
          </a:p>
          <a:p>
            <a:endParaRPr lang="en-US" dirty="0" smtClean="0"/>
          </a:p>
          <a:p>
            <a:r>
              <a:rPr lang="en-US" dirty="0" smtClean="0"/>
              <a:t>System - “System is defined by AHA as either a multihospital or a diversified single hospital system. A multihospital system is two or more hospitals owned, leased, sponsored, or contract managed by a central organization. Single, freestanding hospitals may be categorized as a system by bringing into membership three or more, and at least 25 percent, of their owned or leased non-hospital </a:t>
            </a:r>
            <a:r>
              <a:rPr lang="en-US" dirty="0" err="1" smtClean="0"/>
              <a:t>preacute</a:t>
            </a:r>
            <a:r>
              <a:rPr lang="en-US" dirty="0" smtClean="0"/>
              <a:t> or </a:t>
            </a:r>
            <a:r>
              <a:rPr lang="en-US" dirty="0" err="1" smtClean="0"/>
              <a:t>postacute</a:t>
            </a:r>
            <a:r>
              <a:rPr lang="en-US" dirty="0" smtClean="0"/>
              <a:t> health care organizations. System affiliation does not preclude network participation.”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D777B-E8AD-46E6-A3FF-07E10133369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3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169920" cy="488978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Clint MacKinney, MD, MS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288881"/>
            <a:ext cx="3169920" cy="488978"/>
          </a:xfrm>
          <a:prstGeom prst="rect">
            <a:avLst/>
          </a:prstGeom>
          <a:ln/>
        </p:spPr>
        <p:txBody>
          <a:bodyPr/>
          <a:lstStyle/>
          <a:p>
            <a:fld id="{54E97E2D-4B37-416B-8D8C-17FC876D1FE3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7613" y="728663"/>
            <a:ext cx="3263900" cy="2449512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3422845"/>
            <a:ext cx="5364480" cy="562324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51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D777B-E8AD-46E6-A3FF-07E10133369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5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D777B-E8AD-46E6-A3FF-07E10133369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91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32" tIns="45716" rIns="91432" bIns="45716" numCol="1" anchorCtr="0" compatLnSpc="1">
            <a:prstTxWarp prst="textNoShape">
              <a:avLst/>
            </a:prstTxWarp>
          </a:bodyPr>
          <a:lstStyle/>
          <a:p>
            <a:fld id="{4ED00694-A865-40EB-A595-D7EBA9C85C89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r>
              <a:rPr lang="en-US" dirty="0" smtClean="0"/>
              <a:t>Contact: Joe Lupica, 602-265-5000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03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D777B-E8AD-46E6-A3FF-07E10133369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37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32" tIns="45716" rIns="91432" bIns="45716" numCol="1" anchorCtr="0" compatLnSpc="1">
            <a:prstTxWarp prst="textNoShape">
              <a:avLst/>
            </a:prstTxWarp>
          </a:bodyPr>
          <a:lstStyle/>
          <a:p>
            <a:fld id="{4ED00694-A865-40EB-A595-D7EBA9C85C89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lIns="91432" tIns="45716" rIns="91432" bIns="45716"/>
          <a:lstStyle/>
          <a:p>
            <a:pPr>
              <a:defRPr/>
            </a:pPr>
            <a:r>
              <a:rPr lang="en-US" dirty="0" smtClean="0"/>
              <a:t>Contact: Joe Lupica, 602-265-5000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6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645289"/>
            <a:ext cx="5852160" cy="4400800"/>
          </a:xfrm>
          <a:prstGeom prst="rect">
            <a:avLst/>
          </a:prstGeom>
          <a:noFill/>
        </p:spPr>
        <p:txBody>
          <a:bodyPr wrap="square" lIns="96653" tIns="48326" rIns="96653" bIns="4832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See Rev. Rul. 98-15;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St. David’s Health Care System v. US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, 349 F.3d 232 (5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Cir. 2003); </a:t>
            </a:r>
            <a:endParaRPr lang="en-US" sz="1050" dirty="0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4142964" y="9288576"/>
            <a:ext cx="3170582" cy="4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7" tIns="48323" rIns="96647" bIns="48323" anchor="b"/>
          <a:lstStyle/>
          <a:p>
            <a:pPr algn="r"/>
            <a:fld id="{87FB10E4-61D0-49B0-9505-9426845786A3}" type="slidenum">
              <a:rPr lang="en-US" sz="1300">
                <a:solidFill>
                  <a:prstClr val="black"/>
                </a:solidFill>
              </a:rPr>
              <a:pPr algn="r"/>
              <a:t>31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0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3152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42876" y="220230"/>
            <a:ext cx="601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95276" y="230736"/>
            <a:ext cx="601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84091" y="236490"/>
            <a:ext cx="6226175" cy="4254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>
                <a:solidFill>
                  <a:srgbClr val="002060"/>
                </a:solidFill>
              </a:defRPr>
            </a:lvl2pPr>
            <a:lvl3pPr>
              <a:buNone/>
              <a:defRPr>
                <a:solidFill>
                  <a:srgbClr val="002060"/>
                </a:solidFill>
              </a:defRPr>
            </a:lvl3pPr>
            <a:lvl4pPr>
              <a:buNone/>
              <a:defRPr>
                <a:solidFill>
                  <a:srgbClr val="002060"/>
                </a:solidFill>
              </a:defRPr>
            </a:lvl4pPr>
            <a:lvl5pPr>
              <a:buNone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466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132606"/>
            <a:ext cx="1447800" cy="365125"/>
          </a:xfrm>
          <a:prstGeom prst="rect">
            <a:avLst/>
          </a:prstGeom>
        </p:spPr>
        <p:txBody>
          <a:bodyPr/>
          <a:lstStyle/>
          <a:p>
            <a:fld id="{CBD0A5EA-7E8A-41CE-8E2A-2D6802DE5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5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XNBx619JNsZFtM&amp;tbnid=gEFdgbebIY1K1M:&amp;ved=0CAUQjRw&amp;url=http://www.diplomacy.edu/blog/walking-rickety-bridge-analogy-%E2%80%93-please-don%E2%80%99t-swing-it-while-i%E2%80%99m-it&amp;ei=Q6FDUpCJDoywqwGfs4GYCw&amp;bvm=bv.53217764,d.aWM&amp;psig=AFQjCNFidJqZa-9AVf1deoYQMjIptvXByw&amp;ust=138025010618426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245143" y="2003516"/>
            <a:ext cx="9948621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r"/>
            <a:r>
              <a:rPr lang="en-US" sz="2400" i="1" dirty="0" smtClean="0"/>
              <a:t>Protecting </a:t>
            </a:r>
            <a:r>
              <a:rPr lang="en-US" sz="2400" i="1" smtClean="0"/>
              <a:t>Community Objectives</a:t>
            </a:r>
            <a:endParaRPr lang="en-US" sz="2400" i="1" dirty="0" smtClean="0"/>
          </a:p>
          <a:p>
            <a:pPr algn="r">
              <a:spcBef>
                <a:spcPts val="600"/>
              </a:spcBef>
            </a:pPr>
            <a:r>
              <a:rPr lang="en-US" sz="2400" i="1" dirty="0" smtClean="0"/>
              <a:t>In the Affiliation to Full-Integration Continuum</a:t>
            </a:r>
            <a:endParaRPr lang="en-US" sz="18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r">
              <a:spcBef>
                <a:spcPts val="0"/>
              </a:spcBef>
              <a:tabLst>
                <a:tab pos="914400" algn="l"/>
              </a:tabLst>
            </a:pPr>
            <a:endParaRPr lang="en-US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r">
              <a:spcBef>
                <a:spcPts val="0"/>
              </a:spcBef>
              <a:tabLst>
                <a:tab pos="914400" algn="l"/>
              </a:tabLst>
            </a:pPr>
            <a:endParaRPr lang="en-US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r">
              <a:spcBef>
                <a:spcPts val="3000"/>
              </a:spcBef>
              <a:tabLst>
                <a:tab pos="914400" algn="l"/>
              </a:tabLst>
            </a:pPr>
            <a:endParaRPr lang="en-US" sz="2000" i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r">
              <a:spcBef>
                <a:spcPts val="1800"/>
              </a:spcBef>
              <a:tabLst>
                <a:tab pos="914400" algn="l"/>
              </a:tabLst>
            </a:pPr>
            <a:r>
              <a:rPr lang="en-US" sz="2000" b="1" i="1" kern="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" pitchFamily="34" charset="0"/>
              </a:rPr>
              <a:t>Xi Zhu, Ph.D.</a:t>
            </a:r>
          </a:p>
          <a:p>
            <a:pPr lvl="0" algn="r">
              <a:tabLst>
                <a:tab pos="914400" algn="l"/>
              </a:tabLst>
            </a:pPr>
            <a:r>
              <a:rPr lang="en-US" sz="2000" b="1" i="1" kern="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" pitchFamily="34" charset="0"/>
              </a:rPr>
              <a:t>Joseph R. Lupica, JD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open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127" y="5991137"/>
            <a:ext cx="2215092" cy="684404"/>
          </a:xfrm>
          <a:prstGeom prst="rect">
            <a:avLst/>
          </a:prstGeom>
        </p:spPr>
      </p:pic>
      <p:sp>
        <p:nvSpPr>
          <p:cNvPr id="19" name="Line 1"/>
          <p:cNvSpPr>
            <a:spLocks noChangeShapeType="1"/>
          </p:cNvSpPr>
          <p:nvPr/>
        </p:nvSpPr>
        <p:spPr bwMode="auto">
          <a:xfrm>
            <a:off x="1423131" y="2994153"/>
            <a:ext cx="749808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0" y="5469678"/>
            <a:ext cx="1241856" cy="11719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804107" y="952172"/>
            <a:ext cx="3807537" cy="462454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749842"/>
            <a:ext cx="8792308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lvl="1" indent="-287338">
              <a:spcBef>
                <a:spcPts val="600"/>
              </a:spcBef>
              <a:buSzPct val="90000"/>
              <a:defRPr/>
            </a:pP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“. . . 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hey are a-</a:t>
            </a: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changin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112712" lvl="1">
              <a:spcBef>
                <a:spcPts val="1800"/>
              </a:spcBef>
              <a:buSzPct val="90000"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005A9E"/>
                </a:solidFill>
                <a:effectLst/>
                <a:uLnTx/>
                <a:uFillTx/>
                <a:latin typeface="Calibri Light" panose="020F0302020204030204" pitchFamily="34" charset="0"/>
                <a:cs typeface="Gill Sans MT"/>
              </a:rPr>
              <a:t>Old </a:t>
            </a:r>
            <a:r>
              <a:rPr lang="en-US" sz="2800" dirty="0" smtClean="0">
                <a:solidFill>
                  <a:srgbClr val="005A9E"/>
                </a:solidFill>
                <a:latin typeface="Calibri Light" panose="020F0302020204030204" pitchFamily="34" charset="0"/>
                <a:cs typeface="Gill Sans MT"/>
              </a:rPr>
              <a:t>Times – </a:t>
            </a:r>
            <a:r>
              <a:rPr lang="en-US" sz="2800" b="1" dirty="0" smtClean="0">
                <a:solidFill>
                  <a:srgbClr val="005A9E"/>
                </a:solidFill>
                <a:latin typeface="Calibri Light" panose="020F0302020204030204" pitchFamily="34" charset="0"/>
                <a:cs typeface="Gill Sans MT"/>
              </a:rPr>
              <a:t>Volume</a:t>
            </a:r>
            <a:r>
              <a:rPr lang="en-US" sz="2800" dirty="0" smtClean="0">
                <a:solidFill>
                  <a:srgbClr val="005A9E"/>
                </a:solidFill>
                <a:latin typeface="Calibri Light" panose="020F0302020204030204" pitchFamily="34" charset="0"/>
                <a:cs typeface="Gill Sans MT"/>
              </a:rPr>
              <a:t>-Based</a:t>
            </a:r>
            <a:r>
              <a:rPr lang="en-US" sz="2400" dirty="0" smtClean="0">
                <a:solidFill>
                  <a:srgbClr val="005A9E"/>
                </a:solidFill>
                <a:latin typeface="Calibri Light" panose="020F0302020204030204" pitchFamily="34" charset="0"/>
                <a:cs typeface="Gill Sans MT"/>
              </a:rPr>
              <a:t> 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rgbClr val="005A9E"/>
              </a:solidFill>
              <a:effectLst/>
              <a:uLnTx/>
              <a:uFillTx/>
              <a:latin typeface="Calibri Light" panose="020F0302020204030204" pitchFamily="34" charset="0"/>
              <a:cs typeface="Gill Sans MT"/>
            </a:endParaRPr>
          </a:p>
          <a:p>
            <a:pPr marL="460375" lvl="3">
              <a:spcBef>
                <a:spcPts val="600"/>
              </a:spcBef>
              <a:buSzPct val="90000"/>
              <a:defRPr/>
            </a:pPr>
            <a:r>
              <a:rPr lang="en-US" sz="2200" dirty="0" smtClean="0">
                <a:latin typeface="Calibri Light" panose="020F0302020204030204" pitchFamily="34" charset="0"/>
                <a:cs typeface="Gill Sans MT"/>
              </a:rPr>
              <a:t>“Pay-by-the-click” </a:t>
            </a:r>
            <a:r>
              <a:rPr kumimoji="0" lang="en-US" sz="220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Gill Sans MT"/>
              </a:rPr>
              <a:t>Encounters</a:t>
            </a:r>
            <a:endParaRPr kumimoji="0" lang="en-US" sz="220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cs typeface="Gill Sans MT"/>
            </a:endParaRPr>
          </a:p>
          <a:p>
            <a:pPr marL="460375" marR="0" lvl="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lang="en-US" sz="2200" dirty="0" smtClean="0">
                <a:latin typeface="Calibri Light" panose="020F0302020204030204" pitchFamily="34" charset="0"/>
                <a:cs typeface="Gill Sans MT"/>
              </a:rPr>
              <a:t>Reimbursement favors high-cost Tertiary hospitals and procedures</a:t>
            </a:r>
          </a:p>
          <a:p>
            <a:pPr marL="1604963" marR="0" lvl="3" indent="-2301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lang="en-US" sz="22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Gill Sans MT"/>
              </a:rPr>
              <a:t>FILL THOSE BEDS!</a:t>
            </a:r>
            <a:endParaRPr kumimoji="0" lang="en-US" sz="2200" b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 pitchFamily="34" charset="0"/>
              <a:cs typeface="Gill Sans MT"/>
            </a:endParaRPr>
          </a:p>
          <a:p>
            <a:pPr marL="112712" marR="0" lvl="1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730000"/>
                </a:solidFill>
                <a:effectLst/>
                <a:uLnTx/>
                <a:uFillTx/>
                <a:latin typeface="Calibri Light" panose="020F0302020204030204" pitchFamily="34" charset="0"/>
                <a:cs typeface="Gill Sans MT"/>
              </a:rPr>
              <a:t>New </a:t>
            </a:r>
            <a:r>
              <a:rPr lang="en-US" sz="2800" dirty="0" smtClean="0">
                <a:solidFill>
                  <a:srgbClr val="730000"/>
                </a:solidFill>
                <a:latin typeface="Calibri Light" panose="020F0302020204030204" pitchFamily="34" charset="0"/>
                <a:cs typeface="Gill Sans MT"/>
              </a:rPr>
              <a:t>Times – 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730000"/>
                </a:solidFill>
                <a:effectLst/>
                <a:uLnTx/>
                <a:uFillTx/>
                <a:latin typeface="Calibri Light" panose="020F0302020204030204" pitchFamily="34" charset="0"/>
                <a:cs typeface="Gill Sans MT"/>
              </a:rPr>
              <a:t>Value</a:t>
            </a: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730000"/>
                </a:solidFill>
                <a:effectLst/>
                <a:uLnTx/>
                <a:uFillTx/>
                <a:latin typeface="Calibri Light" panose="020F0302020204030204" pitchFamily="34" charset="0"/>
                <a:cs typeface="Gill Sans MT"/>
              </a:rPr>
              <a:t>-Based? </a:t>
            </a:r>
          </a:p>
          <a:p>
            <a:pPr marL="393700" lvl="2">
              <a:spcBef>
                <a:spcPts val="600"/>
              </a:spcBef>
              <a:buSzPct val="90000"/>
              <a:defRPr/>
            </a:pPr>
            <a:r>
              <a:rPr lang="en-US" sz="2200" u="sng" dirty="0" smtClean="0">
                <a:latin typeface="Calibri Light" panose="020F0302020204030204" pitchFamily="34" charset="0"/>
                <a:cs typeface="Gill Sans MT"/>
              </a:rPr>
              <a:t>Accountable Value</a:t>
            </a:r>
            <a:r>
              <a:rPr lang="en-US" sz="2200" dirty="0" smtClean="0">
                <a:latin typeface="Calibri Light" panose="020F0302020204030204" pitchFamily="34" charset="0"/>
                <a:cs typeface="Gill Sans MT"/>
              </a:rPr>
              <a:t>: Triple Aim</a:t>
            </a:r>
          </a:p>
          <a:p>
            <a:pPr marL="393700" marR="0" lvl="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lang="en-US" sz="2200" dirty="0" smtClean="0">
                <a:latin typeface="Calibri Light" panose="020F0302020204030204" pitchFamily="34" charset="0"/>
                <a:cs typeface="Gill Sans MT"/>
              </a:rPr>
              <a:t>High-cost hospitals and procedures become Cost Centers</a:t>
            </a:r>
            <a:endParaRPr kumimoji="0" lang="en-US" sz="22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cs typeface="Gill Sans MT"/>
            </a:endParaRPr>
          </a:p>
          <a:p>
            <a:pPr marL="1604963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kumimoji="0" lang="en-US" sz="2200" u="none" strike="noStrike" kern="1200" cap="none" spc="0" normalizeH="0" baseline="0" noProof="0" dirty="0" smtClean="0">
                <a:ln>
                  <a:noFill/>
                </a:ln>
                <a:solidFill>
                  <a:srgbClr val="730000"/>
                </a:solidFill>
                <a:effectLst/>
                <a:uLnTx/>
                <a:uFillTx/>
                <a:latin typeface="Candara" pitchFamily="34" charset="0"/>
                <a:cs typeface="Gill Sans MT"/>
              </a:rPr>
              <a:t>EMPTY THOSE BEDS!</a:t>
            </a:r>
          </a:p>
          <a:p>
            <a:pPr marL="1604963" lvl="1" indent="-285750" fontAlgn="auto">
              <a:spcBef>
                <a:spcPts val="600"/>
              </a:spcBef>
              <a:spcAft>
                <a:spcPts val="0"/>
              </a:spcAft>
              <a:buSzPct val="90000"/>
              <a:buFont typeface="Arial"/>
              <a:buChar char="•"/>
              <a:defRPr/>
            </a:pPr>
            <a:r>
              <a:rPr lang="en-US" sz="2200" dirty="0" smtClean="0">
                <a:latin typeface="Candara" pitchFamily="34" charset="0"/>
                <a:cs typeface="Gill Sans MT"/>
              </a:rPr>
              <a:t>Instead, let’s try keeping the community healthier. </a:t>
            </a:r>
          </a:p>
          <a:p>
            <a:pPr marL="52388" lvl="2" indent="-1588" algn="ctr" fontAlgn="auto">
              <a:spcBef>
                <a:spcPts val="3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defRPr/>
            </a:pPr>
            <a:r>
              <a:rPr kumimoji="0" lang="en-US" sz="2000" u="none" strike="noStrike" kern="1200" cap="none" spc="0" normalizeH="0" noProof="0" dirty="0" smtClean="0">
                <a:ln>
                  <a:noFill/>
                </a:ln>
                <a:solidFill>
                  <a:srgbClr val="730000"/>
                </a:solidFill>
                <a:effectLst/>
                <a:uLnTx/>
                <a:uFillTx/>
                <a:latin typeface="Candara" pitchFamily="34" charset="0"/>
                <a:cs typeface="Gill Sans MT"/>
              </a:rPr>
              <a:t>W    H    A    T       A       C    O    N    C    E    P    T</a:t>
            </a:r>
            <a:endParaRPr kumimoji="0" lang="en-US" sz="2000" u="none" strike="noStrike" kern="1200" cap="none" spc="0" normalizeH="0" baseline="0" noProof="0" dirty="0" smtClean="0">
              <a:ln>
                <a:noFill/>
              </a:ln>
              <a:solidFill>
                <a:srgbClr val="730000"/>
              </a:solidFill>
              <a:effectLst/>
              <a:uLnTx/>
              <a:uFillTx/>
              <a:latin typeface="Candara" pitchFamily="34" charset="0"/>
              <a:cs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itchFamily="34" charset="0"/>
              <a:cs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itchFamily="34" charset="0"/>
              <a:cs typeface="Gill Sans MT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82044" y="233341"/>
            <a:ext cx="8229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 smtClean="0">
                <a:latin typeface="Calibri Light" pitchFamily="34" charset="0"/>
                <a:cs typeface="Abadi MT Condensed Light"/>
              </a:rPr>
              <a:t>A BRAVE NEW WORLD?</a:t>
            </a:r>
            <a:endParaRPr lang="en-US" sz="2800" dirty="0">
              <a:latin typeface="Calibri Light" pitchFamily="34" charset="0"/>
              <a:cs typeface="Abadi MT Condense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r="19897"/>
          <a:stretch/>
        </p:blipFill>
        <p:spPr>
          <a:xfrm>
            <a:off x="4826453" y="954369"/>
            <a:ext cx="3785191" cy="46268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Q1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Q2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1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377" b="2852"/>
          <a:stretch>
            <a:fillRect/>
          </a:stretch>
        </p:blipFill>
        <p:spPr bwMode="auto">
          <a:xfrm>
            <a:off x="0" y="0"/>
            <a:ext cx="9144000" cy="68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1"/>
          <p:cNvSpPr txBox="1">
            <a:spLocks/>
          </p:cNvSpPr>
          <p:nvPr/>
        </p:nvSpPr>
        <p:spPr>
          <a:xfrm>
            <a:off x="-107995" y="1929368"/>
            <a:ext cx="9093200" cy="4650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01688" lvl="0" indent="-404813">
              <a:spcBef>
                <a:spcPts val="6600"/>
              </a:spcBef>
              <a:buFont typeface="+mj-lt"/>
              <a:buAutoNum type="arabicPeriod" startAt="2"/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If I shift my behavior </a:t>
            </a:r>
            <a:r>
              <a:rPr lang="en-US" sz="3200" u="sng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today</a:t>
            </a:r>
            <a:r>
              <a:rPr lang="en-US" sz="3200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, I destroy our volume…</a:t>
            </a:r>
          </a:p>
          <a:p>
            <a:pPr marL="796925">
              <a:spcBef>
                <a:spcPts val="1800"/>
              </a:spcBef>
              <a:tabLst>
                <a:tab pos="1082675" algn="l"/>
              </a:tabLst>
              <a:defRPr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	Will incentives really shift to reward value?</a:t>
            </a:r>
          </a:p>
          <a:p>
            <a:pPr marL="796925" algn="r">
              <a:spcBef>
                <a:spcPts val="7800"/>
              </a:spcBef>
              <a:tabLst>
                <a:tab pos="1082675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(“All this future tense is killing me”)</a:t>
            </a:r>
            <a:endParaRPr lang="en-US" sz="3200" dirty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 CENA" panose="02000000000000000000" pitchFamily="2" charset="0"/>
              <a:cs typeface="The Great Escape"/>
            </a:endParaRPr>
          </a:p>
          <a:p>
            <a:pPr marL="53975" lvl="0">
              <a:spcBef>
                <a:spcPts val="3000"/>
              </a:spcBef>
              <a:tabLst>
                <a:tab pos="2174875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	</a:t>
            </a:r>
            <a:endParaRPr lang="en-US" sz="2000" i="1" dirty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entury Schoolbook"/>
              <a:cs typeface="The Great Escape"/>
            </a:endParaRPr>
          </a:p>
        </p:txBody>
      </p:sp>
    </p:spTree>
    <p:extLst>
      <p:ext uri="{BB962C8B-B14F-4D97-AF65-F5344CB8AC3E}">
        <p14:creationId xmlns:p14="http://schemas.microsoft.com/office/powerpoint/2010/main" val="25192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Q2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41" y="1210283"/>
            <a:ext cx="876802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800"/>
              </a:spcBef>
            </a:pPr>
            <a:r>
              <a:rPr lang="en-US" sz="2800" dirty="0" smtClean="0">
                <a:latin typeface="Calibri Light" pitchFamily="34" charset="0"/>
                <a:cs typeface="Abadi MT Condensed Light"/>
              </a:rPr>
              <a:t>They are already shifting, so</a:t>
            </a:r>
          </a:p>
          <a:p>
            <a:pPr algn="ctr">
              <a:spcBef>
                <a:spcPts val="2400"/>
              </a:spcBef>
            </a:pPr>
            <a:r>
              <a:rPr lang="en-US" sz="2800" dirty="0" smtClean="0">
                <a:latin typeface="Calibri Light" pitchFamily="34" charset="0"/>
                <a:cs typeface="Abadi MT Condensed Light"/>
              </a:rPr>
              <a:t>get ready to cross that sturdy bridge</a:t>
            </a:r>
          </a:p>
          <a:p>
            <a:pPr algn="ctr">
              <a:spcBef>
                <a:spcPts val="2400"/>
              </a:spcBef>
            </a:pPr>
            <a:r>
              <a:rPr lang="en-US" sz="2800" dirty="0" smtClean="0">
                <a:latin typeface="Calibri Light" pitchFamily="34" charset="0"/>
                <a:cs typeface="Abadi MT Condensed Light"/>
              </a:rPr>
              <a:t>over the chasm </a:t>
            </a:r>
          </a:p>
          <a:p>
            <a:pPr algn="ctr">
              <a:spcBef>
                <a:spcPts val="2400"/>
              </a:spcBef>
            </a:pPr>
            <a:r>
              <a:rPr lang="en-US" sz="2800" dirty="0" smtClean="0">
                <a:latin typeface="Calibri Light" pitchFamily="34" charset="0"/>
                <a:cs typeface="Abadi MT Condensed Light"/>
              </a:rPr>
              <a:t>from </a:t>
            </a:r>
          </a:p>
          <a:p>
            <a:pPr algn="ctr">
              <a:spcBef>
                <a:spcPts val="2400"/>
              </a:spcBef>
            </a:pPr>
            <a:r>
              <a:rPr lang="en-US" sz="2800" dirty="0" smtClean="0">
                <a:latin typeface="Calibri Light" pitchFamily="34" charset="0"/>
                <a:cs typeface="Abadi MT Condensed Light"/>
              </a:rPr>
              <a:t>volume-based incentives</a:t>
            </a:r>
          </a:p>
          <a:p>
            <a:pPr algn="ctr">
              <a:spcBef>
                <a:spcPts val="2400"/>
              </a:spcBef>
            </a:pPr>
            <a:r>
              <a:rPr lang="en-US" sz="2800" dirty="0" smtClean="0">
                <a:latin typeface="Calibri Light" pitchFamily="34" charset="0"/>
                <a:cs typeface="Abadi MT Condensed Light"/>
              </a:rPr>
              <a:t>to</a:t>
            </a:r>
          </a:p>
          <a:p>
            <a:pPr algn="ctr">
              <a:spcBef>
                <a:spcPts val="2400"/>
              </a:spcBef>
            </a:pPr>
            <a:r>
              <a:rPr lang="en-US" sz="2800" dirty="0" smtClean="0">
                <a:latin typeface="Calibri Light" pitchFamily="34" charset="0"/>
                <a:cs typeface="Abadi MT Condensed Light"/>
              </a:rPr>
              <a:t>value-based payment</a:t>
            </a:r>
          </a:p>
        </p:txBody>
      </p:sp>
      <p:sp>
        <p:nvSpPr>
          <p:cNvPr id="4" name="Title 4"/>
          <p:cNvSpPr txBox="1">
            <a:spLocks noGrp="1"/>
          </p:cNvSpPr>
          <p:nvPr>
            <p:ph type="title"/>
          </p:nvPr>
        </p:nvSpPr>
        <p:spPr>
          <a:xfrm>
            <a:off x="382044" y="233341"/>
            <a:ext cx="8229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 smtClean="0">
                <a:latin typeface="Calibri Light" pitchFamily="34" charset="0"/>
                <a:cs typeface="Abadi MT Condensed Light"/>
              </a:rPr>
              <a:t>“WILL” INCENTIVES REALLY SHIFT?</a:t>
            </a:r>
            <a:endParaRPr lang="en-US" sz="2800" dirty="0">
              <a:latin typeface="Calibri Light" pitchFamily="34" charset="0"/>
              <a:cs typeface="Abadi MT Condensed Light"/>
            </a:endParaRPr>
          </a:p>
        </p:txBody>
      </p:sp>
      <p:pic>
        <p:nvPicPr>
          <p:cNvPr id="6" name="Picture 2" descr="http://www.diplomacy.edu/sites/default/files/styles/large/public/hussaini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2316"/>
            <a:ext cx="9144000" cy="69228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5846" y="2377602"/>
            <a:ext cx="8792308" cy="276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marR="0" lvl="1" indent="-287338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rgbClr val="730000"/>
                </a:solidFill>
                <a:effectLst/>
                <a:uLnTx/>
                <a:uFillTx/>
                <a:latin typeface="Candara" pitchFamily="34" charset="0"/>
                <a:cs typeface="Gill Sans MT"/>
              </a:rPr>
              <a:t>Your guess is as good as ours.</a:t>
            </a:r>
          </a:p>
          <a:p>
            <a:pPr marL="400050" marR="0" lvl="1" indent="-287338" algn="ctr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rgbClr val="730000"/>
                </a:solidFill>
                <a:effectLst/>
                <a:uLnTx/>
                <a:uFillTx/>
                <a:latin typeface="Candara" pitchFamily="34" charset="0"/>
                <a:cs typeface="Gill Sans MT"/>
              </a:rPr>
              <a:t>But we do have a hint</a:t>
            </a:r>
          </a:p>
          <a:p>
            <a:pPr marL="400050" marR="0" lvl="1" indent="-287338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730000"/>
                </a:solidFill>
                <a:effectLst/>
                <a:uLnTx/>
                <a:uFillTx/>
                <a:latin typeface="Candara" pitchFamily="34" charset="0"/>
                <a:cs typeface="Gill Sans MT"/>
              </a:rPr>
              <a:t>(and changing the ownership of </a:t>
            </a:r>
            <a:r>
              <a:rPr lang="en-US" sz="2000" i="1" dirty="0" smtClean="0">
                <a:solidFill>
                  <a:srgbClr val="730000"/>
                </a:solidFill>
                <a:latin typeface="Candara" pitchFamily="34" charset="0"/>
                <a:cs typeface="Gill Sans MT"/>
              </a:rPr>
              <a:t>a 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730000"/>
                </a:solidFill>
                <a:effectLst/>
                <a:uLnTx/>
                <a:uFillTx/>
                <a:latin typeface="Candara" pitchFamily="34" charset="0"/>
                <a:cs typeface="Gill Sans MT"/>
              </a:rPr>
              <a:t>hospital</a:t>
            </a:r>
            <a:r>
              <a:rPr kumimoji="0" lang="en-US" sz="2000" i="1" u="none" strike="noStrike" kern="1200" cap="none" spc="0" normalizeH="0" noProof="0" dirty="0" smtClean="0">
                <a:ln>
                  <a:noFill/>
                </a:ln>
                <a:solidFill>
                  <a:srgbClr val="730000"/>
                </a:solidFill>
                <a:effectLst/>
                <a:uLnTx/>
                <a:uFillTx/>
                <a:latin typeface="Candara" pitchFamily="34" charset="0"/>
                <a:cs typeface="Gill Sans MT"/>
              </a:rPr>
              <a:t> </a:t>
            </a:r>
            <a:r>
              <a:rPr kumimoji="0" lang="en-US" sz="2000" i="1" u="sng" strike="noStrike" kern="1200" cap="none" spc="0" normalizeH="0" noProof="0" dirty="0" smtClean="0">
                <a:ln>
                  <a:noFill/>
                </a:ln>
                <a:solidFill>
                  <a:srgbClr val="730000"/>
                </a:solidFill>
                <a:effectLst/>
                <a:uLnTx/>
                <a:uFillTx/>
                <a:latin typeface="Candara" pitchFamily="34" charset="0"/>
                <a:cs typeface="Gill Sans MT"/>
              </a:rPr>
              <a:t>has nothing to do with it</a:t>
            </a:r>
            <a:r>
              <a:rPr kumimoji="0" lang="en-US" sz="2000" i="1" u="none" strike="noStrike" kern="1200" cap="none" spc="0" normalizeH="0" noProof="0" dirty="0" smtClean="0">
                <a:ln>
                  <a:noFill/>
                </a:ln>
                <a:solidFill>
                  <a:srgbClr val="730000"/>
                </a:solidFill>
                <a:effectLst/>
                <a:uLnTx/>
                <a:uFillTx/>
                <a:latin typeface="Candara" pitchFamily="34" charset="0"/>
                <a:cs typeface="Gill Sans M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541" y="346075"/>
            <a:ext cx="857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 Light" pitchFamily="34" charset="0"/>
                <a:cs typeface="Abadi MT Condensed Light"/>
              </a:rPr>
              <a:t>MEANWHILE, HOW DO WE GET PAID?</a:t>
            </a:r>
            <a:endParaRPr lang="en-US" sz="2800" dirty="0">
              <a:latin typeface="Calibri Light" pitchFamily="34" charset="0"/>
              <a:cs typeface="Abadi MT Condensed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Q2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52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9334" y="1786034"/>
            <a:ext cx="6533965" cy="534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Term: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0160" y="2389783"/>
            <a:ext cx="8792308" cy="276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lvl="1" indent="-287338" algn="ctr">
              <a:buSzPct val="90000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Low-risk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population health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strategies</a:t>
            </a:r>
          </a:p>
          <a:p>
            <a:pPr marL="400050" lvl="1" indent="-287338" algn="ctr">
              <a:buSzPct val="90000"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cs typeface="Gill Sans MT"/>
            </a:endParaRPr>
          </a:p>
          <a:p>
            <a:pPr marL="112712" lvl="1" algn="ctr">
              <a:spcBef>
                <a:spcPts val="4200"/>
              </a:spcBef>
              <a:buSzPct val="90000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Gill Sans MT"/>
              </a:rPr>
              <a:t>Find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Gill Sans MT"/>
              </a:rPr>
              <a:t>my institution’s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cs typeface="Gill Sans MT"/>
              </a:rPr>
              <a:t>value niche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Gill Sans MT"/>
              </a:rPr>
              <a:t> in a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Gill Sans MT"/>
              </a:rPr>
              <a:t>Network of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Gill Sans MT"/>
              </a:rPr>
              <a:t>Care,</a:t>
            </a:r>
          </a:p>
          <a:p>
            <a:pPr marL="112712" lvl="1" algn="ctr">
              <a:spcBef>
                <a:spcPts val="300"/>
              </a:spcBef>
              <a:buSzPct val="90000"/>
              <a:defRPr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cs typeface="Gill Sans MT"/>
              </a:rPr>
              <a:t>Build relationships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Gill Sans MT"/>
              </a:rPr>
              <a:t> with others in the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Gill Sans MT"/>
              </a:rPr>
              <a:t>Network,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Gill Sans MT"/>
              </a:rPr>
              <a:t>and </a:t>
            </a:r>
          </a:p>
          <a:p>
            <a:pPr marL="112712" lvl="1" algn="ctr">
              <a:spcBef>
                <a:spcPts val="300"/>
              </a:spcBef>
              <a:buSzPct val="90000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Gill Sans MT"/>
              </a:rPr>
              <a:t>Learn the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cs typeface="Gill Sans MT"/>
              </a:rPr>
              <a:t>business behaviors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Gill Sans MT"/>
              </a:rPr>
              <a:t>needed to share and manage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Gill Sans MT"/>
              </a:rPr>
              <a:t>risk</a:t>
            </a:r>
          </a:p>
          <a:p>
            <a:pPr marL="112712" lvl="1" algn="ctr">
              <a:spcBef>
                <a:spcPts val="300"/>
              </a:spcBef>
              <a:buSzPct val="90000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Gill Sans MT"/>
              </a:rPr>
              <a:t>Develop “scale” – in covered lives, not System Assets 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Gill Sans MT"/>
            </a:endParaRPr>
          </a:p>
          <a:p>
            <a:pPr marL="400050" marR="0" lvl="1" indent="-287338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tabLst/>
              <a:defRPr/>
            </a:pPr>
            <a:endParaRPr lang="en-US" sz="2000" dirty="0" smtClean="0">
              <a:cs typeface="Gill Sans MT"/>
            </a:endParaRPr>
          </a:p>
          <a:p>
            <a:pPr marL="400050" marR="0" lvl="1" indent="-287338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cs typeface="Gill Sans MT"/>
              </a:rPr>
              <a:t>Accept risk (and reward) within the Network of Care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253" y="1105036"/>
            <a:ext cx="836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ndara" panose="020E0502030303020204" pitchFamily="34" charset="0"/>
                <a:cs typeface="Abadi MT Condensed Light"/>
              </a:rPr>
              <a:t>Hint: One Step at a Time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749" y="346075"/>
            <a:ext cx="857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 Light" pitchFamily="34" charset="0"/>
                <a:cs typeface="Abadi MT Condensed Light"/>
              </a:rPr>
              <a:t>HOW DO WE CROSS THAT BRIDGE?</a:t>
            </a:r>
            <a:endParaRPr lang="en-US" sz="2800" dirty="0">
              <a:latin typeface="Calibri Light" pitchFamily="34" charset="0"/>
              <a:cs typeface="Abadi MT Condensed Ligh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9333" y="2911433"/>
            <a:ext cx="6533965" cy="53414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 Term: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29331" y="5148697"/>
            <a:ext cx="6533965" cy="53414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Term: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Q2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9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allAtOnce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66700" y="3256822"/>
            <a:ext cx="8792308" cy="3105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lvl="1" indent="-287338">
              <a:spcBef>
                <a:spcPts val="600"/>
              </a:spcBef>
              <a:buSzPct val="90000"/>
              <a:defRPr/>
            </a:pPr>
            <a:r>
              <a:rPr kumimoji="0" lang="en-US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Candara" panose="020E0502030303020204" pitchFamily="34" charset="0"/>
                <a:cs typeface="Times New Roman" pitchFamily="18" charset="0"/>
              </a:rPr>
              <a:t> </a:t>
            </a:r>
            <a:endParaRPr kumimoji="0" lang="en-US" sz="140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itchFamily="34" charset="0"/>
              <a:cs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itchFamily="34" charset="0"/>
              <a:cs typeface="Gill Sans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733" y="1866836"/>
            <a:ext cx="857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 Light" pitchFamily="34" charset="0"/>
                <a:cs typeface="Abadi MT Condensed Light"/>
              </a:rPr>
              <a:t>KNOW WHAT GOOD POPULATION HEALTH LOOKS LIKE</a:t>
            </a:r>
            <a:endParaRPr lang="en-US" sz="2400" dirty="0">
              <a:latin typeface="Calibri Light" pitchFamily="34" charset="0"/>
              <a:cs typeface="Abadi MT Condensed Ligh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23149"/>
              </p:ext>
            </p:extLst>
          </p:nvPr>
        </p:nvGraphicFramePr>
        <p:xfrm>
          <a:off x="1035731" y="2671909"/>
          <a:ext cx="7514503" cy="237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35178"/>
                <a:gridCol w="4179325"/>
              </a:tblGrid>
              <a:tr h="3962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3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Gill Sans MT"/>
                        </a:rPr>
                        <a:t>Access to care</a:t>
                      </a:r>
                      <a:endParaRPr lang="en-US" sz="1800" b="0" dirty="0" smtClean="0">
                        <a:solidFill>
                          <a:srgbClr val="730000"/>
                        </a:solidFill>
                        <a:latin typeface="Century Gothic" panose="020B0502020202020204" pitchFamily="34" charset="0"/>
                        <a:cs typeface="Gill Sans M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rgbClr val="730000"/>
                          </a:solidFill>
                          <a:latin typeface="Century Gothic" panose="020B0502020202020204" pitchFamily="34" charset="0"/>
                          <a:cs typeface="Gill Sans MT"/>
                        </a:rPr>
                        <a:t>Mental</a:t>
                      </a:r>
                      <a:r>
                        <a:rPr lang="en-US" sz="1800" b="0" dirty="0" smtClean="0">
                          <a:solidFill>
                            <a:srgbClr val="730000"/>
                          </a:solidFill>
                          <a:latin typeface="Century Gothic" panose="020B0502020202020204" pitchFamily="34" charset="0"/>
                          <a:cs typeface="Gill Sans MT"/>
                        </a:rPr>
                        <a:t> health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3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Gill Sans MT"/>
                        </a:rPr>
                        <a:t>Healthy</a:t>
                      </a:r>
                      <a:r>
                        <a:rPr kumimoji="0" lang="en-US" sz="180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73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Gill Sans MT"/>
                        </a:rPr>
                        <a:t> behaviors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30000"/>
                          </a:solidFill>
                          <a:latin typeface="Century Gothic" panose="020B0502020202020204" pitchFamily="34" charset="0"/>
                          <a:cs typeface="Gill Sans MT"/>
                        </a:rPr>
                        <a:t>Maternal/Infant health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30000"/>
                          </a:solidFill>
                          <a:latin typeface="Century Gothic" panose="020B0502020202020204" pitchFamily="34" charset="0"/>
                          <a:cs typeface="Gill Sans MT"/>
                        </a:rPr>
                        <a:t>Chronic disease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730000"/>
                          </a:solidFill>
                          <a:latin typeface="Century Gothic" panose="020B0502020202020204" pitchFamily="34" charset="0"/>
                          <a:cs typeface="Gill Sans MT"/>
                        </a:rPr>
                        <a:t>Injury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730000"/>
                          </a:solidFill>
                          <a:latin typeface="Century Gothic" panose="020B0502020202020204" pitchFamily="34" charset="0"/>
                          <a:cs typeface="Gill Sans MT"/>
                        </a:rPr>
                        <a:t>Environmental determinants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rgbClr val="730000"/>
                          </a:solidFill>
                          <a:latin typeface="Century Gothic" panose="020B0502020202020204" pitchFamily="34" charset="0"/>
                          <a:cs typeface="Gill Sans MT"/>
                        </a:rPr>
                        <a:t>Substance</a:t>
                      </a:r>
                      <a:r>
                        <a:rPr lang="en-US" sz="1800" b="0" dirty="0" smtClean="0">
                          <a:solidFill>
                            <a:srgbClr val="730000"/>
                          </a:solidFill>
                          <a:latin typeface="Century Gothic" panose="020B0502020202020204" pitchFamily="34" charset="0"/>
                          <a:cs typeface="Gill Sans MT"/>
                        </a:rPr>
                        <a:t> abuse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30000"/>
                          </a:solidFill>
                          <a:latin typeface="Century Gothic" panose="020B0502020202020204" pitchFamily="34" charset="0"/>
                          <a:cs typeface="Gill Sans MT"/>
                        </a:rPr>
                        <a:t>Social determinants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rgbClr val="730000"/>
                          </a:solidFill>
                          <a:latin typeface="Century Gothic" panose="020B0502020202020204" pitchFamily="34" charset="0"/>
                          <a:cs typeface="Gill Sans MT"/>
                        </a:rPr>
                        <a:t>Tobacco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730000"/>
                          </a:solidFill>
                          <a:latin typeface="Century Gothic" panose="020B0502020202020204" pitchFamily="34" charset="0"/>
                          <a:cs typeface="Gill Sans MT"/>
                        </a:rPr>
                        <a:t>Responsible sexual behavior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730000"/>
                          </a:solidFill>
                          <a:latin typeface="Century Gothic" panose="020B0502020202020204" pitchFamily="34" charset="0"/>
                          <a:cs typeface="Gill Sans MT"/>
                        </a:rPr>
                        <a:t>Quality of care</a:t>
                      </a:r>
                      <a:endParaRPr lang="en-US" sz="1800" baseline="0" dirty="0" smtClean="0">
                        <a:solidFill>
                          <a:srgbClr val="730000"/>
                        </a:solidFill>
                        <a:latin typeface="Century Gothic" panose="020B0502020202020204" pitchFamily="34" charset="0"/>
                        <a:cs typeface="Gill Sans M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39271" y="5993368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(Healthy People 2020)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5541" y="346075"/>
            <a:ext cx="857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 Light" pitchFamily="34" charset="0"/>
                <a:cs typeface="Abadi MT Condensed Light"/>
              </a:rPr>
              <a:t>MEASURING “OUR” RESULTS??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Q2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1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5846" y="2448852"/>
            <a:ext cx="8792308" cy="276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marR="0" lvl="1" indent="-287338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rgbClr val="730000"/>
                </a:solidFill>
                <a:effectLst/>
                <a:uLnTx/>
                <a:uFillTx/>
                <a:latin typeface="Candara" pitchFamily="34" charset="0"/>
                <a:cs typeface="Gill Sans MT"/>
              </a:rPr>
              <a:t>Just send a bill to Blue Cross</a:t>
            </a:r>
            <a:r>
              <a:rPr kumimoji="0" lang="en-US" sz="2000" u="none" strike="noStrike" kern="1200" cap="none" spc="0" normalizeH="0" noProof="0" dirty="0" smtClean="0">
                <a:ln>
                  <a:noFill/>
                </a:ln>
                <a:solidFill>
                  <a:srgbClr val="730000"/>
                </a:solidFill>
                <a:effectLst/>
                <a:uLnTx/>
                <a:uFillTx/>
                <a:latin typeface="Candara" pitchFamily="34" charset="0"/>
                <a:cs typeface="Gill Sans MT"/>
              </a:rPr>
              <a:t> </a:t>
            </a:r>
          </a:p>
          <a:p>
            <a:pPr marL="400050" marR="0" lvl="1" indent="-287338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kumimoji="0" lang="en-US" sz="2000" u="none" strike="noStrike" kern="1200" cap="none" spc="0" normalizeH="0" noProof="0" dirty="0" smtClean="0">
                <a:ln>
                  <a:noFill/>
                </a:ln>
                <a:solidFill>
                  <a:srgbClr val="730000"/>
                </a:solidFill>
                <a:effectLst/>
                <a:uLnTx/>
                <a:uFillTx/>
                <a:latin typeface="Candara" pitchFamily="34" charset="0"/>
                <a:cs typeface="Gill Sans MT"/>
              </a:rPr>
              <a:t>for your smoking cessation program.</a:t>
            </a:r>
          </a:p>
          <a:p>
            <a:pPr marL="400050" marR="0" lvl="1" indent="-287338" algn="ctr" defTabSz="914400" rtl="0" eaLnBrk="1" fontAlgn="auto" latinLnBrk="0" hangingPunct="1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lang="en-US" sz="1600" i="1" noProof="0" dirty="0" smtClean="0">
                <a:solidFill>
                  <a:srgbClr val="730000"/>
                </a:solidFill>
                <a:latin typeface="Candara" pitchFamily="34" charset="0"/>
                <a:cs typeface="Gill Sans MT"/>
              </a:rPr>
              <a:t>(</a:t>
            </a:r>
            <a:r>
              <a:rPr lang="en-US" sz="1600" i="1" dirty="0" smtClean="0">
                <a:solidFill>
                  <a:srgbClr val="730000"/>
                </a:solidFill>
                <a:latin typeface="Candara" pitchFamily="34" charset="0"/>
                <a:cs typeface="Gill Sans MT"/>
              </a:rPr>
              <a:t>Um … d</a:t>
            </a:r>
            <a:r>
              <a:rPr lang="en-US" sz="1600" i="1" noProof="0" dirty="0" err="1" smtClean="0">
                <a:solidFill>
                  <a:srgbClr val="730000"/>
                </a:solidFill>
                <a:latin typeface="Candara" pitchFamily="34" charset="0"/>
                <a:cs typeface="Gill Sans MT"/>
              </a:rPr>
              <a:t>on’t</a:t>
            </a:r>
            <a:r>
              <a:rPr lang="en-US" sz="1600" i="1" noProof="0" dirty="0" smtClean="0">
                <a:solidFill>
                  <a:srgbClr val="730000"/>
                </a:solidFill>
                <a:latin typeface="Candara" pitchFamily="34" charset="0"/>
                <a:cs typeface="Gill Sans MT"/>
              </a:rPr>
              <a:t> book the receivable.)</a:t>
            </a:r>
            <a:endParaRPr kumimoji="0" lang="en-US" sz="1600" i="1" u="none" strike="noStrike" kern="1200" cap="none" spc="0" normalizeH="0" baseline="0" noProof="0" dirty="0" smtClean="0">
              <a:ln>
                <a:noFill/>
              </a:ln>
              <a:solidFill>
                <a:srgbClr val="730000"/>
              </a:solidFill>
              <a:effectLst/>
              <a:uLnTx/>
              <a:uFillTx/>
              <a:latin typeface="Candara" pitchFamily="34" charset="0"/>
              <a:cs typeface="Gill Sans MT"/>
            </a:endParaRPr>
          </a:p>
          <a:p>
            <a:pPr marL="400050" marR="0" lvl="1" indent="-287338" algn="ctr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90000"/>
              <a:tabLst/>
              <a:defRPr/>
            </a:pPr>
            <a:endParaRPr kumimoji="0" lang="en-US" sz="2000" i="1" u="none" strike="noStrike" kern="1200" cap="none" spc="0" normalizeH="0" noProof="0" dirty="0" smtClean="0">
              <a:ln>
                <a:noFill/>
              </a:ln>
              <a:solidFill>
                <a:srgbClr val="730000"/>
              </a:solidFill>
              <a:effectLst/>
              <a:uLnTx/>
              <a:uFillTx/>
              <a:latin typeface="Candara" pitchFamily="34" charset="0"/>
              <a:cs typeface="Gill Sans MT"/>
            </a:endParaRPr>
          </a:p>
          <a:p>
            <a:pPr marL="400050" lvl="1" indent="-287338" algn="ctr">
              <a:spcBef>
                <a:spcPts val="3000"/>
              </a:spcBef>
              <a:buSzPct val="90000"/>
              <a:defRPr/>
            </a:pPr>
            <a:endParaRPr lang="en-US" sz="2800" i="1" dirty="0">
              <a:solidFill>
                <a:srgbClr val="730000"/>
              </a:solidFill>
              <a:latin typeface="Candara" pitchFamily="34" charset="0"/>
              <a:cs typeface="Gill Sans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541" y="346075"/>
            <a:ext cx="857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 Light" pitchFamily="34" charset="0"/>
                <a:cs typeface="Abadi MT Condensed Light"/>
              </a:rPr>
              <a:t>HOW DO WE GET PAID FOR POPULATION HEALTH?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Q2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28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4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377" b="2852"/>
          <a:stretch>
            <a:fillRect/>
          </a:stretch>
        </p:blipFill>
        <p:spPr bwMode="auto">
          <a:xfrm>
            <a:off x="0" y="0"/>
            <a:ext cx="9144000" cy="68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1"/>
          <p:cNvSpPr txBox="1">
            <a:spLocks/>
          </p:cNvSpPr>
          <p:nvPr/>
        </p:nvSpPr>
        <p:spPr>
          <a:xfrm>
            <a:off x="25400" y="935778"/>
            <a:ext cx="9093200" cy="4650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140000"/>
              </a:lnSpc>
              <a:spcBef>
                <a:spcPts val="5400"/>
              </a:spcBef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Lucida Handwriting" panose="03010101010101010101" pitchFamily="66" charset="0"/>
              <a:cs typeface="The Great Escap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119" y="2537585"/>
            <a:ext cx="86017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463550">
              <a:spcBef>
                <a:spcPts val="6600"/>
              </a:spcBef>
              <a:buFont typeface="+mj-lt"/>
              <a:buAutoNum type="arabicPeriod" startAt="3"/>
              <a:tabLst>
                <a:tab pos="514350" algn="l"/>
                <a:tab pos="131445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W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hat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does all this Brave New World talk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have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to do with </a:t>
            </a:r>
            <a:endParaRPr lang="en-US" sz="2800" b="1" dirty="0" smtClean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The Great Escape"/>
            </a:endParaRPr>
          </a:p>
          <a:p>
            <a:pPr lvl="0" algn="ctr" defTabSz="463550">
              <a:spcBef>
                <a:spcPts val="4800"/>
              </a:spcBef>
              <a:tabLst>
                <a:tab pos="514350" algn="l"/>
                <a:tab pos="1314450" algn="l"/>
              </a:tabLst>
              <a:defRPr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Affiliation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67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297172"/>
            <a:ext cx="8686800" cy="426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" pitchFamily="66" charset="0"/>
              </a:rPr>
              <a:t>C</a:t>
            </a:r>
            <a: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" pitchFamily="66" charset="0"/>
              </a:rPr>
              <a:t>onsider: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" pitchFamily="66" charset="0"/>
              </a:rPr>
              <a:t>V</a:t>
            </a:r>
            <a: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" pitchFamily="66" charset="0"/>
              </a:rPr>
              <a:t>aluation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" pitchFamily="66" charset="0"/>
              </a:rPr>
              <a:t>vs.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600" b="1" dirty="0" smtClean="0">
                <a:solidFill>
                  <a:srgbClr val="0070C0"/>
                </a:solidFill>
                <a:latin typeface="Bradley Hand ITC" pitchFamily="66" charset="0"/>
              </a:rPr>
              <a:t>v</a:t>
            </a:r>
            <a:r>
              <a:rPr kumimoji="0" lang="en-US" sz="71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" pitchFamily="66" charset="0"/>
              </a:rPr>
              <a:t>alue</a:t>
            </a:r>
            <a:endParaRPr kumimoji="0" lang="en-US" sz="39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radley Hand ITC" pitchFamily="66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2057400" y="4993075"/>
            <a:ext cx="3352800" cy="38100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505" y="346075"/>
            <a:ext cx="836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 Light" pitchFamily="34" charset="0"/>
                <a:cs typeface="Abadi MT Condensed Light"/>
              </a:rPr>
              <a:t>WHAT DOES THIS HAVE TO DO WITH AFFILIATION?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Q2		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7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 txBox="1">
            <a:spLocks/>
          </p:cNvSpPr>
          <p:nvPr/>
        </p:nvSpPr>
        <p:spPr>
          <a:xfrm>
            <a:off x="457200" y="1291986"/>
            <a:ext cx="8458200" cy="3658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fontAlgn="auto">
              <a:spcBef>
                <a:spcPts val="420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cs typeface="The Great Escape"/>
              </a:rPr>
              <a:t>An observation on value:</a:t>
            </a:r>
            <a:endParaRPr lang="en-US" sz="3200" dirty="0" smtClean="0">
              <a:solidFill>
                <a:schemeClr val="tx2"/>
              </a:solidFill>
              <a:latin typeface="+mj-lt"/>
              <a:cs typeface="The Great Escape"/>
            </a:endParaRPr>
          </a:p>
          <a:p>
            <a:pPr lvl="0" algn="ctr" fontAlgn="auto">
              <a:spcBef>
                <a:spcPts val="6000"/>
              </a:spcBef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chemeClr val="tx2"/>
                </a:solidFill>
                <a:latin typeface="+mj-lt"/>
                <a:cs typeface="The Great Escape"/>
              </a:rPr>
              <a:t>“A hospital’s high-performing physician group</a:t>
            </a:r>
          </a:p>
          <a:p>
            <a:pPr lvl="0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chemeClr val="tx2"/>
                </a:solidFill>
                <a:latin typeface="+mj-lt"/>
                <a:cs typeface="The Great Escape"/>
              </a:rPr>
              <a:t>may have more value to a risk-bearing network</a:t>
            </a:r>
          </a:p>
          <a:p>
            <a:pPr lvl="0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chemeClr val="tx2"/>
                </a:solidFill>
                <a:latin typeface="+mj-lt"/>
                <a:cs typeface="The Great Escape"/>
              </a:rPr>
              <a:t>than to its own hospital standing alone” </a:t>
            </a:r>
          </a:p>
          <a:p>
            <a:pPr marL="4454525" marR="0" lvl="0" algn="ctr" defTabSz="914400" rtl="0" eaLnBrk="1" fontAlgn="auto" latinLnBrk="0" hangingPunct="1">
              <a:spcBef>
                <a:spcPts val="4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cs typeface="The Great Escape"/>
            </a:endParaRPr>
          </a:p>
          <a:p>
            <a:pPr marL="4454525" marR="0" lvl="0" algn="ctr" defTabSz="914400" rtl="0" eaLnBrk="1" fontAlgn="auto" latinLnBrk="0" hangingPunct="1">
              <a:spcBef>
                <a:spcPts val="4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cs typeface="The Great Escape"/>
            </a:endParaRPr>
          </a:p>
          <a:p>
            <a:pPr marL="4454525" marR="0" lvl="0" algn="ctr" defTabSz="914400" rtl="0" eaLnBrk="1" fontAlgn="auto" latinLnBrk="0" hangingPunct="1">
              <a:spcBef>
                <a:spcPts val="4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cs typeface="The Great Esca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505" y="346075"/>
            <a:ext cx="836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 Light" pitchFamily="34" charset="0"/>
                <a:cs typeface="Abadi MT Condensed Light"/>
              </a:rPr>
              <a:t>WHAT DOES THIS HAVE TO DO WITH AFFILIATION?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Q2		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96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5" y="1176656"/>
            <a:ext cx="7251405" cy="5247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65" y="664030"/>
            <a:ext cx="6060558" cy="6060558"/>
          </a:xfrm>
          <a:prstGeom prst="rect">
            <a:avLst/>
          </a:prstGeom>
        </p:spPr>
      </p:pic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382044" y="233341"/>
            <a:ext cx="82296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 smtClean="0">
                <a:latin typeface="Calibri Light" pitchFamily="34" charset="0"/>
                <a:cs typeface="Abadi MT Condensed Light"/>
              </a:rPr>
              <a:t>TRENDS?</a:t>
            </a:r>
            <a:endParaRPr lang="en-US" sz="3200" dirty="0">
              <a:latin typeface="Calibri Light" pitchFamily="34" charset="0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8209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377" b="2852"/>
          <a:stretch>
            <a:fillRect/>
          </a:stretch>
        </p:blipFill>
        <p:spPr bwMode="auto">
          <a:xfrm>
            <a:off x="0" y="0"/>
            <a:ext cx="9144000" cy="68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1"/>
          <p:cNvSpPr txBox="1">
            <a:spLocks/>
          </p:cNvSpPr>
          <p:nvPr/>
        </p:nvSpPr>
        <p:spPr>
          <a:xfrm>
            <a:off x="356049" y="278997"/>
            <a:ext cx="8334797" cy="5962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defTabSz="744538">
              <a:lnSpc>
                <a:spcPct val="140000"/>
              </a:lnSpc>
              <a:spcBef>
                <a:spcPts val="5400"/>
              </a:spcBef>
              <a:defRPr/>
            </a:pPr>
            <a:r>
              <a:rPr lang="en-US" sz="3200" spc="5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3 Follow-up Questions from our Clients:</a:t>
            </a:r>
          </a:p>
          <a:p>
            <a:pPr marL="688975" lvl="0" indent="-576263" defTabSz="627063">
              <a:spcBef>
                <a:spcPts val="600"/>
              </a:spcBef>
              <a:defRPr/>
            </a:pPr>
            <a:endParaRPr lang="en-US" sz="2400" b="1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he Great Escape"/>
            </a:endParaRPr>
          </a:p>
          <a:p>
            <a:pPr marL="971550" lvl="0" indent="-514350" defTabSz="627063">
              <a:buAutoNum type="arabicPeriod"/>
              <a:defRPr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Can we gain the benefits of Affiliation 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without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 </a:t>
            </a:r>
            <a:endParaRPr lang="en-US" sz="2600" b="1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The Great Escape"/>
            </a:endParaRPr>
          </a:p>
          <a:p>
            <a:pPr marL="457200" lvl="0" defTabSz="627063">
              <a:tabLst>
                <a:tab pos="974725" algn="l"/>
              </a:tabLst>
              <a:defRPr/>
            </a:pPr>
            <a:r>
              <a:rPr lang="en-US" sz="2600" b="1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	</a:t>
            </a: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abandoning ownership and independence?</a:t>
            </a:r>
          </a:p>
          <a:p>
            <a:pPr marL="688975" lvl="0" indent="-576263" defTabSz="627063">
              <a:defRPr/>
            </a:pPr>
            <a:endParaRPr lang="en-US" sz="2600" b="1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The Great Escape"/>
            </a:endParaRPr>
          </a:p>
          <a:p>
            <a:pPr marL="862013" lvl="0" indent="-404813" defTabSz="627063">
              <a:spcBef>
                <a:spcPts val="2400"/>
              </a:spcBef>
              <a:defRPr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2.	How do we protect our local prerogatives?</a:t>
            </a:r>
          </a:p>
          <a:p>
            <a:pPr marL="688975" lvl="0" indent="-576263" defTabSz="627063">
              <a:spcBef>
                <a:spcPts val="600"/>
              </a:spcBef>
              <a:tabLst>
                <a:tab pos="1487488" algn="l"/>
              </a:tabLst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		</a:t>
            </a:r>
            <a:r>
              <a:rPr lang="en-US" sz="2400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(Hint: Bargaining for board seats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 </a:t>
            </a:r>
            <a:r>
              <a:rPr lang="en-US" sz="2400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isn’t enough.)</a:t>
            </a:r>
          </a:p>
          <a:p>
            <a:pPr marL="688975" lvl="0" indent="-576263" defTabSz="627063">
              <a:defRPr/>
            </a:pPr>
            <a:endParaRPr lang="en-US" sz="2600" b="1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The Great Escape"/>
            </a:endParaRPr>
          </a:p>
          <a:p>
            <a:pPr marL="862013" lvl="0" indent="-404813" defTabSz="627063">
              <a:spcBef>
                <a:spcPts val="2400"/>
              </a:spcBef>
              <a:defRPr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3.	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H</a:t>
            </a:r>
            <a:r>
              <a:rPr lang="en-US" sz="2600" b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ow do we preserve the benefit of our bargain?</a:t>
            </a:r>
          </a:p>
          <a:p>
            <a:pPr marL="688975" lvl="0" indent="-576263" defTabSz="627063">
              <a:spcBef>
                <a:spcPts val="600"/>
              </a:spcBef>
              <a:tabLst>
                <a:tab pos="1487488" algn="l"/>
              </a:tabLst>
              <a:defRPr/>
            </a:pPr>
            <a:r>
              <a:rPr lang="en-US" sz="2400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		(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Hint: </a:t>
            </a:r>
            <a:r>
              <a:rPr lang="en-US" sz="2400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Start long before the ink dries.)</a:t>
            </a:r>
            <a:endParaRPr kumimoji="0" lang="en-US" sz="260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 pitchFamily="34" charset="0"/>
              <a:cs typeface="The Great Escape"/>
            </a:endParaRPr>
          </a:p>
          <a:p>
            <a:pPr marL="688975" marR="0" lvl="0" indent="-576263" defTabSz="627063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The Great Escape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0351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377" b="2852"/>
          <a:stretch>
            <a:fillRect/>
          </a:stretch>
        </p:blipFill>
        <p:spPr bwMode="auto">
          <a:xfrm>
            <a:off x="0" y="0"/>
            <a:ext cx="9144000" cy="68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1"/>
          <p:cNvSpPr txBox="1">
            <a:spLocks/>
          </p:cNvSpPr>
          <p:nvPr/>
        </p:nvSpPr>
        <p:spPr>
          <a:xfrm>
            <a:off x="874784" y="565167"/>
            <a:ext cx="7466705" cy="3658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Lucida Handwriting" panose="03010101010101010101" pitchFamily="66" charset="0"/>
                <a:cs typeface="The Great Escape"/>
              </a:rPr>
              <a:t>Put another way, </a:t>
            </a:r>
          </a:p>
          <a:p>
            <a:pPr marL="0" marR="0" lvl="0" indent="0" algn="ctr" defTabSz="914400" rtl="0" eaLnBrk="1" fontAlgn="auto" latinLnBrk="0" hangingPunct="1">
              <a:spcBef>
                <a:spcPts val="3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ley Hand ITC" pitchFamily="66" charset="0"/>
                <a:cs typeface="The Great Escape"/>
              </a:rPr>
              <a:t>Do we</a:t>
            </a:r>
          </a:p>
          <a:p>
            <a:pPr marL="0" marR="0" lvl="0" indent="0" algn="ctr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ley Hand ITC" pitchFamily="66" charset="0"/>
                <a:cs typeface="The Great Escape"/>
              </a:rPr>
              <a:t>Have to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radley Hand ITC" pitchFamily="66" charset="0"/>
              <a:cs typeface="The Great Escape"/>
            </a:endParaRPr>
          </a:p>
          <a:p>
            <a:pPr lvl="0" algn="ctr">
              <a:spcBef>
                <a:spcPts val="1200"/>
              </a:spcBef>
              <a:defRPr/>
            </a:pPr>
            <a:r>
              <a:rPr lang="en-US" sz="5400" b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The Great Escape"/>
              </a:rPr>
              <a:t>HAND OVER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The Great Escape"/>
              </a:rPr>
              <a:t>OUR</a:t>
            </a:r>
            <a:endParaRPr lang="en-US" sz="4400" b="1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Bradley Hand ITC" pitchFamily="66" charset="0"/>
              <a:cs typeface="The Great Escape"/>
            </a:endParaRPr>
          </a:p>
          <a:p>
            <a:pPr marL="225425" marR="0" lvl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ley Hand ITC" pitchFamily="66" charset="0"/>
                <a:cs typeface="The Great Escape"/>
              </a:rPr>
              <a:t>KEYS</a:t>
            </a:r>
            <a:r>
              <a:rPr kumimoji="0" lang="en-US" sz="115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ley Hand ITC" pitchFamily="66" charset="0"/>
                <a:cs typeface="The Great Escape"/>
              </a:rPr>
              <a:t>?</a:t>
            </a:r>
            <a:endParaRPr kumimoji="0" lang="en-US" sz="8800" b="1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radley Hand ITC" pitchFamily="66" charset="0"/>
              <a:cs typeface="The Great Escape"/>
            </a:endParaRPr>
          </a:p>
          <a:p>
            <a:pPr marL="4454525" marR="0" lvl="0" algn="ctr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radley Hand ITC" pitchFamily="66" charset="0"/>
              <a:cs typeface="The Great Escape"/>
            </a:endParaRPr>
          </a:p>
          <a:p>
            <a:pPr marL="4454525" marR="0" lvl="0" algn="ctr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radley Hand ITC" pitchFamily="66" charset="0"/>
              <a:cs typeface="The Great Escape"/>
            </a:endParaRPr>
          </a:p>
          <a:p>
            <a:pPr marL="4454525" marR="0" lvl="0" algn="ctr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radley Hand ITC" pitchFamily="66" charset="0"/>
              <a:cs typeface="The Great Escape"/>
            </a:endParaRPr>
          </a:p>
        </p:txBody>
      </p:sp>
    </p:spTree>
    <p:extLst>
      <p:ext uri="{BB962C8B-B14F-4D97-AF65-F5344CB8AC3E}">
        <p14:creationId xmlns:p14="http://schemas.microsoft.com/office/powerpoint/2010/main" val="38361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1505" y="1845501"/>
            <a:ext cx="83609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 Light" pitchFamily="34" charset="0"/>
                <a:cs typeface="Abadi MT Condensed Light"/>
              </a:rPr>
              <a:t>AFFILIATION </a:t>
            </a:r>
          </a:p>
          <a:p>
            <a:pPr algn="ctr"/>
            <a:r>
              <a:rPr lang="en-US" sz="3200" dirty="0" smtClean="0">
                <a:latin typeface="Calibri Light" pitchFamily="34" charset="0"/>
                <a:cs typeface="Abadi MT Condensed Light"/>
              </a:rPr>
              <a:t>IS NOT A BINARY CHOICE.</a:t>
            </a:r>
          </a:p>
          <a:p>
            <a:pPr algn="ctr"/>
            <a:endParaRPr lang="en-US" sz="3200" dirty="0" smtClean="0">
              <a:latin typeface="Calibri Light" pitchFamily="34" charset="0"/>
              <a:cs typeface="Abadi MT Condensed Light"/>
            </a:endParaRPr>
          </a:p>
          <a:p>
            <a:pPr algn="ctr">
              <a:spcBef>
                <a:spcPts val="1200"/>
              </a:spcBef>
            </a:pPr>
            <a:r>
              <a:rPr lang="en-US" sz="3200" dirty="0" smtClean="0">
                <a:solidFill>
                  <a:srgbClr val="1F497D"/>
                </a:solidFill>
                <a:latin typeface="Calibri Light" pitchFamily="34" charset="0"/>
                <a:cs typeface="Abadi MT Condensed Light"/>
              </a:rPr>
              <a:t>(To sell or not to sell…</a:t>
            </a:r>
          </a:p>
          <a:p>
            <a:pPr algn="ctr"/>
            <a:r>
              <a:rPr lang="en-US" sz="3200" dirty="0" smtClean="0">
                <a:solidFill>
                  <a:srgbClr val="1F497D"/>
                </a:solidFill>
                <a:latin typeface="Calibri Light" pitchFamily="34" charset="0"/>
                <a:cs typeface="Abadi MT Condensed Light"/>
              </a:rPr>
              <a:t>that is </a:t>
            </a:r>
            <a:r>
              <a:rPr lang="en-US" sz="3200" i="1" dirty="0" smtClean="0">
                <a:solidFill>
                  <a:srgbClr val="1F497D"/>
                </a:solidFill>
                <a:latin typeface="Calibri Light" pitchFamily="34" charset="0"/>
                <a:cs typeface="Abadi MT Condensed Light"/>
              </a:rPr>
              <a:t>not</a:t>
            </a:r>
            <a:r>
              <a:rPr lang="en-US" sz="3200" dirty="0" smtClean="0">
                <a:solidFill>
                  <a:srgbClr val="1F497D"/>
                </a:solidFill>
                <a:latin typeface="Calibri Light" pitchFamily="34" charset="0"/>
                <a:cs typeface="Abadi MT Condensed Light"/>
              </a:rPr>
              <a:t> the question.)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505" y="346075"/>
            <a:ext cx="836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 Light" pitchFamily="34" charset="0"/>
                <a:cs typeface="Abadi MT Condensed Light"/>
              </a:rPr>
              <a:t>AFFILIATE WITHOUT ABANDONING INDEPENDENCE?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Q1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Q2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3009014" y="1922321"/>
            <a:ext cx="2949059" cy="4093534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287338" indent="-287338" algn="ctr">
              <a:buClr>
                <a:schemeClr val="accent1"/>
              </a:buClr>
              <a:buFont typeface="Arial" charset="0"/>
              <a:buNone/>
            </a:pPr>
            <a:endParaRPr lang="en-US" sz="1000" b="1" dirty="0" smtClean="0">
              <a:latin typeface="Candara" pitchFamily="34" charset="0"/>
            </a:endParaRPr>
          </a:p>
          <a:p>
            <a:pPr marL="287338" indent="-287338" algn="ctr">
              <a:spcBef>
                <a:spcPts val="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800" b="1" dirty="0" smtClean="0">
                <a:latin typeface="Candara" pitchFamily="34" charset="0"/>
              </a:rPr>
              <a:t>Report Card</a:t>
            </a:r>
            <a:endParaRPr lang="en-US" sz="2400" b="1" dirty="0" smtClean="0">
              <a:latin typeface="Candara" pitchFamily="34" charset="0"/>
            </a:endParaRPr>
          </a:p>
          <a:p>
            <a:pPr marL="109538" lvl="2" indent="0" algn="ctr">
              <a:spcBef>
                <a:spcPts val="1200"/>
              </a:spcBef>
              <a:buClr>
                <a:schemeClr val="accent1"/>
              </a:buClr>
              <a:buNone/>
            </a:pPr>
            <a:endParaRPr lang="en-US" i="1" dirty="0" smtClean="0">
              <a:latin typeface="Century Schoolbook" pitchFamily="18" charset="0"/>
            </a:endParaRPr>
          </a:p>
          <a:p>
            <a:pPr marL="109538" lvl="2" indent="0" algn="ctr">
              <a:spcBef>
                <a:spcPts val="1200"/>
              </a:spcBef>
              <a:buClr>
                <a:schemeClr val="accent1"/>
              </a:buClr>
              <a:buNone/>
            </a:pPr>
            <a:r>
              <a:rPr lang="en-US" i="1" dirty="0" smtClean="0">
                <a:latin typeface="Century Schoolbook" pitchFamily="18" charset="0"/>
              </a:rPr>
              <a:t>Does Joey</a:t>
            </a:r>
          </a:p>
          <a:p>
            <a:pPr marL="109538" lvl="2" indent="0" algn="ctr">
              <a:spcBef>
                <a:spcPts val="1200"/>
              </a:spcBef>
              <a:buClr>
                <a:schemeClr val="accent1"/>
              </a:buClr>
              <a:buNone/>
            </a:pPr>
            <a:r>
              <a:rPr lang="en-US" i="1" dirty="0" smtClean="0">
                <a:latin typeface="Century Schoolbook" pitchFamily="18" charset="0"/>
              </a:rPr>
              <a:t>work &amp; play well </a:t>
            </a:r>
          </a:p>
          <a:p>
            <a:pPr marL="109538" lvl="2" indent="0" algn="ctr">
              <a:spcBef>
                <a:spcPts val="1200"/>
              </a:spcBef>
              <a:buClr>
                <a:schemeClr val="accent1"/>
              </a:buClr>
              <a:buNone/>
            </a:pPr>
            <a:r>
              <a:rPr lang="en-US" i="1" dirty="0" smtClean="0">
                <a:latin typeface="Century Schoolbook" pitchFamily="18" charset="0"/>
              </a:rPr>
              <a:t>with others?</a:t>
            </a:r>
          </a:p>
          <a:p>
            <a:pPr marL="109538" lvl="2" indent="0" algn="ctr">
              <a:spcBef>
                <a:spcPts val="2200"/>
              </a:spcBef>
              <a:buClr>
                <a:schemeClr val="accent1"/>
              </a:buClr>
              <a:buNone/>
            </a:pPr>
            <a:endParaRPr lang="en-US" dirty="0" smtClean="0">
              <a:latin typeface="Candara" pitchFamily="34" charset="0"/>
            </a:endParaRPr>
          </a:p>
          <a:p>
            <a:pPr marL="109538" lvl="2" indent="0" algn="ctr">
              <a:spcBef>
                <a:spcPts val="2200"/>
              </a:spcBef>
              <a:buClr>
                <a:schemeClr val="accent1"/>
              </a:buClr>
              <a:buFont typeface="Arial" charset="0"/>
              <a:buNone/>
            </a:pPr>
            <a:endParaRPr lang="en-US" dirty="0" smtClean="0">
              <a:latin typeface="Candar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97716" y="2662136"/>
            <a:ext cx="2768252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416341" y="1227989"/>
            <a:ext cx="8229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 smtClean="0">
                <a:latin typeface="Calibri Light" pitchFamily="34" charset="0"/>
                <a:cs typeface="Abadi MT Condensed Light"/>
              </a:rPr>
              <a:t>Enhance independence with </a:t>
            </a:r>
            <a:r>
              <a:rPr lang="en-US" sz="2800" i="1" dirty="0" smtClean="0">
                <a:latin typeface="Calibri Light" pitchFamily="34" charset="0"/>
                <a:cs typeface="Abadi MT Condensed Light"/>
              </a:rPr>
              <a:t>inter</a:t>
            </a:r>
            <a:r>
              <a:rPr lang="en-US" sz="2800" dirty="0" smtClean="0">
                <a:latin typeface="Calibri Light" pitchFamily="34" charset="0"/>
                <a:cs typeface="Abadi MT Condensed Light"/>
              </a:rPr>
              <a:t>-dependence.</a:t>
            </a:r>
            <a:endParaRPr lang="en-US" sz="2800" dirty="0">
              <a:latin typeface="Calibri Light" pitchFamily="34" charset="0"/>
              <a:cs typeface="Abadi MT Condensed Light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81059" y="273705"/>
            <a:ext cx="82296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j-ea"/>
                <a:cs typeface="Abadi MT Condensed Light"/>
              </a:rPr>
              <a:t>AFFILIATE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j-ea"/>
                <a:cs typeface="Abadi MT Condensed Light"/>
              </a:rPr>
              <a:t> WITHOUT ABANDONING OWNERSHIP?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Abadi MT Condensed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Q1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Q2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51" y="1605973"/>
            <a:ext cx="8768220" cy="4525963"/>
          </a:xfrm>
        </p:spPr>
        <p:txBody>
          <a:bodyPr>
            <a:noAutofit/>
          </a:bodyPr>
          <a:lstStyle/>
          <a:p>
            <a:pPr algn="ctr">
              <a:spcBef>
                <a:spcPts val="3600"/>
              </a:spcBef>
              <a:buNone/>
              <a:defRPr/>
            </a:pPr>
            <a:r>
              <a:rPr lang="en-US" sz="2400" b="1" dirty="0" smtClean="0"/>
              <a:t>Collaboration &amp; Collusion start with the same four letters</a:t>
            </a:r>
          </a:p>
          <a:p>
            <a:pPr marL="1597025">
              <a:spcBef>
                <a:spcPts val="4800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 smtClean="0"/>
              <a:t>Tension between two federal policy objectives</a:t>
            </a:r>
          </a:p>
          <a:p>
            <a:pPr marL="1597025">
              <a:spcBef>
                <a:spcPts val="3600"/>
              </a:spcBef>
              <a:buFont typeface="Wingdings" panose="05000000000000000000" pitchFamily="2" charset="2"/>
              <a:buChar char="ü"/>
              <a:defRPr/>
            </a:pPr>
            <a:r>
              <a:rPr lang="en-US" sz="2200" dirty="0" smtClean="0"/>
              <a:t>CIN structures can manage antitrust concerns:</a:t>
            </a:r>
          </a:p>
          <a:p>
            <a:pPr marL="2225675"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Accept Shared Risk and/or</a:t>
            </a:r>
          </a:p>
          <a:p>
            <a:pPr marL="2225675"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Sign on to joint protocols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en-US" sz="2200" dirty="0" smtClean="0"/>
          </a:p>
          <a:p>
            <a:pPr marL="457200" lvl="1" indent="0" eaLnBrk="1" hangingPunct="1">
              <a:spcBef>
                <a:spcPts val="3600"/>
              </a:spcBef>
              <a:buFontTx/>
              <a:buNone/>
              <a:defRPr/>
            </a:pP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43905" y="219075"/>
            <a:ext cx="836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 Light" pitchFamily="34" charset="0"/>
                <a:cs typeface="Abadi MT Condensed Light"/>
              </a:rPr>
              <a:t>AFFILIATE WITHOUT </a:t>
            </a:r>
            <a:r>
              <a:rPr lang="en-US" sz="2800" dirty="0">
                <a:latin typeface="Calibri Light" pitchFamily="34" charset="0"/>
                <a:cs typeface="Abadi MT Condensed Light"/>
              </a:rPr>
              <a:t>ABANDONING OWNERSHIP?</a:t>
            </a:r>
            <a:endParaRPr lang="en-US" sz="2800" dirty="0" smtClean="0">
              <a:latin typeface="Calibri Light" pitchFamily="34" charset="0"/>
              <a:cs typeface="Abadi MT Condensed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505" y="955939"/>
            <a:ext cx="836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  <a:latin typeface="Calibri Light" pitchFamily="34" charset="0"/>
                <a:cs typeface="Abadi MT Condensed Light"/>
              </a:rPr>
              <a:t>ANTITRUST ISSUES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Q1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Q2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4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rot="16200000" flipV="1">
            <a:off x="6211476" y="3053199"/>
            <a:ext cx="746760" cy="15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71830" y="2959178"/>
            <a:ext cx="0" cy="915863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438316" y="2481200"/>
            <a:ext cx="8030248" cy="685800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034244" y="2967921"/>
            <a:ext cx="0" cy="768923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5690" y="2959178"/>
            <a:ext cx="0" cy="100584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584754" y="3300212"/>
            <a:ext cx="62484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865340" y="2384537"/>
            <a:ext cx="523178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42429" y="1367141"/>
            <a:ext cx="0" cy="1338569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6555047" y="2260141"/>
            <a:ext cx="746760" cy="15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2334450" y="2258904"/>
            <a:ext cx="822960" cy="158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36809" y="1289298"/>
            <a:ext cx="13716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8000">
                <a:schemeClr val="tx1">
                  <a:shade val="67500"/>
                  <a:satMod val="115000"/>
                  <a:lumMod val="57000"/>
                  <a:lumOff val="43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Merger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Joint Membership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11263" y="3625863"/>
            <a:ext cx="1371600" cy="914400"/>
          </a:xfrm>
          <a:prstGeom prst="rect">
            <a:avLst/>
          </a:prstGeom>
          <a:solidFill>
            <a:srgbClr val="000000"/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 Sale/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 Substitution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6054" y="1171233"/>
            <a:ext cx="1371600" cy="914400"/>
          </a:xfrm>
          <a:prstGeom prst="rect">
            <a:avLst/>
          </a:prstGeom>
          <a:gradFill flip="none" rotWithShape="1">
            <a:gsLst>
              <a:gs pos="0">
                <a:srgbClr val="3A7DCE"/>
              </a:gs>
              <a:gs pos="64000">
                <a:srgbClr val="A8C4E2"/>
              </a:gs>
              <a:gs pos="100000">
                <a:srgbClr val="94C3F6"/>
              </a:gs>
            </a:gsLst>
            <a:lin ang="8100000" scaled="1"/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5109" y="1143014"/>
            <a:ext cx="1371600" cy="914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3000">
                <a:srgbClr val="E14337"/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 or Commercial Risk Network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778" y="3357756"/>
            <a:ext cx="1371600" cy="914400"/>
          </a:xfrm>
          <a:prstGeom prst="rect">
            <a:avLst/>
          </a:prstGeom>
          <a:gradFill flip="none" rotWithShape="1">
            <a:gsLst>
              <a:gs pos="0">
                <a:srgbClr val="3A7DCE"/>
              </a:gs>
              <a:gs pos="64000">
                <a:srgbClr val="A8C4E2"/>
              </a:gs>
              <a:gs pos="100000">
                <a:srgbClr val="94C3F6"/>
              </a:gs>
            </a:gsLst>
            <a:lin ang="8100000" scaled="1"/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Support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9773" y="3457982"/>
            <a:ext cx="1371600" cy="914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3000">
                <a:srgbClr val="E14337"/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Integration CCO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3528" y="2654823"/>
            <a:ext cx="355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 of Integration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00" y="273705"/>
            <a:ext cx="896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 Light" panose="020F0302020204030204" pitchFamily="34" charset="0"/>
                <a:cs typeface="Abadi MT Condensed Light"/>
              </a:rPr>
              <a:t>EXAMPLES ALONG THE WIDE SPECTRUM OF AFFILIATIONS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28089" y="1007304"/>
            <a:ext cx="1371600" cy="914400"/>
          </a:xfrm>
          <a:prstGeom prst="rect">
            <a:avLst/>
          </a:prstGeom>
          <a:gradFill flip="none" rotWithShape="1">
            <a:gsLst>
              <a:gs pos="19000">
                <a:srgbClr val="1A3D68"/>
              </a:gs>
              <a:gs pos="54000">
                <a:srgbClr val="1F497D"/>
              </a:gs>
              <a:gs pos="80000">
                <a:srgbClr val="65A8F1"/>
              </a:gs>
            </a:gsLst>
            <a:lin ang="8100000" scaled="1"/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Specialty Telehealth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38701" y="3646375"/>
            <a:ext cx="1371600" cy="914400"/>
          </a:xfrm>
          <a:prstGeom prst="rect">
            <a:avLst/>
          </a:prstGeom>
          <a:gradFill flip="none" rotWithShape="1">
            <a:gsLst>
              <a:gs pos="19000">
                <a:srgbClr val="1A3D68"/>
              </a:gs>
              <a:gs pos="54000">
                <a:srgbClr val="1F497D"/>
              </a:gs>
              <a:gs pos="80000">
                <a:srgbClr val="65A8F1"/>
              </a:gs>
            </a:gsLst>
            <a:lin ang="8100000" scaled="1"/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Protocols</a:t>
            </a:r>
          </a:p>
          <a:p>
            <a:pPr algn="ctr"/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66808" y="3269296"/>
            <a:ext cx="13716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8000">
                <a:schemeClr val="tx1">
                  <a:shade val="67500"/>
                  <a:satMod val="115000"/>
                  <a:lumMod val="57000"/>
                  <a:lumOff val="43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Contract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3"/>
          <p:cNvSpPr txBox="1">
            <a:spLocks/>
          </p:cNvSpPr>
          <p:nvPr/>
        </p:nvSpPr>
        <p:spPr>
          <a:xfrm>
            <a:off x="440656" y="5166804"/>
            <a:ext cx="7872072" cy="11141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 algn="ctr">
              <a:buClr>
                <a:schemeClr val="accent1"/>
              </a:buClr>
              <a:buFont typeface="Arial" charset="0"/>
              <a:buNone/>
            </a:pPr>
            <a:endParaRPr lang="en-US" sz="1000" b="1" dirty="0" smtClean="0">
              <a:latin typeface="Candara" pitchFamily="34" charset="0"/>
            </a:endParaRPr>
          </a:p>
          <a:p>
            <a:pPr marL="287338" indent="-287338" algn="ctr">
              <a:spcBef>
                <a:spcPts val="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200" b="1" dirty="0" smtClean="0">
                <a:latin typeface="Candara" pitchFamily="34" charset="0"/>
              </a:rPr>
              <a:t>System Question:</a:t>
            </a:r>
            <a:endParaRPr lang="en-US" sz="1700" b="1" dirty="0" smtClean="0">
              <a:latin typeface="Candara" pitchFamily="34" charset="0"/>
            </a:endParaRPr>
          </a:p>
          <a:p>
            <a:pPr marL="109538" lvl="2" indent="0" algn="ctr"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i="1" dirty="0" smtClean="0">
                <a:latin typeface="Century Schoolbook" pitchFamily="18" charset="0"/>
              </a:rPr>
              <a:t>Why should we ever invest capital in a hospital we don’t own?</a:t>
            </a:r>
          </a:p>
          <a:p>
            <a:pPr marL="109538" lvl="2" indent="0" algn="ctr">
              <a:spcBef>
                <a:spcPts val="2200"/>
              </a:spcBef>
              <a:buClr>
                <a:schemeClr val="accent1"/>
              </a:buClr>
              <a:buFont typeface="Arial" pitchFamily="34" charset="0"/>
              <a:buNone/>
            </a:pPr>
            <a:endParaRPr lang="en-US" dirty="0" smtClean="0">
              <a:latin typeface="Candara" pitchFamily="34" charset="0"/>
            </a:endParaRPr>
          </a:p>
          <a:p>
            <a:pPr marL="109538" lvl="2" indent="0" algn="ctr">
              <a:spcBef>
                <a:spcPts val="2200"/>
              </a:spcBef>
              <a:buClr>
                <a:schemeClr val="accent1"/>
              </a:buClr>
              <a:buFont typeface="Arial" charset="0"/>
              <a:buNone/>
            </a:pPr>
            <a:endParaRPr lang="en-US" dirty="0" smtClean="0">
              <a:latin typeface="Candar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Q1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Q2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7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14" grpId="0" animBg="1"/>
      <p:bldP spid="26" grpId="0"/>
      <p:bldP spid="31" grpId="0" animBg="1"/>
      <p:bldP spid="50" grpId="0" animBg="1"/>
      <p:bldP spid="22" grpId="0" animBg="1"/>
      <p:bldP spid="2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377" b="2852"/>
          <a:stretch>
            <a:fillRect/>
          </a:stretch>
        </p:blipFill>
        <p:spPr bwMode="auto">
          <a:xfrm>
            <a:off x="0" y="0"/>
            <a:ext cx="9144000" cy="68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1"/>
          <p:cNvSpPr txBox="1">
            <a:spLocks/>
          </p:cNvSpPr>
          <p:nvPr/>
        </p:nvSpPr>
        <p:spPr>
          <a:xfrm>
            <a:off x="0" y="1039222"/>
            <a:ext cx="9031267" cy="5962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88975" lvl="0" indent="-576263" defTabSz="627063">
              <a:spcBef>
                <a:spcPts val="600"/>
              </a:spcBef>
              <a:defRPr/>
            </a:pPr>
            <a:endParaRPr lang="en-US" sz="2800" b="1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he Great Escape"/>
            </a:endParaRPr>
          </a:p>
          <a:p>
            <a:pPr marL="688975" lvl="0" indent="-576263" defTabSz="627063">
              <a:defRPr/>
            </a:pPr>
            <a:endParaRPr lang="en-US" sz="2800" b="1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The Great Escape"/>
            </a:endParaRPr>
          </a:p>
          <a:p>
            <a:pPr marL="688975" lvl="0" indent="-576263" defTabSz="627063">
              <a:defRPr/>
            </a:pPr>
            <a:endParaRPr lang="en-US" sz="2800" b="1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The Great Escape"/>
            </a:endParaRPr>
          </a:p>
          <a:p>
            <a:pPr marL="862013" lvl="0" indent="-404813" defTabSz="627063"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2.	How do we protect our local prerogatives?</a:t>
            </a:r>
          </a:p>
          <a:p>
            <a:pPr marL="688975" indent="-576263" defTabSz="627063">
              <a:spcBef>
                <a:spcPts val="1800"/>
              </a:spcBef>
              <a:tabLst>
                <a:tab pos="1376363" algn="l"/>
              </a:tabLst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		</a:t>
            </a:r>
            <a:r>
              <a:rPr lang="en-US" sz="2800" i="1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(Hint: Bargaining for board seats isn’t enough</a:t>
            </a:r>
            <a:r>
              <a:rPr lang="en-US" sz="2800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.)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The Great Escape"/>
            </a:endParaRPr>
          </a:p>
          <a:p>
            <a:pPr marL="688975" lvl="0" indent="-576263" defTabSz="627063">
              <a:defRPr/>
            </a:pPr>
            <a:endParaRPr lang="en-US" sz="2800" b="1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The Great Escape"/>
            </a:endParaRPr>
          </a:p>
          <a:p>
            <a:pPr marL="688975" lvl="0" indent="-576263" defTabSz="627063">
              <a:spcBef>
                <a:spcPts val="600"/>
              </a:spcBef>
              <a:defRPr/>
            </a:pPr>
            <a:endParaRPr kumimoji="0" lang="en-US" sz="280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 pitchFamily="34" charset="0"/>
              <a:cs typeface="The Great Escape"/>
            </a:endParaRPr>
          </a:p>
          <a:p>
            <a:pPr marL="688975" marR="0" lvl="0" indent="-576263" defTabSz="627063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The Great Escape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361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0" y="3403749"/>
            <a:ext cx="90932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4000"/>
              </a:spcBef>
            </a:pPr>
            <a:r>
              <a:rPr lang="en-US" sz="2400" dirty="0" smtClean="0">
                <a:solidFill>
                  <a:schemeClr val="tx2"/>
                </a:solidFill>
                <a:latin typeface="Calibri Light" pitchFamily="34" charset="0"/>
                <a:cs typeface="Abadi MT Condensed Light"/>
              </a:rPr>
              <a:t>Bargain for a majority of board seats.</a:t>
            </a:r>
            <a:endParaRPr lang="en-US" sz="2400" dirty="0">
              <a:solidFill>
                <a:schemeClr val="tx2"/>
              </a:solidFill>
              <a:latin typeface="Calibri Light" pitchFamily="34" charset="0"/>
              <a:cs typeface="Abadi MT Condensed Light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81059" y="273705"/>
            <a:ext cx="82296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Calibri Light" pitchFamily="34" charset="0"/>
                <a:ea typeface="+mj-ea"/>
                <a:cs typeface="Abadi MT Condensed Light"/>
              </a:rPr>
              <a:t>PROTECTING LOCAL PEROGATIVES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Abadi MT Condensed Light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50800" y="3024388"/>
            <a:ext cx="90932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itchFamily="34" charset="0"/>
                <a:ea typeface="+mj-ea"/>
                <a:cs typeface="Abadi MT Condensed Light"/>
              </a:rPr>
              <a:t>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itchFamily="34" charset="0"/>
                <a:ea typeface="+mj-ea"/>
                <a:cs typeface="Abadi MT Condensed Light"/>
              </a:rPr>
              <a:t>eserved powers trump the number of seats.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 pitchFamily="34" charset="0"/>
              <a:ea typeface="+mj-ea"/>
              <a:cs typeface="Abadi MT Condensed Light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0" y="2563365"/>
            <a:ext cx="90932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itchFamily="34" charset="0"/>
                <a:ea typeface="+mj-ea"/>
                <a:cs typeface="Abadi MT Condensed Light"/>
              </a:rPr>
              <a:t>Post-closing covenants trump both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itchFamily="34" charset="0"/>
              <a:ea typeface="+mj-ea"/>
              <a:cs typeface="Abadi MT Condensed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Q2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067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 rot="16200000" flipH="1">
            <a:off x="3575967" y="3684574"/>
            <a:ext cx="576072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-7198" y="4655329"/>
            <a:ext cx="36193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tabLst>
                <a:tab pos="1490663" algn="l"/>
              </a:tabLst>
            </a:pPr>
            <a:r>
              <a:rPr lang="en-US" b="1" dirty="0">
                <a:solidFill>
                  <a:schemeClr val="tx2"/>
                </a:solidFill>
              </a:rPr>
              <a:t>-------------Zone 1-------------</a:t>
            </a:r>
          </a:p>
          <a:p>
            <a:pPr algn="ctr">
              <a:spcBef>
                <a:spcPts val="600"/>
              </a:spcBef>
              <a:tabLst>
                <a:tab pos="1490663" algn="l"/>
              </a:tabLst>
            </a:pPr>
            <a:r>
              <a:rPr lang="en-US" b="1" dirty="0" smtClean="0">
                <a:solidFill>
                  <a:schemeClr val="tx2"/>
                </a:solidFill>
              </a:rPr>
              <a:t>AFFILIATION LITE</a:t>
            </a:r>
            <a:endParaRPr lang="en-US" sz="1600" dirty="0" smtClean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tabLst>
                <a:tab pos="1490663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No ownership shift</a:t>
            </a:r>
          </a:p>
          <a:p>
            <a:pPr algn="ctr">
              <a:spcBef>
                <a:spcPts val="600"/>
              </a:spcBef>
              <a:tabLst>
                <a:tab pos="1490663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Cost Efficiencies</a:t>
            </a:r>
          </a:p>
          <a:p>
            <a:pPr algn="ctr">
              <a:spcBef>
                <a:spcPts val="600"/>
              </a:spcBef>
              <a:tabLst>
                <a:tab pos="1490663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Clinical &amp; Marketing advantages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17435" y="4655329"/>
            <a:ext cx="25860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tabLst>
                <a:tab pos="1490663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---------</a:t>
            </a:r>
            <a:r>
              <a:rPr lang="en-US" b="1" dirty="0">
                <a:solidFill>
                  <a:srgbClr val="FF0000"/>
                </a:solidFill>
              </a:rPr>
              <a:t>Zone 2-</a:t>
            </a:r>
            <a:r>
              <a:rPr lang="en-US" b="1" dirty="0" smtClean="0">
                <a:solidFill>
                  <a:srgbClr val="FF0000"/>
                </a:solidFill>
              </a:rPr>
              <a:t>--------</a:t>
            </a:r>
            <a:endParaRPr lang="en-US" b="1" dirty="0">
              <a:solidFill>
                <a:srgbClr val="FF0000"/>
              </a:solidFill>
            </a:endParaRPr>
          </a:p>
          <a:p>
            <a:pPr algn="ctr">
              <a:spcBef>
                <a:spcPts val="600"/>
              </a:spcBef>
              <a:tabLst>
                <a:tab pos="1490663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INTERDEPENDENCE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>
              <a:spcBef>
                <a:spcPts val="600"/>
              </a:spcBef>
              <a:tabLst>
                <a:tab pos="1490663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Ownership transfer optional</a:t>
            </a:r>
          </a:p>
          <a:p>
            <a:pPr algn="ctr">
              <a:spcBef>
                <a:spcPts val="600"/>
              </a:spcBef>
              <a:tabLst>
                <a:tab pos="1490663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Governance ‘by Shared Risk’</a:t>
            </a:r>
          </a:p>
          <a:p>
            <a:pPr algn="ctr">
              <a:spcBef>
                <a:spcPts val="600"/>
              </a:spcBef>
              <a:tabLst>
                <a:tab pos="1490663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Capital for the “right stuff”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43845" y="4655329"/>
            <a:ext cx="293109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tabLst>
                <a:tab pos="1490663" algn="l"/>
              </a:tabLs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---------Zone 3-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--------</a:t>
            </a:r>
          </a:p>
          <a:p>
            <a:pPr algn="ctr">
              <a:spcBef>
                <a:spcPts val="600"/>
              </a:spcBef>
              <a:tabLst>
                <a:tab pos="1490663" algn="l"/>
              </a:tabLs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OWNERSHIP SHIFT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600"/>
              </a:spcBef>
              <a:tabLst>
                <a:tab pos="1490663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Old-School ‘M&amp;A Deal’</a:t>
            </a:r>
          </a:p>
          <a:p>
            <a:pPr algn="ctr">
              <a:spcBef>
                <a:spcPts val="600"/>
              </a:spcBef>
              <a:tabLst>
                <a:tab pos="1490663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Governance ‘by HQ’</a:t>
            </a:r>
          </a:p>
          <a:p>
            <a:pPr algn="ctr">
              <a:spcBef>
                <a:spcPts val="600"/>
              </a:spcBef>
              <a:tabLst>
                <a:tab pos="1490663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Major MTI capital</a:t>
            </a:r>
          </a:p>
          <a:p>
            <a:pPr algn="ctr">
              <a:spcBef>
                <a:spcPts val="600"/>
              </a:spcBef>
              <a:tabLst>
                <a:tab pos="1490663" algn="l"/>
              </a:tabLst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6211476" y="3053199"/>
            <a:ext cx="746760" cy="15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71830" y="2959178"/>
            <a:ext cx="0" cy="915863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438316" y="2481200"/>
            <a:ext cx="8030248" cy="685800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8034244" y="2967921"/>
            <a:ext cx="0" cy="768923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485690" y="2959178"/>
            <a:ext cx="0" cy="100584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584754" y="3300212"/>
            <a:ext cx="62484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865340" y="2384537"/>
            <a:ext cx="523178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442429" y="1367141"/>
            <a:ext cx="0" cy="1338569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V="1">
            <a:off x="6555047" y="2260141"/>
            <a:ext cx="746760" cy="15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2334450" y="2258904"/>
            <a:ext cx="822960" cy="158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236809" y="1289298"/>
            <a:ext cx="13716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8000">
                <a:schemeClr val="tx1">
                  <a:shade val="67500"/>
                  <a:satMod val="115000"/>
                  <a:lumMod val="57000"/>
                  <a:lumOff val="43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Merger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Joint Membership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11263" y="3625863"/>
            <a:ext cx="1371600" cy="914400"/>
          </a:xfrm>
          <a:prstGeom prst="rect">
            <a:avLst/>
          </a:prstGeom>
          <a:solidFill>
            <a:srgbClr val="000000"/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 Sale/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 Substitution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6054" y="1171233"/>
            <a:ext cx="1371600" cy="914400"/>
          </a:xfrm>
          <a:prstGeom prst="rect">
            <a:avLst/>
          </a:prstGeom>
          <a:gradFill flip="none" rotWithShape="1">
            <a:gsLst>
              <a:gs pos="0">
                <a:srgbClr val="3A7DCE"/>
              </a:gs>
              <a:gs pos="64000">
                <a:srgbClr val="A8C4E2"/>
              </a:gs>
              <a:gs pos="100000">
                <a:srgbClr val="94C3F6"/>
              </a:gs>
            </a:gsLst>
            <a:lin ang="8100000" scaled="1"/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35109" y="1143014"/>
            <a:ext cx="1371600" cy="914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3000">
                <a:srgbClr val="E14337"/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 or Commercial Risk Network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6778" y="3357756"/>
            <a:ext cx="1371600" cy="914400"/>
          </a:xfrm>
          <a:prstGeom prst="rect">
            <a:avLst/>
          </a:prstGeom>
          <a:gradFill flip="none" rotWithShape="1">
            <a:gsLst>
              <a:gs pos="0">
                <a:srgbClr val="3A7DCE"/>
              </a:gs>
              <a:gs pos="64000">
                <a:srgbClr val="A8C4E2"/>
              </a:gs>
              <a:gs pos="100000">
                <a:srgbClr val="94C3F6"/>
              </a:gs>
            </a:gsLst>
            <a:lin ang="8100000" scaled="1"/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Support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099773" y="3457982"/>
            <a:ext cx="1371600" cy="914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3000">
                <a:srgbClr val="E14337"/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Integration CCO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153528" y="2654823"/>
            <a:ext cx="355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 of Integration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1192" y="281797"/>
            <a:ext cx="896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 Light" panose="020F0302020204030204" pitchFamily="34" charset="0"/>
                <a:cs typeface="Abadi MT Condensed Light"/>
              </a:rPr>
              <a:t>ORGANIZING THE WIDE SPECTRUM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028089" y="1007304"/>
            <a:ext cx="1371600" cy="914400"/>
          </a:xfrm>
          <a:prstGeom prst="rect">
            <a:avLst/>
          </a:prstGeom>
          <a:gradFill flip="none" rotWithShape="1">
            <a:gsLst>
              <a:gs pos="19000">
                <a:srgbClr val="1A3D68"/>
              </a:gs>
              <a:gs pos="54000">
                <a:srgbClr val="1F497D"/>
              </a:gs>
              <a:gs pos="80000">
                <a:srgbClr val="65A8F1"/>
              </a:gs>
            </a:gsLst>
            <a:lin ang="8100000" scaled="1"/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Specialty Telehealth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38701" y="3646375"/>
            <a:ext cx="1371600" cy="914400"/>
          </a:xfrm>
          <a:prstGeom prst="rect">
            <a:avLst/>
          </a:prstGeom>
          <a:gradFill flip="none" rotWithShape="1">
            <a:gsLst>
              <a:gs pos="19000">
                <a:srgbClr val="1A3D68"/>
              </a:gs>
              <a:gs pos="54000">
                <a:srgbClr val="1F497D"/>
              </a:gs>
              <a:gs pos="80000">
                <a:srgbClr val="65A8F1"/>
              </a:gs>
            </a:gsLst>
            <a:lin ang="8100000" scaled="1"/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Protocols</a:t>
            </a:r>
          </a:p>
          <a:p>
            <a:pPr algn="ctr"/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866808" y="3269296"/>
            <a:ext cx="1371600" cy="914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8000">
                <a:schemeClr val="tx1">
                  <a:shade val="67500"/>
                  <a:satMod val="115000"/>
                  <a:lumMod val="57000"/>
                  <a:lumOff val="43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Contract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6200000" flipH="1">
            <a:off x="656187" y="3684575"/>
            <a:ext cx="576072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4949" y="6526848"/>
            <a:ext cx="590792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</a:t>
            </a:r>
            <a:r>
              <a:rPr lang="en-US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Q2</a:t>
            </a:r>
            <a:r>
              <a:rPr lang="en-US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Q3</a:t>
            </a:r>
            <a:endParaRPr lang="en-US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6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bldLvl="3"/>
      <p:bldP spid="37" grpId="0" uiExpand="1" build="p" bldLvl="3"/>
      <p:bldP spid="38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4373" y="3835310"/>
            <a:ext cx="7452986" cy="2286000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7500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860000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1042729"/>
            <a:ext cx="7452986" cy="228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9000">
                <a:schemeClr val="accent2">
                  <a:lumMod val="95000"/>
                  <a:lumOff val="5000"/>
                </a:schemeClr>
              </a:gs>
              <a:gs pos="44000">
                <a:schemeClr val="accent2">
                  <a:lumMod val="60000"/>
                </a:schemeClr>
              </a:gs>
            </a:gsLst>
            <a:lin ang="8400000" scaled="0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505" y="1068059"/>
            <a:ext cx="83609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di MT Condensed Light"/>
              </a:rPr>
              <a:t>INTERDEPENDENCE CASES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di MT Condensed Light"/>
              </a:rPr>
              <a:t>(from Zones 1 &amp;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286" y="3895304"/>
            <a:ext cx="836099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di MT Condensed Light"/>
              </a:rPr>
              <a:t>FLEXIBLE MEMBERSHIP CASES (</a:t>
            </a:r>
            <a:r>
              <a:rPr lang="en-US" sz="2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di MT Condensed Light"/>
              </a:rPr>
              <a:t>from Zone 3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di MT Condensed Light"/>
              </a:rPr>
              <a:t>)</a:t>
            </a:r>
          </a:p>
          <a:p>
            <a:pPr lvl="0" algn="ctr">
              <a:spcBef>
                <a:spcPts val="1800"/>
              </a:spcBef>
            </a:pPr>
            <a:r>
              <a:rPr lang="en-US" altLang="en-US" sz="2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Membership (New Mexico)</a:t>
            </a:r>
          </a:p>
          <a:p>
            <a:pPr lvl="0" algn="ctr">
              <a:spcBef>
                <a:spcPts val="1200"/>
              </a:spcBef>
            </a:pPr>
            <a:r>
              <a:rPr lang="en-US" altLang="en-US" sz="2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Governance exceeding Local Ownership (Idaho)</a:t>
            </a:r>
          </a:p>
          <a:p>
            <a:pPr lvl="0" algn="ctr">
              <a:spcBef>
                <a:spcPts val="1200"/>
              </a:spcBef>
            </a:pPr>
            <a:r>
              <a:rPr lang="en-US" altLang="en-US" sz="2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Acquisition by National/Regional JV </a:t>
            </a:r>
            <a:r>
              <a:rPr lang="en-US" altLang="en-US" sz="2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(several states)</a:t>
            </a:r>
            <a:endParaRPr lang="en-US" altLang="en-US" sz="2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841" y="219075"/>
            <a:ext cx="836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 Light" pitchFamily="34" charset="0"/>
                <a:cs typeface="Abadi MT Condensed Light"/>
              </a:rPr>
              <a:t>CASE STUDIES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51563" y="1291127"/>
            <a:ext cx="7668016" cy="2141702"/>
          </a:xfrm>
        </p:spPr>
        <p:txBody>
          <a:bodyPr anchor="ctr" anchorCtr="1"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altLang="en-US" sz="2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 Collaborative (Missouri)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en-US" sz="2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“Merger” without Ownership Transfer (rural NY)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en-US" sz="2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Large Risk Networks (several states)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Q2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/>
      <p:bldP spid="7" grpId="0" uiExpand="1" build="p" bldLvl="5"/>
      <p:bldP spid="12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382044" y="233341"/>
            <a:ext cx="82296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 smtClean="0">
                <a:latin typeface="Calibri Light" pitchFamily="34" charset="0"/>
                <a:cs typeface="Abadi MT Condensed Light"/>
              </a:rPr>
              <a:t>TRENDS?</a:t>
            </a:r>
            <a:endParaRPr lang="en-US" sz="3200" dirty="0">
              <a:latin typeface="Calibri Light" pitchFamily="34" charset="0"/>
              <a:cs typeface="Abadi MT Condensed Ligh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347280"/>
              </p:ext>
            </p:extLst>
          </p:nvPr>
        </p:nvGraphicFramePr>
        <p:xfrm>
          <a:off x="466725" y="883443"/>
          <a:ext cx="8210550" cy="509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8640" y="6187440"/>
            <a:ext cx="8084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 Light" panose="020F0302020204030204" pitchFamily="34" charset="0"/>
              </a:rPr>
              <a:t>Source: </a:t>
            </a:r>
            <a:r>
              <a:rPr lang="en-US" sz="1200" dirty="0">
                <a:latin typeface="Calibri Light" panose="020F0302020204030204" pitchFamily="34" charset="0"/>
              </a:rPr>
              <a:t>American Hospital Association Annual Survey, 2007-2012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719003" y="2374339"/>
            <a:ext cx="2226511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cs typeface="Abadi MT Condensed Light"/>
              </a:rPr>
              <a:t>METRO HOSPITALS</a:t>
            </a:r>
            <a:endParaRPr lang="en-US" sz="1400" dirty="0">
              <a:cs typeface="Abadi MT Condensed Light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719003" y="4452317"/>
            <a:ext cx="2226511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cs typeface="Abadi MT Condensed Light"/>
              </a:rPr>
              <a:t>NON-METRO HOSPITALS</a:t>
            </a:r>
            <a:endParaRPr lang="en-US" sz="1400" dirty="0"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10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AutoShape 10"/>
          <p:cNvCxnSpPr>
            <a:cxnSpLocks noChangeShapeType="1"/>
          </p:cNvCxnSpPr>
          <p:nvPr/>
        </p:nvCxnSpPr>
        <p:spPr bwMode="auto">
          <a:xfrm rot="16200000">
            <a:off x="2010444" y="4417005"/>
            <a:ext cx="1790700" cy="228600"/>
          </a:xfrm>
          <a:prstGeom prst="bentConnector2">
            <a:avLst/>
          </a:prstGeom>
          <a:noFill/>
          <a:ln w="38100">
            <a:solidFill>
              <a:srgbClr val="CC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" name="AutoShape 13"/>
          <p:cNvCxnSpPr>
            <a:cxnSpLocks noChangeShapeType="1"/>
          </p:cNvCxnSpPr>
          <p:nvPr/>
        </p:nvCxnSpPr>
        <p:spPr bwMode="auto">
          <a:xfrm rot="5400000" flipH="1">
            <a:off x="5279535" y="4415418"/>
            <a:ext cx="1866900" cy="304800"/>
          </a:xfrm>
          <a:prstGeom prst="bentConnector2">
            <a:avLst/>
          </a:prstGeom>
          <a:noFill/>
          <a:ln w="38100">
            <a:solidFill>
              <a:srgbClr val="FF9966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2" name="AutoShape 14"/>
          <p:cNvCxnSpPr>
            <a:cxnSpLocks noChangeShapeType="1"/>
          </p:cNvCxnSpPr>
          <p:nvPr/>
        </p:nvCxnSpPr>
        <p:spPr bwMode="auto">
          <a:xfrm rot="5400000" flipH="1" flipV="1">
            <a:off x="1347285" y="3368800"/>
            <a:ext cx="1957387" cy="1375356"/>
          </a:xfrm>
          <a:prstGeom prst="bentConnector2">
            <a:avLst/>
          </a:prstGeom>
          <a:noFill/>
          <a:ln w="57150">
            <a:solidFill>
              <a:srgbClr val="339966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3" name="AutoShape 15"/>
          <p:cNvCxnSpPr>
            <a:cxnSpLocks noChangeShapeType="1"/>
          </p:cNvCxnSpPr>
          <p:nvPr/>
        </p:nvCxnSpPr>
        <p:spPr bwMode="auto">
          <a:xfrm rot="16200000" flipV="1">
            <a:off x="5801229" y="3330700"/>
            <a:ext cx="1957387" cy="1451556"/>
          </a:xfrm>
          <a:prstGeom prst="bentConnector2">
            <a:avLst/>
          </a:prstGeom>
          <a:noFill/>
          <a:ln w="38100">
            <a:solidFill>
              <a:srgbClr val="339966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4" name="AutoShape 16"/>
          <p:cNvCxnSpPr>
            <a:cxnSpLocks noChangeShapeType="1"/>
          </p:cNvCxnSpPr>
          <p:nvPr/>
        </p:nvCxnSpPr>
        <p:spPr bwMode="auto">
          <a:xfrm>
            <a:off x="3128963" y="5949970"/>
            <a:ext cx="2871787" cy="1587"/>
          </a:xfrm>
          <a:prstGeom prst="straightConnector1">
            <a:avLst/>
          </a:pr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</p:cxnSp>
      <p:cxnSp>
        <p:nvCxnSpPr>
          <p:cNvPr id="65" name="AutoShape 17"/>
          <p:cNvCxnSpPr>
            <a:cxnSpLocks noChangeShapeType="1"/>
            <a:endCxn id="78" idx="1"/>
          </p:cNvCxnSpPr>
          <p:nvPr/>
        </p:nvCxnSpPr>
        <p:spPr bwMode="auto">
          <a:xfrm rot="16200000" flipH="1">
            <a:off x="4077382" y="3711472"/>
            <a:ext cx="2392586" cy="1492249"/>
          </a:xfrm>
          <a:prstGeom prst="bentConnector2">
            <a:avLst/>
          </a:prstGeom>
          <a:noFill/>
          <a:ln w="38100">
            <a:solidFill>
              <a:srgbClr val="339966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6" name="Rectangle 18"/>
          <p:cNvSpPr>
            <a:spLocks noChangeArrowheads="1"/>
          </p:cNvSpPr>
          <p:nvPr/>
        </p:nvSpPr>
        <p:spPr bwMode="auto">
          <a:xfrm>
            <a:off x="6679388" y="1490654"/>
            <a:ext cx="1273765" cy="73152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Hospital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Foundation</a:t>
            </a:r>
          </a:p>
        </p:txBody>
      </p:sp>
      <p:cxnSp>
        <p:nvCxnSpPr>
          <p:cNvPr id="67" name="AutoShape 21"/>
          <p:cNvCxnSpPr>
            <a:cxnSpLocks noChangeShapeType="1"/>
            <a:stCxn id="66" idx="1"/>
            <a:endCxn id="75" idx="0"/>
          </p:cNvCxnSpPr>
          <p:nvPr/>
        </p:nvCxnSpPr>
        <p:spPr bwMode="auto">
          <a:xfrm rot="10800000" flipV="1">
            <a:off x="4533900" y="1856414"/>
            <a:ext cx="2145488" cy="438104"/>
          </a:xfrm>
          <a:prstGeom prst="bentConnector2">
            <a:avLst/>
          </a:prstGeom>
          <a:noFill/>
          <a:ln w="28575">
            <a:solidFill>
              <a:srgbClr val="339966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5209304" y="3816730"/>
            <a:ext cx="1066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500" b="1" dirty="0">
                <a:latin typeface="+mj-lt"/>
              </a:rPr>
              <a:t>Appoints Half</a:t>
            </a:r>
          </a:p>
        </p:txBody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2864722" y="3816730"/>
            <a:ext cx="9699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500" b="1" dirty="0">
                <a:latin typeface="+mj-lt"/>
              </a:rPr>
              <a:t>Appoints Half</a:t>
            </a:r>
          </a:p>
        </p:txBody>
      </p:sp>
      <p:sp>
        <p:nvSpPr>
          <p:cNvPr id="70" name="Text Box 24"/>
          <p:cNvSpPr txBox="1">
            <a:spLocks noChangeArrowheads="1"/>
          </p:cNvSpPr>
          <p:nvPr/>
        </p:nvSpPr>
        <p:spPr bwMode="auto">
          <a:xfrm>
            <a:off x="3600450" y="5949970"/>
            <a:ext cx="18357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Verdana" pitchFamily="34" charset="0"/>
              </a:rPr>
              <a:t>Initial Funding $$$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71" name="Text Box 25"/>
          <p:cNvSpPr txBox="1">
            <a:spLocks noChangeArrowheads="1"/>
          </p:cNvSpPr>
          <p:nvPr/>
        </p:nvSpPr>
        <p:spPr bwMode="auto">
          <a:xfrm>
            <a:off x="4497567" y="4455561"/>
            <a:ext cx="198050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+mj-lt"/>
              </a:rPr>
              <a:t>Pull Excess Funds out  of Hospital to keep them local</a:t>
            </a:r>
            <a:endParaRPr lang="en-US" sz="1500" b="1" dirty="0">
              <a:latin typeface="+mj-lt"/>
            </a:endParaRPr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838200" y="4404305"/>
            <a:ext cx="1524000" cy="6858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itchFamily="18" charset="0"/>
              </a:rPr>
              <a:t>Dedicated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itchFamily="18" charset="0"/>
              </a:rPr>
              <a:t>Reserve Fund</a:t>
            </a: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546894" y="3438331"/>
            <a:ext cx="121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500" b="1" dirty="0">
                <a:latin typeface="+mj-lt"/>
              </a:rPr>
              <a:t>Continuing</a:t>
            </a:r>
          </a:p>
          <a:p>
            <a:r>
              <a:rPr lang="en-US" sz="1500" b="1" dirty="0">
                <a:latin typeface="+mj-lt"/>
              </a:rPr>
              <a:t>$$ Support</a:t>
            </a: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152400" y="5013905"/>
            <a:ext cx="2971800" cy="1254211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itchFamily="18" charset="0"/>
              </a:rPr>
              <a:t>CHRISTUS Health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Book Antiqua" pitchFamily="18" charset="0"/>
              </a:rPr>
              <a:t>501(c)(3)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3013656" y="2294518"/>
            <a:ext cx="3040488" cy="15240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tIns="18288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St. Vincent Hospital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501(c)(3)</a:t>
            </a:r>
          </a:p>
        </p:txBody>
      </p:sp>
      <p:sp>
        <p:nvSpPr>
          <p:cNvPr id="76" name="Text Box 29"/>
          <p:cNvSpPr txBox="1">
            <a:spLocks noChangeArrowheads="1"/>
          </p:cNvSpPr>
          <p:nvPr/>
        </p:nvSpPr>
        <p:spPr bwMode="auto">
          <a:xfrm>
            <a:off x="7555987" y="3441704"/>
            <a:ext cx="15097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b="1" dirty="0">
                <a:latin typeface="+mj-lt"/>
              </a:rPr>
              <a:t>Continuing</a:t>
            </a:r>
          </a:p>
          <a:p>
            <a:r>
              <a:rPr lang="en-US" sz="1500" b="1" dirty="0">
                <a:latin typeface="+mj-lt"/>
              </a:rPr>
              <a:t>$$ </a:t>
            </a:r>
            <a:r>
              <a:rPr lang="en-US" sz="1500" b="1" dirty="0" smtClean="0">
                <a:latin typeface="+mj-lt"/>
              </a:rPr>
              <a:t>Support</a:t>
            </a:r>
          </a:p>
        </p:txBody>
      </p:sp>
      <p:sp>
        <p:nvSpPr>
          <p:cNvPr id="77" name="Text Box 30"/>
          <p:cNvSpPr txBox="1">
            <a:spLocks noChangeArrowheads="1"/>
          </p:cNvSpPr>
          <p:nvPr/>
        </p:nvSpPr>
        <p:spPr bwMode="auto">
          <a:xfrm>
            <a:off x="4953000" y="1263155"/>
            <a:ext cx="121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500" b="1" dirty="0">
                <a:latin typeface="+mj-lt"/>
              </a:rPr>
              <a:t>Continuing</a:t>
            </a:r>
          </a:p>
          <a:p>
            <a:r>
              <a:rPr lang="en-US" sz="1500" b="1" dirty="0">
                <a:latin typeface="+mj-lt"/>
              </a:rPr>
              <a:t>$$ Support</a:t>
            </a:r>
          </a:p>
        </p:txBody>
      </p:sp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6019800" y="5013905"/>
            <a:ext cx="2971800" cy="1279969"/>
          </a:xfrm>
          <a:prstGeom prst="rect">
            <a:avLst/>
          </a:prstGeom>
          <a:solidFill>
            <a:srgbClr val="FFD27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 pitchFamily="18" charset="0"/>
              </a:rPr>
              <a:t>Local Support Trust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501(c)(3) holds and reinvests capital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from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System’s original funding</a:t>
            </a:r>
          </a:p>
        </p:txBody>
      </p:sp>
      <p:cxnSp>
        <p:nvCxnSpPr>
          <p:cNvPr id="79" name="AutoShape 31"/>
          <p:cNvCxnSpPr>
            <a:cxnSpLocks noChangeShapeType="1"/>
          </p:cNvCxnSpPr>
          <p:nvPr/>
        </p:nvCxnSpPr>
        <p:spPr bwMode="auto">
          <a:xfrm rot="10800000">
            <a:off x="2164275" y="1576968"/>
            <a:ext cx="1390650" cy="8937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339966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0" name="Text Box 33"/>
          <p:cNvSpPr txBox="1">
            <a:spLocks noChangeArrowheads="1"/>
          </p:cNvSpPr>
          <p:nvPr/>
        </p:nvSpPr>
        <p:spPr bwMode="auto">
          <a:xfrm>
            <a:off x="558503" y="1229668"/>
            <a:ext cx="17287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 b="1" dirty="0" smtClean="0">
                <a:latin typeface="+mj-lt"/>
              </a:rPr>
              <a:t>Local Hospital now </a:t>
            </a:r>
            <a:r>
              <a:rPr lang="en-US" sz="1500" b="1" u="sng" dirty="0">
                <a:latin typeface="+mj-lt"/>
              </a:rPr>
              <a:t>Debt-Free</a:t>
            </a:r>
          </a:p>
        </p:txBody>
      </p:sp>
      <p:cxnSp>
        <p:nvCxnSpPr>
          <p:cNvPr id="81" name="AutoShape 34"/>
          <p:cNvCxnSpPr>
            <a:cxnSpLocks noChangeShapeType="1"/>
          </p:cNvCxnSpPr>
          <p:nvPr/>
        </p:nvCxnSpPr>
        <p:spPr bwMode="auto">
          <a:xfrm rot="5400000" flipH="1">
            <a:off x="5041900" y="2886656"/>
            <a:ext cx="2536825" cy="1638300"/>
          </a:xfrm>
          <a:prstGeom prst="bentConnector3">
            <a:avLst>
              <a:gd name="adj1" fmla="val 97870"/>
            </a:avLst>
          </a:prstGeom>
          <a:noFill/>
          <a:ln w="28575">
            <a:solidFill>
              <a:srgbClr val="339966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3" name="Text Box 36"/>
          <p:cNvSpPr txBox="1">
            <a:spLocks noChangeArrowheads="1"/>
          </p:cNvSpPr>
          <p:nvPr/>
        </p:nvSpPr>
        <p:spPr bwMode="auto">
          <a:xfrm>
            <a:off x="6354763" y="4254005"/>
            <a:ext cx="8143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500" b="1" dirty="0">
                <a:latin typeface="+mj-lt"/>
              </a:rPr>
              <a:t>Bond Payoff</a:t>
            </a:r>
          </a:p>
          <a:p>
            <a:pPr algn="r"/>
            <a:r>
              <a:rPr lang="en-US" sz="1500" b="1" dirty="0">
                <a:latin typeface="+mj-lt"/>
              </a:rPr>
              <a:t>$$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2922588" y="1540637"/>
            <a:ext cx="8143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500" b="1" dirty="0">
                <a:latin typeface="+mj-lt"/>
              </a:rPr>
              <a:t>Bond Payoff</a:t>
            </a:r>
          </a:p>
          <a:p>
            <a:r>
              <a:rPr lang="en-US" sz="1500" b="1" dirty="0">
                <a:latin typeface="+mj-lt"/>
              </a:rPr>
              <a:t>$$</a:t>
            </a:r>
          </a:p>
        </p:txBody>
      </p:sp>
      <p:sp>
        <p:nvSpPr>
          <p:cNvPr id="85" name="Rectangle 38"/>
          <p:cNvSpPr>
            <a:spLocks noChangeArrowheads="1"/>
          </p:cNvSpPr>
          <p:nvPr/>
        </p:nvSpPr>
        <p:spPr bwMode="auto">
          <a:xfrm>
            <a:off x="3013656" y="3512041"/>
            <a:ext cx="3042076" cy="312916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FFCC66"/>
              </a:gs>
              <a:gs pos="100000">
                <a:srgbClr val="CC99FF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 pitchFamily="34" charset="0"/>
              </a:rPr>
              <a:t>Shared Governance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6231" y="105918"/>
            <a:ext cx="836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 Light" pitchFamily="34" charset="0"/>
                <a:cs typeface="Abadi MT Condensed Light"/>
              </a:rPr>
              <a:t>Case Study #1: JOINT MEMBERSHIP MODEL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alibri Light" pitchFamily="34" charset="0"/>
                <a:cs typeface="Abadi MT Condensed Light"/>
              </a:rPr>
              <a:t>Local hospital gains equal voice</a:t>
            </a:r>
            <a:r>
              <a:rPr lang="en-US" sz="2000" b="1" dirty="0">
                <a:solidFill>
                  <a:srgbClr val="C00000"/>
                </a:solidFill>
                <a:latin typeface="Calibri Light" pitchFamily="34" charset="0"/>
                <a:cs typeface="Abadi MT Condensed Light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alibri Light" pitchFamily="34" charset="0"/>
                <a:cs typeface="Abadi MT Condensed Light"/>
              </a:rPr>
              <a:t> with dollars to accompany its votes</a:t>
            </a:r>
            <a:endParaRPr lang="en-US" sz="2400" b="1" dirty="0" smtClean="0">
              <a:solidFill>
                <a:srgbClr val="C00000"/>
              </a:solidFill>
              <a:latin typeface="Calibri Light" pitchFamily="34" charset="0"/>
              <a:cs typeface="Abadi MT Condensed Light"/>
            </a:endParaRPr>
          </a:p>
        </p:txBody>
      </p:sp>
      <p:sp>
        <p:nvSpPr>
          <p:cNvPr id="82" name="Line 35"/>
          <p:cNvSpPr>
            <a:spLocks noChangeShapeType="1"/>
          </p:cNvSpPr>
          <p:nvPr/>
        </p:nvSpPr>
        <p:spPr bwMode="auto">
          <a:xfrm>
            <a:off x="3567113" y="2477080"/>
            <a:ext cx="1963737" cy="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Q2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714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/>
      <p:bldP spid="69" grpId="0"/>
      <p:bldP spid="70" grpId="0"/>
      <p:bldP spid="71" grpId="0"/>
      <p:bldP spid="72" grpId="0" animBg="1"/>
      <p:bldP spid="73" grpId="0"/>
      <p:bldP spid="74" grpId="0" animBg="1"/>
      <p:bldP spid="75" grpId="0" animBg="1"/>
      <p:bldP spid="76" grpId="0"/>
      <p:bldP spid="77" grpId="0"/>
      <p:bldP spid="78" grpId="0" animBg="1"/>
      <p:bldP spid="80" grpId="0"/>
      <p:bldP spid="83" grpId="0"/>
      <p:bldP spid="84" grpId="0"/>
      <p:bldP spid="85" grpId="0" animBg="1"/>
      <p:bldP spid="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4"/>
          <p:cNvSpPr txBox="1"/>
          <p:nvPr/>
        </p:nvSpPr>
        <p:spPr>
          <a:xfrm>
            <a:off x="466037" y="113631"/>
            <a:ext cx="836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Calibri Light" pitchFamily="34" charset="0"/>
                <a:cs typeface="Abadi MT Condensed Light"/>
              </a:rPr>
              <a:t>VOTING DOES NOT HAVE TO TRACK OWNERSHIP SPLIT</a:t>
            </a:r>
          </a:p>
        </p:txBody>
      </p:sp>
      <p:sp>
        <p:nvSpPr>
          <p:cNvPr id="37" name="TextBox 4"/>
          <p:cNvSpPr txBox="1"/>
          <p:nvPr/>
        </p:nvSpPr>
        <p:spPr>
          <a:xfrm>
            <a:off x="469575" y="127802"/>
            <a:ext cx="760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Calibri Light" pitchFamily="34" charset="0"/>
                <a:cs typeface="Abadi MT Condensed Light"/>
              </a:rPr>
              <a:t>Case Study #2</a:t>
            </a:r>
          </a:p>
        </p:txBody>
      </p:sp>
      <p:cxnSp>
        <p:nvCxnSpPr>
          <p:cNvPr id="5" name="Straight Connector 4"/>
          <p:cNvCxnSpPr>
            <a:stCxn id="36" idx="2"/>
            <a:endCxn id="30" idx="0"/>
          </p:cNvCxnSpPr>
          <p:nvPr/>
        </p:nvCxnSpPr>
        <p:spPr>
          <a:xfrm flipH="1">
            <a:off x="4579938" y="2058504"/>
            <a:ext cx="0" cy="2152877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395905" y="1522715"/>
            <a:ext cx="2375580" cy="642850"/>
          </a:xfrm>
          <a:prstGeom prst="rect">
            <a:avLst/>
          </a:prstGeom>
          <a:solidFill>
            <a:srgbClr val="C4BB9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Community Benefit Organization (LLC)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 rot="20275740">
            <a:off x="5651869" y="2006007"/>
            <a:ext cx="2752833" cy="54396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1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Contributes Assets</a:t>
            </a:r>
            <a:endParaRPr lang="en-US" sz="1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 rot="1126910">
            <a:off x="1605408" y="2178719"/>
            <a:ext cx="1877704" cy="4250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1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7800" indent="-1778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$201MM Cash</a:t>
            </a:r>
            <a:endParaRPr lang="en-US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88" name="Line 22"/>
          <p:cNvSpPr>
            <a:spLocks noChangeShapeType="1"/>
          </p:cNvSpPr>
          <p:nvPr/>
        </p:nvSpPr>
        <p:spPr bwMode="auto">
          <a:xfrm rot="20980423">
            <a:off x="1609485" y="1924681"/>
            <a:ext cx="1653433" cy="917869"/>
          </a:xfrm>
          <a:prstGeom prst="line">
            <a:avLst/>
          </a:prstGeom>
          <a:ln w="28575">
            <a:solidFill>
              <a:srgbClr val="C00000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81" name="Text Box 10"/>
          <p:cNvSpPr txBox="1">
            <a:spLocks noChangeArrowheads="1"/>
          </p:cNvSpPr>
          <p:nvPr/>
        </p:nvSpPr>
        <p:spPr bwMode="auto">
          <a:xfrm>
            <a:off x="5852437" y="2997741"/>
            <a:ext cx="3291563" cy="1481137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i="1" u="sng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LLC Board</a:t>
            </a:r>
            <a:endParaRPr lang="en-US" sz="1600" b="1" i="1" u="sng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77800" indent="-177800"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5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Members for each partner</a:t>
            </a:r>
            <a:endParaRPr lang="en-US" sz="16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77800" indent="-177800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Strategic </a:t>
            </a:r>
            <a:r>
              <a:rPr lang="en-US" sz="16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decisions</a:t>
            </a:r>
          </a:p>
          <a:p>
            <a:pPr marL="177800" indent="-177800"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Meets quarterly</a:t>
            </a:r>
          </a:p>
        </p:txBody>
      </p:sp>
      <p:sp>
        <p:nvSpPr>
          <p:cNvPr id="7189" name="Line 26"/>
          <p:cNvSpPr>
            <a:spLocks noChangeShapeType="1"/>
          </p:cNvSpPr>
          <p:nvPr/>
        </p:nvSpPr>
        <p:spPr bwMode="auto">
          <a:xfrm rot="30951" flipH="1">
            <a:off x="5843661" y="2022278"/>
            <a:ext cx="1843404" cy="734985"/>
          </a:xfrm>
          <a:prstGeom prst="line">
            <a:avLst/>
          </a:prstGeom>
          <a:ln w="28575">
            <a:solidFill>
              <a:srgbClr val="61BBFF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852437" y="5174046"/>
            <a:ext cx="3046508" cy="1243013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i="1" u="sng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Hospital </a:t>
            </a:r>
            <a:r>
              <a:rPr lang="en-US" sz="1600" b="1" i="1" u="sng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Board</a:t>
            </a:r>
            <a:endParaRPr lang="en-US" sz="1600" b="1" i="1" u="sng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77800" indent="-177800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Local Leaders &amp; Physicians</a:t>
            </a:r>
            <a:endParaRPr lang="en-US" sz="16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77800" indent="-177800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Operating decisions</a:t>
            </a:r>
            <a:endParaRPr lang="en-US" sz="16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77800" indent="-177800"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Meets monthly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939829" y="4211381"/>
            <a:ext cx="3280218" cy="881676"/>
          </a:xfrm>
          <a:prstGeom prst="rect">
            <a:avLst/>
          </a:prstGeom>
          <a:solidFill>
            <a:srgbClr val="C4BB9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Portneuf Medical Center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6446881" y="986245"/>
            <a:ext cx="2016411" cy="1056111"/>
          </a:xfrm>
          <a:prstGeom prst="rect">
            <a:avLst/>
          </a:prstGeom>
          <a:solidFill>
            <a:srgbClr val="0070C0"/>
          </a:solidFill>
          <a:ln w="76200">
            <a:solidFill>
              <a:srgbClr val="CCCC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COUNTY</a:t>
            </a:r>
            <a:endParaRPr lang="en-US" sz="1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753138" y="963419"/>
            <a:ext cx="2176470" cy="1164394"/>
            <a:chOff x="1627830" y="1003171"/>
            <a:chExt cx="1691640" cy="822960"/>
          </a:xfrm>
        </p:grpSpPr>
        <p:sp>
          <p:nvSpPr>
            <p:cNvPr id="47" name="Text Box 3"/>
            <p:cNvSpPr txBox="1">
              <a:spLocks noChangeArrowheads="1"/>
            </p:cNvSpPr>
            <p:nvPr/>
          </p:nvSpPr>
          <p:spPr bwMode="auto">
            <a:xfrm>
              <a:off x="1627830" y="1003171"/>
              <a:ext cx="1691640" cy="82296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000000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695438" y="1061108"/>
              <a:ext cx="1554414" cy="690982"/>
            </a:xfrm>
            <a:prstGeom prst="rect">
              <a:avLst/>
            </a:prstGeom>
            <a:solidFill>
              <a:srgbClr val="FFE997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LHP</a:t>
              </a:r>
              <a:endPara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STRONG </a:t>
              </a:r>
            </a:p>
            <a:p>
              <a:pPr algn="ctr">
                <a:defRPr/>
              </a:pPr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CAPITAL PARTNER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3385409" y="2528505"/>
            <a:ext cx="1741537" cy="548640"/>
          </a:xfrm>
          <a:prstGeom prst="rect">
            <a:avLst/>
          </a:prstGeom>
          <a:gradFill flip="none" rotWithShape="1">
            <a:gsLst>
              <a:gs pos="0">
                <a:srgbClr val="A40000">
                  <a:shade val="30000"/>
                  <a:satMod val="115000"/>
                </a:srgbClr>
              </a:gs>
              <a:gs pos="50000">
                <a:srgbClr val="A40000">
                  <a:shade val="67500"/>
                  <a:satMod val="115000"/>
                </a:srgbClr>
              </a:gs>
              <a:gs pos="100000">
                <a:srgbClr val="A4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77%</a:t>
            </a:r>
            <a:endParaRPr lang="en-US" sz="1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94" name="Text Box 13"/>
          <p:cNvSpPr txBox="1">
            <a:spLocks noChangeArrowheads="1"/>
          </p:cNvSpPr>
          <p:nvPr/>
        </p:nvSpPr>
        <p:spPr bwMode="auto">
          <a:xfrm>
            <a:off x="5119862" y="2528590"/>
            <a:ext cx="663272" cy="54864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23%</a:t>
            </a:r>
            <a:endParaRPr lang="en-US" sz="1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385410" y="2203054"/>
            <a:ext cx="2396571" cy="3386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LLC OWNERSHIP</a:t>
            </a: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3385409" y="3396026"/>
            <a:ext cx="1214567" cy="483935"/>
          </a:xfrm>
          <a:prstGeom prst="rect">
            <a:avLst/>
          </a:prstGeom>
          <a:gradFill flip="none" rotWithShape="1">
            <a:gsLst>
              <a:gs pos="0">
                <a:srgbClr val="A40000">
                  <a:shade val="30000"/>
                  <a:satMod val="115000"/>
                </a:srgbClr>
              </a:gs>
              <a:gs pos="50000">
                <a:srgbClr val="A40000">
                  <a:shade val="67500"/>
                  <a:satMod val="115000"/>
                </a:srgbClr>
              </a:gs>
              <a:gs pos="100000">
                <a:srgbClr val="A4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50%</a:t>
            </a:r>
            <a:endParaRPr lang="en-US" sz="1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599977" y="3396111"/>
            <a:ext cx="1182005" cy="48393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50%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3385410" y="3067560"/>
            <a:ext cx="2396571" cy="3424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LLC BOARD</a:t>
            </a:r>
            <a:endParaRPr lang="en-US" sz="1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385788" y="5127310"/>
            <a:ext cx="2396571" cy="3424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HOSPITAL BOARD</a:t>
            </a:r>
            <a:endParaRPr lang="en-US" sz="1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3385787" y="5455776"/>
            <a:ext cx="433298" cy="484020"/>
          </a:xfrm>
          <a:prstGeom prst="rect">
            <a:avLst/>
          </a:prstGeom>
          <a:gradFill flip="none" rotWithShape="1">
            <a:gsLst>
              <a:gs pos="0">
                <a:srgbClr val="A40000">
                  <a:shade val="30000"/>
                  <a:satMod val="115000"/>
                </a:srgbClr>
              </a:gs>
              <a:gs pos="50000">
                <a:srgbClr val="A40000">
                  <a:shade val="67500"/>
                  <a:satMod val="115000"/>
                </a:srgbClr>
              </a:gs>
              <a:gs pos="100000">
                <a:srgbClr val="A4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9%</a:t>
            </a:r>
            <a:endParaRPr lang="en-US" sz="1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3829718" y="5455776"/>
            <a:ext cx="1952400" cy="48393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91%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602436" y="1002393"/>
            <a:ext cx="2016411" cy="1056111"/>
          </a:xfrm>
          <a:prstGeom prst="rect">
            <a:avLst/>
          </a:prstGeom>
          <a:solidFill>
            <a:srgbClr val="0070C0"/>
          </a:solidFill>
          <a:ln w="76200">
            <a:solidFill>
              <a:srgbClr val="CCCC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COUNTY</a:t>
            </a:r>
            <a:endParaRPr lang="en-US" sz="1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Q2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471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27" grpId="0" animBg="1"/>
      <p:bldP spid="29" grpId="0"/>
      <p:bldP spid="32" grpId="0"/>
      <p:bldP spid="7188" grpId="0" animBg="1"/>
      <p:bldP spid="7181" grpId="0"/>
      <p:bldP spid="7189" grpId="0" animBg="1"/>
      <p:bldP spid="7175" grpId="0"/>
      <p:bldP spid="30" grpId="0" animBg="1"/>
      <p:bldP spid="44" grpId="0" animBg="1"/>
      <p:bldP spid="3" grpId="0" animBg="1"/>
      <p:bldP spid="24594" grpId="0" animBg="1"/>
      <p:bldP spid="26" grpId="0" animBg="1"/>
      <p:bldP spid="33" grpId="0" animBg="1"/>
      <p:bldP spid="34" grpId="0" animBg="1"/>
      <p:bldP spid="35" grpId="0" animBg="1"/>
      <p:bldP spid="24" grpId="0" animBg="1"/>
      <p:bldP spid="28" grpId="0" animBg="1"/>
      <p:bldP spid="31" grpId="0" animBg="1"/>
      <p:bldP spid="36" grpId="0" animBg="1"/>
      <p:bldP spid="3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377" b="2852"/>
          <a:stretch>
            <a:fillRect/>
          </a:stretch>
        </p:blipFill>
        <p:spPr bwMode="auto">
          <a:xfrm>
            <a:off x="0" y="0"/>
            <a:ext cx="9144000" cy="68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1"/>
          <p:cNvSpPr txBox="1">
            <a:spLocks/>
          </p:cNvSpPr>
          <p:nvPr/>
        </p:nvSpPr>
        <p:spPr>
          <a:xfrm>
            <a:off x="223285" y="1262508"/>
            <a:ext cx="8654903" cy="4205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88975" lvl="0" indent="-576263" defTabSz="627063">
              <a:spcBef>
                <a:spcPts val="600"/>
              </a:spcBef>
              <a:defRPr/>
            </a:pPr>
            <a:endParaRPr lang="en-US" sz="3600" b="1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he Great Escape"/>
            </a:endParaRPr>
          </a:p>
          <a:p>
            <a:pPr marL="688975" lvl="0" indent="-576263" defTabSz="627063">
              <a:defRPr/>
            </a:pPr>
            <a:endParaRPr lang="en-US" sz="3600" b="1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The Great Escape"/>
            </a:endParaRPr>
          </a:p>
          <a:p>
            <a:pPr marL="517525" lvl="0" indent="-515938" defTabSz="627063">
              <a:buAutoNum type="arabicPeriod" startAt="3"/>
              <a:tabLst>
                <a:tab pos="1311275" algn="l"/>
              </a:tabLst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How do we preserve </a:t>
            </a:r>
            <a:r>
              <a:rPr lang="en-US" sz="3200" b="1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the benefit of our bargain?</a:t>
            </a:r>
          </a:p>
          <a:p>
            <a:pPr marL="1587" lvl="0" defTabSz="627063">
              <a:spcBef>
                <a:spcPts val="1200"/>
              </a:spcBef>
              <a:tabLst>
                <a:tab pos="1773238" algn="l"/>
              </a:tabLst>
              <a:defRPr/>
            </a:pPr>
            <a:r>
              <a:rPr lang="en-US" sz="4400" b="1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	</a:t>
            </a:r>
            <a:r>
              <a:rPr lang="en-US" sz="2800" b="1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(</a:t>
            </a:r>
            <a:r>
              <a:rPr lang="en-US" sz="2800" b="1" i="1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H</a:t>
            </a:r>
            <a:r>
              <a:rPr lang="en-US" sz="2800" b="1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The Great Escape"/>
              </a:rPr>
              <a:t>int: Start long before the ink dries )</a:t>
            </a:r>
          </a:p>
          <a:p>
            <a:pPr marL="688975" lvl="0" indent="-576263" defTabSz="627063">
              <a:spcBef>
                <a:spcPts val="600"/>
              </a:spcBef>
              <a:defRPr/>
            </a:pPr>
            <a:endParaRPr kumimoji="0" lang="en-US" sz="360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 pitchFamily="34" charset="0"/>
              <a:cs typeface="The Great Escape"/>
            </a:endParaRPr>
          </a:p>
          <a:p>
            <a:pPr marL="688975" marR="0" lvl="0" indent="-576263" defTabSz="627063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The Great Escape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8276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0966" y="2053802"/>
            <a:ext cx="6524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Just have dinner with that nice system down the road!</a:t>
            </a:r>
          </a:p>
          <a:p>
            <a:pPr algn="ctr"/>
            <a:endParaRPr lang="en-US" sz="4400" i="1" dirty="0" smtClean="0">
              <a:solidFill>
                <a:srgbClr val="244A5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244A58"/>
                </a:solidFill>
                <a:latin typeface="Times New Roman" pitchFamily="18" charset="0"/>
                <a:cs typeface="Times New Roman" pitchFamily="18" charset="0"/>
              </a:rPr>
              <a:t>but only if you’re ready</a:t>
            </a:r>
          </a:p>
          <a:p>
            <a:pPr algn="ctr"/>
            <a:r>
              <a:rPr lang="en-US" sz="3200" dirty="0" smtClean="0">
                <a:solidFill>
                  <a:srgbClr val="244A58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i="1" u="sng" dirty="0" smtClean="0">
                <a:solidFill>
                  <a:srgbClr val="244A58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3200" u="sng" dirty="0" smtClean="0">
                <a:solidFill>
                  <a:srgbClr val="244A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smtClean="0">
                <a:solidFill>
                  <a:srgbClr val="244A58"/>
                </a:solidFill>
                <a:latin typeface="Times New Roman" pitchFamily="18" charset="0"/>
                <a:cs typeface="Times New Roman" pitchFamily="18" charset="0"/>
              </a:rPr>
              <a:t>on the menu</a:t>
            </a:r>
          </a:p>
          <a:p>
            <a:pPr algn="ctr"/>
            <a:endParaRPr lang="en-US" sz="4400" dirty="0">
              <a:solidFill>
                <a:srgbClr val="244A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" y="1103591"/>
            <a:ext cx="909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do we start?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81059" y="273705"/>
            <a:ext cx="82296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Calibri Light" pitchFamily="34" charset="0"/>
                <a:ea typeface="+mj-ea"/>
                <a:cs typeface="Abadi MT Condensed Light"/>
              </a:rPr>
              <a:t>PRESERVING THE BENEFIT OF THE BARGAIN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Abadi MT Condensed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46" y="4109430"/>
            <a:ext cx="65246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i="1" dirty="0" smtClean="0">
                <a:solidFill>
                  <a:srgbClr val="244A58"/>
                </a:solidFill>
                <a:latin typeface="Times New Roman" pitchFamily="18" charset="0"/>
                <a:cs typeface="Times New Roman" pitchFamily="18" charset="0"/>
              </a:rPr>
              <a:t>Unless…</a:t>
            </a:r>
          </a:p>
          <a:p>
            <a:pPr algn="ctr"/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 Prepare your Objectives First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>
              <a:solidFill>
                <a:srgbClr val="244A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Q2		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1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800" y="951978"/>
            <a:ext cx="9093200" cy="5674290"/>
          </a:xfrm>
          <a:prstGeom prst="rect">
            <a:avLst/>
          </a:prstGeom>
          <a:noFill/>
        </p:spPr>
        <p:txBody>
          <a:bodyPr vert="horz" lIns="90488" tIns="44450" rIns="90488" bIns="4445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  <a:cs typeface="Abadi MT Condensed Light"/>
              </a:rPr>
              <a:t>How a deal works </a:t>
            </a:r>
            <a:r>
              <a:rPr lang="en-US" sz="2400" u="sng" dirty="0" smtClean="0">
                <a:solidFill>
                  <a:schemeClr val="tx2"/>
                </a:solidFill>
                <a:cs typeface="Abadi MT Condensed Light"/>
              </a:rPr>
              <a:t>after</a:t>
            </a:r>
            <a:r>
              <a:rPr lang="en-US" sz="2400" dirty="0" smtClean="0">
                <a:solidFill>
                  <a:schemeClr val="tx2"/>
                </a:solidFill>
                <a:cs typeface="Abadi MT Condensed Light"/>
              </a:rPr>
              <a:t> the closing starts long </a:t>
            </a:r>
            <a:r>
              <a:rPr lang="en-US" sz="2400" u="sng" dirty="0" smtClean="0">
                <a:solidFill>
                  <a:schemeClr val="tx2"/>
                </a:solidFill>
                <a:cs typeface="Abadi MT Condensed Light"/>
              </a:rPr>
              <a:t>before</a:t>
            </a:r>
            <a:r>
              <a:rPr lang="en-US" sz="2400" dirty="0" smtClean="0">
                <a:solidFill>
                  <a:schemeClr val="tx2"/>
                </a:solidFill>
                <a:cs typeface="Abadi MT Condensed Light"/>
              </a:rPr>
              <a:t> the closing.</a:t>
            </a:r>
            <a:br>
              <a:rPr lang="en-US" sz="2400" dirty="0" smtClean="0">
                <a:solidFill>
                  <a:schemeClr val="tx2"/>
                </a:solidFill>
                <a:cs typeface="Abadi MT Condensed Light"/>
              </a:rPr>
            </a:br>
            <a:endParaRPr lang="en-US" sz="2400" dirty="0" smtClean="0">
              <a:solidFill>
                <a:schemeClr val="tx2"/>
              </a:solidFill>
              <a:cs typeface="Abadi MT Condensed Light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  <a:cs typeface="Abadi MT Condensed Light"/>
              </a:rPr>
              <a:t>It starts before you approach the bargaining table…</a:t>
            </a:r>
            <a:br>
              <a:rPr lang="en-US" sz="2400" dirty="0" smtClean="0">
                <a:solidFill>
                  <a:schemeClr val="tx2"/>
                </a:solidFill>
                <a:cs typeface="Abadi MT Condensed Light"/>
              </a:rPr>
            </a:br>
            <a:r>
              <a:rPr lang="en-US" sz="2400" i="1" dirty="0" smtClean="0">
                <a:solidFill>
                  <a:schemeClr val="tx2"/>
                </a:solidFill>
                <a:cs typeface="Abadi MT Condensed Light"/>
              </a:rPr>
              <a:t>before</a:t>
            </a:r>
            <a:r>
              <a:rPr lang="en-US" sz="2400" dirty="0" smtClean="0">
                <a:solidFill>
                  <a:schemeClr val="tx2"/>
                </a:solidFill>
                <a:cs typeface="Abadi MT Condensed Light"/>
              </a:rPr>
              <a:t> you consider which is the best partner…</a:t>
            </a:r>
            <a:br>
              <a:rPr lang="en-US" sz="2400" dirty="0" smtClean="0">
                <a:solidFill>
                  <a:schemeClr val="tx2"/>
                </a:solidFill>
                <a:cs typeface="Abadi MT Condensed Light"/>
              </a:rPr>
            </a:br>
            <a:r>
              <a:rPr lang="en-US" sz="2400" i="1" dirty="0" smtClean="0">
                <a:solidFill>
                  <a:schemeClr val="tx2"/>
                </a:solidFill>
                <a:cs typeface="Abadi MT Condensed Light"/>
              </a:rPr>
              <a:t>even</a:t>
            </a:r>
            <a:r>
              <a:rPr lang="en-US" sz="2400" dirty="0" smtClean="0">
                <a:solidFill>
                  <a:schemeClr val="tx2"/>
                </a:solidFill>
                <a:cs typeface="Abadi MT Condensed Light"/>
              </a:rPr>
              <a:t> before you decide to seek a partner.</a:t>
            </a:r>
            <a:br>
              <a:rPr lang="en-US" sz="2400" dirty="0" smtClean="0">
                <a:solidFill>
                  <a:schemeClr val="tx2"/>
                </a:solidFill>
                <a:cs typeface="Abadi MT Condensed Light"/>
              </a:rPr>
            </a:br>
            <a:endParaRPr lang="en-US" sz="2400" dirty="0" smtClean="0">
              <a:solidFill>
                <a:schemeClr val="tx2"/>
              </a:solidFill>
              <a:cs typeface="Abadi MT Condensed Light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  <a:cs typeface="Abadi MT Condensed Light"/>
              </a:rPr>
              <a:t>It starts when your fiduciaries develop </a:t>
            </a:r>
            <a:r>
              <a:rPr lang="en-US" sz="2400" b="1" i="1" u="sng" dirty="0" smtClean="0">
                <a:solidFill>
                  <a:schemeClr val="tx2"/>
                </a:solidFill>
                <a:cs typeface="Abadi MT Condensed Light"/>
              </a:rPr>
              <a:t>objectives</a:t>
            </a:r>
            <a:r>
              <a:rPr lang="en-US" sz="2400" dirty="0" smtClean="0">
                <a:solidFill>
                  <a:schemeClr val="tx2"/>
                </a:solidFill>
                <a:cs typeface="Abadi MT Condensed Light"/>
              </a:rPr>
              <a:t> for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  <a:cs typeface="Abadi MT Condensed Light"/>
              </a:rPr>
              <a:t>your community’s healthcare system.</a:t>
            </a:r>
            <a:br>
              <a:rPr lang="en-US" sz="2400" dirty="0" smtClean="0">
                <a:solidFill>
                  <a:schemeClr val="tx2"/>
                </a:solidFill>
                <a:cs typeface="Abadi MT Condensed Light"/>
              </a:rPr>
            </a:br>
            <a:endParaRPr lang="en-US" sz="2400" dirty="0" smtClean="0">
              <a:solidFill>
                <a:schemeClr val="tx2"/>
              </a:solidFill>
              <a:cs typeface="Abadi MT Condensed Light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  <a:cs typeface="Abadi MT Condensed Light"/>
              </a:rPr>
              <a:t>Do not hesitate to seek out the voices of your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  <a:cs typeface="Abadi MT Condensed Light"/>
              </a:rPr>
              <a:t>physicians and caregivers, your community </a:t>
            </a:r>
            <a:r>
              <a:rPr lang="en-US" sz="2400" dirty="0">
                <a:solidFill>
                  <a:schemeClr val="tx2"/>
                </a:solidFill>
                <a:cs typeface="Abadi MT Condensed Light"/>
              </a:rPr>
              <a:t>members,</a:t>
            </a:r>
            <a:endParaRPr lang="en-US" sz="2400" dirty="0" smtClean="0">
              <a:solidFill>
                <a:schemeClr val="tx2"/>
              </a:solidFill>
              <a:cs typeface="Abadi MT Condensed Light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  <a:cs typeface="Abadi MT Condensed Light"/>
              </a:rPr>
              <a:t>. . . and your premium-paying employers.</a:t>
            </a:r>
          </a:p>
          <a:p>
            <a:pPr marL="0" indent="0" algn="ctr">
              <a:spcBef>
                <a:spcPts val="1200"/>
              </a:spcBef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  <a:cs typeface="Abadi MT Condensed Light"/>
              </a:rPr>
              <a:t/>
            </a:r>
            <a:br>
              <a:rPr lang="en-US" sz="2400" dirty="0" smtClean="0">
                <a:solidFill>
                  <a:schemeClr val="tx2"/>
                </a:solidFill>
                <a:cs typeface="Abadi MT Condensed Light"/>
              </a:rPr>
            </a:br>
            <a:r>
              <a:rPr lang="en-US" sz="2200" b="1" i="1" dirty="0" smtClean="0">
                <a:solidFill>
                  <a:srgbClr val="C00000"/>
                </a:solidFill>
                <a:cs typeface="Abadi MT Condensed Light"/>
              </a:rPr>
              <a:t>[and document every fiduciary move for a possible AG review]</a:t>
            </a:r>
            <a:endParaRPr lang="en-US" sz="2200" b="1" i="1" dirty="0" smtClean="0">
              <a:solidFill>
                <a:srgbClr val="C00000"/>
              </a:solidFill>
              <a:latin typeface="Calibri Light" pitchFamily="34" charset="0"/>
              <a:cs typeface="Gill Sans MT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81059" y="273705"/>
            <a:ext cx="82296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Calibri Light" pitchFamily="34" charset="0"/>
                <a:ea typeface="+mj-ea"/>
                <a:cs typeface="Abadi MT Condensed Light"/>
              </a:rPr>
              <a:t>PRESERVING THE BENEFIT OF THE BARGAIN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Abadi MT Condensed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Q2		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112053"/>
            <a:ext cx="82296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1"/>
          <p:cNvSpPr txBox="1">
            <a:spLocks/>
          </p:cNvSpPr>
          <p:nvPr/>
        </p:nvSpPr>
        <p:spPr>
          <a:xfrm>
            <a:off x="417582" y="686221"/>
            <a:ext cx="8492502" cy="3658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ley Hand ITC" pitchFamily="66" charset="0"/>
                <a:cs typeface="The Great Escape"/>
              </a:rPr>
              <a:t>Setting Objectives</a:t>
            </a:r>
          </a:p>
          <a:p>
            <a:pPr marL="742950" marR="0" lvl="0" indent="-742950" defTabSz="914400" rtl="0" eaLnBrk="1" fontAlgn="auto" latinLnBrk="0" hangingPunct="1">
              <a:spcBef>
                <a:spcPts val="3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b="1" baseline="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The Great Escape"/>
              </a:rPr>
              <a:t>Who are </a:t>
            </a:r>
            <a:r>
              <a:rPr lang="en-US" sz="4000" b="1" u="sng" baseline="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The Great Escape"/>
              </a:rPr>
              <a:t>We</a:t>
            </a:r>
            <a:r>
              <a:rPr lang="en-US" sz="4000" b="1" baseline="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The Great Escape"/>
              </a:rPr>
              <a:t>?</a:t>
            </a:r>
          </a:p>
          <a:p>
            <a:pPr marL="742950" marR="0" lvl="0" indent="-742950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The Great Escape"/>
              </a:rPr>
              <a:t>Why even look for Affiliation?</a:t>
            </a:r>
          </a:p>
          <a:p>
            <a:pPr marL="742950" marR="0" lvl="0" indent="-742950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b="1" baseline="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The Great Escape"/>
              </a:rPr>
              <a:t>What’s in it for </a:t>
            </a:r>
            <a:r>
              <a:rPr lang="en-US" sz="4000" b="1" u="sng" baseline="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The Great Escape"/>
              </a:rPr>
              <a:t>us</a:t>
            </a:r>
            <a:r>
              <a:rPr lang="en-US" sz="4000" b="1" baseline="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The Great Escape"/>
              </a:rPr>
              <a:t>?</a:t>
            </a:r>
          </a:p>
          <a:p>
            <a:pPr marL="742950" marR="0" lvl="0" indent="-742950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The Great Escape"/>
              </a:rPr>
              <a:t>What’s in it for </a:t>
            </a:r>
            <a:r>
              <a:rPr lang="en-US" sz="4000" b="1" u="sng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The Great Escape"/>
              </a:rPr>
              <a:t>them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The Great Escape"/>
              </a:rPr>
              <a:t>?</a:t>
            </a:r>
          </a:p>
          <a:p>
            <a:pPr marL="742950" marR="0" lvl="0" indent="-742950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b="1" baseline="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The Great Escape"/>
              </a:rPr>
              <a:t>Only then, ask . . . Who are </a:t>
            </a:r>
            <a:r>
              <a:rPr lang="en-US" sz="4000" b="1" u="sng" baseline="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The Great Escape"/>
              </a:rPr>
              <a:t>They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  <a:cs typeface="The Great Escape"/>
              </a:rPr>
              <a:t>?</a:t>
            </a:r>
            <a:endParaRPr kumimoji="0" lang="en-US" sz="24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radley Hand ITC" pitchFamily="66" charset="0"/>
              <a:cs typeface="The Great Escape"/>
            </a:endParaRPr>
          </a:p>
          <a:p>
            <a:pPr marL="4454525" marR="0" lvl="0" algn="ctr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radley Hand ITC" pitchFamily="66" charset="0"/>
              <a:cs typeface="The Great Escap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06" y="1701219"/>
            <a:ext cx="221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1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.  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Who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/>
      <p:bldP spid="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59746" y="1727448"/>
            <a:ext cx="7689124" cy="4267200"/>
          </a:xfrm>
          <a:noFill/>
        </p:spPr>
        <p:txBody>
          <a:bodyPr lIns="90488" tIns="44450" rIns="90488" bIns="44450">
            <a:normAutofit/>
          </a:bodyPr>
          <a:lstStyle/>
          <a:p>
            <a:pPr marL="609600" indent="-609600" algn="ctr">
              <a:lnSpc>
                <a:spcPct val="150000"/>
              </a:lnSpc>
              <a:spcBef>
                <a:spcPts val="3600"/>
              </a:spcBef>
              <a:buFontTx/>
              <a:buNone/>
            </a:pPr>
            <a:r>
              <a:rPr lang="en-US" sz="2500" dirty="0" smtClean="0">
                <a:solidFill>
                  <a:srgbClr val="0070C0"/>
                </a:solidFill>
                <a:latin typeface="+mj-lt"/>
                <a:cs typeface="Gill Sans MT"/>
              </a:rPr>
              <a:t>Set Affiliation Objectives First</a:t>
            </a:r>
          </a:p>
          <a:p>
            <a:pPr marL="609600" indent="-609600" algn="ctr">
              <a:lnSpc>
                <a:spcPct val="150000"/>
              </a:lnSpc>
              <a:spcBef>
                <a:spcPts val="3600"/>
              </a:spcBef>
              <a:buNone/>
            </a:pPr>
            <a:r>
              <a:rPr lang="en-US" sz="2500" dirty="0" smtClean="0">
                <a:solidFill>
                  <a:srgbClr val="0070C0"/>
                </a:solidFill>
                <a:latin typeface="+mj-lt"/>
                <a:cs typeface="Gill Sans MT"/>
              </a:rPr>
              <a:t>Engage your Community</a:t>
            </a:r>
          </a:p>
          <a:p>
            <a:pPr marL="609600" indent="-609600" algn="ctr">
              <a:lnSpc>
                <a:spcPct val="150000"/>
              </a:lnSpc>
              <a:spcBef>
                <a:spcPts val="3600"/>
              </a:spcBef>
              <a:buFontTx/>
              <a:buNone/>
            </a:pPr>
            <a:r>
              <a:rPr lang="en-US" sz="2500" dirty="0" smtClean="0">
                <a:solidFill>
                  <a:srgbClr val="0070C0"/>
                </a:solidFill>
                <a:latin typeface="+mj-lt"/>
                <a:cs typeface="Gill Sans MT"/>
              </a:rPr>
              <a:t>Keep an open mind </a:t>
            </a:r>
            <a:r>
              <a:rPr lang="en-US" sz="2500" i="1" dirty="0" smtClean="0">
                <a:solidFill>
                  <a:srgbClr val="0070C0"/>
                </a:solidFill>
                <a:latin typeface="+mj-lt"/>
                <a:cs typeface="Gill Sans MT"/>
              </a:rPr>
              <a:t>(Options are … </a:t>
            </a:r>
            <a:r>
              <a:rPr lang="en-US" sz="2500" i="1" u="sng" dirty="0" smtClean="0">
                <a:solidFill>
                  <a:srgbClr val="0070C0"/>
                </a:solidFill>
                <a:latin typeface="+mj-lt"/>
                <a:cs typeface="Gill Sans MT"/>
              </a:rPr>
              <a:t>Optional</a:t>
            </a:r>
            <a:r>
              <a:rPr lang="en-US" sz="2500" i="1" dirty="0" smtClean="0">
                <a:solidFill>
                  <a:srgbClr val="0070C0"/>
                </a:solidFill>
                <a:latin typeface="+mj-lt"/>
                <a:cs typeface="Gill Sans MT"/>
              </a:rPr>
              <a:t>!)</a:t>
            </a:r>
          </a:p>
          <a:p>
            <a:pPr marL="609600" indent="-609600" algn="ctr">
              <a:lnSpc>
                <a:spcPct val="150000"/>
              </a:lnSpc>
              <a:spcBef>
                <a:spcPts val="3600"/>
              </a:spcBef>
              <a:buFontTx/>
              <a:buNone/>
            </a:pPr>
            <a:r>
              <a:rPr lang="en-US" sz="2500" dirty="0" smtClean="0">
                <a:solidFill>
                  <a:srgbClr val="0070C0"/>
                </a:solidFill>
                <a:latin typeface="+mj-lt"/>
                <a:cs typeface="Gill Sans MT"/>
              </a:rPr>
              <a:t>Get Tough Contractual Commitments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81059" y="273705"/>
            <a:ext cx="8229600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Calibri Light" pitchFamily="34" charset="0"/>
                <a:ea typeface="+mj-ea"/>
                <a:cs typeface="Abadi MT Condensed Light"/>
              </a:rPr>
              <a:t>PRESERVING THE BENEFIT OF THE BARGAIN: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Calibri Light" pitchFamily="34" charset="0"/>
                <a:ea typeface="+mj-ea"/>
                <a:cs typeface="Abadi MT Condensed Light"/>
              </a:rPr>
              <a:t>Managing “Partner Risk”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Abadi MT Condensed Light"/>
            </a:endParaRPr>
          </a:p>
        </p:txBody>
      </p:sp>
      <p:sp>
        <p:nvSpPr>
          <p:cNvPr id="7" name="Freeform 2"/>
          <p:cNvSpPr>
            <a:spLocks/>
          </p:cNvSpPr>
          <p:nvPr/>
        </p:nvSpPr>
        <p:spPr bwMode="auto">
          <a:xfrm rot="505030">
            <a:off x="6835120" y="2164934"/>
            <a:ext cx="1112767" cy="3193305"/>
          </a:xfrm>
          <a:custGeom>
            <a:avLst/>
            <a:gdLst>
              <a:gd name="T0" fmla="*/ 0 w 1498"/>
              <a:gd name="T1" fmla="*/ 0 h 2319"/>
              <a:gd name="T2" fmla="*/ 2147483647 w 1498"/>
              <a:gd name="T3" fmla="*/ 2147483647 h 2319"/>
              <a:gd name="T4" fmla="*/ 2147483647 w 1498"/>
              <a:gd name="T5" fmla="*/ 2147483647 h 2319"/>
              <a:gd name="T6" fmla="*/ 2147483647 w 1498"/>
              <a:gd name="T7" fmla="*/ 2147483647 h 2319"/>
              <a:gd name="T8" fmla="*/ 0 60000 65536"/>
              <a:gd name="T9" fmla="*/ 0 60000 65536"/>
              <a:gd name="T10" fmla="*/ 0 60000 65536"/>
              <a:gd name="T11" fmla="*/ 0 60000 65536"/>
              <a:gd name="T12" fmla="*/ 0 w 1498"/>
              <a:gd name="T13" fmla="*/ 0 h 2319"/>
              <a:gd name="T14" fmla="*/ 1498 w 1498"/>
              <a:gd name="T15" fmla="*/ 2319 h 23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8" h="2319">
                <a:moveTo>
                  <a:pt x="0" y="0"/>
                </a:moveTo>
                <a:cubicBezTo>
                  <a:pt x="579" y="174"/>
                  <a:pt x="1158" y="349"/>
                  <a:pt x="1328" y="696"/>
                </a:cubicBezTo>
                <a:cubicBezTo>
                  <a:pt x="1498" y="1043"/>
                  <a:pt x="1081" y="1843"/>
                  <a:pt x="1022" y="2081"/>
                </a:cubicBezTo>
                <a:cubicBezTo>
                  <a:pt x="963" y="2319"/>
                  <a:pt x="969" y="2223"/>
                  <a:pt x="975" y="2127"/>
                </a:cubicBezTo>
              </a:path>
            </a:pathLst>
          </a:custGeom>
          <a:ln w="76200" cmpd="sng">
            <a:solidFill>
              <a:srgbClr val="C00000"/>
            </a:solidFill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Q2		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utoUpdateAnimBg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481059" y="273705"/>
            <a:ext cx="82296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Calibri Light" pitchFamily="34" charset="0"/>
                <a:ea typeface="+mj-ea"/>
                <a:cs typeface="Abadi MT Condensed Light"/>
              </a:rPr>
              <a:t>PRESERVING THE BENEFIT OF THE BARGAIN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Abadi MT Condensed Ligh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0121" y="914400"/>
            <a:ext cx="7991475" cy="3044825"/>
          </a:xfrm>
          <a:prstGeom prst="rect">
            <a:avLst/>
          </a:prstGeom>
          <a:noFill/>
        </p:spPr>
        <p:txBody>
          <a:bodyPr/>
          <a:lstStyle/>
          <a:p>
            <a:pPr marL="225425" marR="0" lvl="0" indent="-225425" algn="ctr" defTabSz="914400" rtl="0" eaLnBrk="1" fontAlgn="base" latinLnBrk="0" hangingPunct="1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Remember: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Board seats are not as important as: 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3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lang="en-US" sz="2800" kern="0" dirty="0">
                <a:solidFill>
                  <a:srgbClr val="0070C0"/>
                </a:solidFill>
                <a:latin typeface="Calibri" pitchFamily="34" charset="0"/>
              </a:rPr>
              <a:t>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 power reserved for those seats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30000"/>
              </a:lnSpc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lang="en-US" sz="2800" kern="0" dirty="0" smtClean="0">
                <a:solidFill>
                  <a:srgbClr val="0070C0"/>
                </a:solidFill>
                <a:latin typeface="Calibri" pitchFamily="34" charset="0"/>
              </a:rPr>
              <a:t>And the firm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covenants in a definitive agreement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Q1		Q2		</a:t>
            </a:r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71575" y="658125"/>
            <a:ext cx="7991475" cy="3044825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225425" marR="0" lvl="0" indent="-225425" algn="ctr" defTabSz="914400" rtl="0" eaLnBrk="1" fontAlgn="base" latinLnBrk="0" hangingPunct="1">
              <a:lnSpc>
                <a:spcPct val="15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lang="en-US" sz="3200" kern="0" dirty="0" smtClean="0">
                <a:latin typeface="Calibri" pitchFamily="34" charset="0"/>
              </a:rPr>
              <a:t>Overall goal: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sz="4400" b="1" i="1" u="none" strike="noStrike" kern="0" normalizeH="0" baseline="0" noProof="0" dirty="0" smtClean="0">
                <a:ln/>
                <a:solidFill>
                  <a:schemeClr val="accent1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A </a:t>
            </a:r>
            <a:r>
              <a:rPr kumimoji="0" lang="en-US" sz="4400" b="1" i="1" u="none" strike="noStrike" kern="0" normalizeH="0" noProof="0" dirty="0" smtClean="0">
                <a:ln/>
                <a:solidFill>
                  <a:schemeClr val="accent1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B r i g h t  F u t u r e </a:t>
            </a:r>
            <a:endParaRPr kumimoji="0" lang="en-US" sz="4000" b="1" i="1" u="none" strike="noStrike" kern="0" cap="all" normalizeH="0" noProof="0" dirty="0" smtClean="0">
              <a:ln/>
              <a:solidFill>
                <a:schemeClr val="accent1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25425" marR="0" lvl="0" indent="-225425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lang="en-US" sz="2800" i="1" kern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For all the people in the </a:t>
            </a:r>
            <a:r>
              <a:rPr kumimoji="0" lang="en-US" sz="2800" i="1" u="none" strike="noStrike" kern="0" normalizeH="0" noProof="0" dirty="0" smtClean="0"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itchFamily="34" charset="0"/>
              </a:rPr>
              <a:t>community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sz="2800" i="1" u="none" strike="noStrike" kern="0" normalizeH="0" noProof="0" dirty="0" smtClean="0"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itchFamily="34" charset="0"/>
              </a:rPr>
              <a:t>Who depend on you for </a:t>
            </a:r>
            <a:r>
              <a:rPr lang="en-US" sz="2800" i="1" kern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clear thinking 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lang="en-US" sz="2800" i="1" kern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Protecting the sustainable excellence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sz="2800" i="1" u="none" strike="noStrike" kern="0" normalizeH="0" baseline="0" noProof="0" dirty="0" smtClean="0"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itchFamily="34" charset="0"/>
              </a:rPr>
              <a:t>Of their</a:t>
            </a:r>
            <a:r>
              <a:rPr kumimoji="0" lang="en-US" sz="2800" i="1" u="none" strike="noStrike" kern="0" normalizeH="0" noProof="0" dirty="0" smtClean="0"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itchFamily="34" charset="0"/>
              </a:rPr>
              <a:t> healthcare jewel.</a:t>
            </a:r>
            <a:endParaRPr kumimoji="0" lang="en-US" sz="2800" i="1" u="none" strike="noStrike" kern="0" normalizeH="0" baseline="0" noProof="0" dirty="0" smtClean="0">
              <a:solidFill>
                <a:schemeClr val="accent5">
                  <a:lumMod val="50000"/>
                </a:schemeClr>
              </a:solidFill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77446" y="924522"/>
            <a:ext cx="8655483" cy="521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800" dirty="0" smtClean="0"/>
              <a:t>In a full merger, who’s left to enforce the contract?</a:t>
            </a:r>
          </a:p>
          <a:p>
            <a:pPr algn="ctr">
              <a:buNone/>
            </a:pPr>
            <a:endParaRPr lang="en-US" altLang="en-US" sz="2800" dirty="0"/>
          </a:p>
          <a:p>
            <a:pPr algn="ctr">
              <a:buNone/>
            </a:pPr>
            <a:endParaRPr lang="en-US" altLang="en-US" sz="2800" dirty="0" smtClean="0"/>
          </a:p>
          <a:p>
            <a:pPr>
              <a:spcBef>
                <a:spcPts val="0"/>
              </a:spcBef>
              <a:buNone/>
            </a:pPr>
            <a:endParaRPr lang="en-US" altLang="en-US" sz="2800" dirty="0"/>
          </a:p>
          <a:p>
            <a:pPr algn="ctr">
              <a:buNone/>
            </a:pPr>
            <a:endParaRPr lang="en-US" altLang="en-US" sz="2800" dirty="0" smtClean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81059" y="273705"/>
            <a:ext cx="82296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Calibri Light" pitchFamily="34" charset="0"/>
                <a:ea typeface="+mj-ea"/>
                <a:cs typeface="Abadi MT Condensed Light"/>
              </a:rPr>
              <a:t>PRESERVING THE BENEFIT OF THE BARGAIN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Abadi MT Condensed Ligh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1692" y="1573631"/>
            <a:ext cx="8792308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400" dirty="0" smtClean="0">
                <a:solidFill>
                  <a:prstClr val="black"/>
                </a:solidFill>
                <a:latin typeface="Calibri Light" pitchFamily="34" charset="0"/>
              </a:rPr>
              <a:t>Existing hospital </a:t>
            </a:r>
            <a:r>
              <a:rPr lang="en-US" altLang="en-US" sz="2400" dirty="0">
                <a:solidFill>
                  <a:prstClr val="black"/>
                </a:solidFill>
                <a:latin typeface="Calibri Light" pitchFamily="34" charset="0"/>
              </a:rPr>
              <a:t>foundation</a:t>
            </a:r>
          </a:p>
          <a:p>
            <a:pPr marL="742950" lvl="1" indent="-285750">
              <a:spcBef>
                <a:spcPts val="2400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libri Light" pitchFamily="34" charset="0"/>
              </a:rPr>
              <a:t>New </a:t>
            </a:r>
            <a:r>
              <a:rPr lang="en-US" altLang="en-US" sz="2400" dirty="0" smtClean="0">
                <a:solidFill>
                  <a:prstClr val="black"/>
                </a:solidFill>
                <a:latin typeface="Calibri Light" pitchFamily="34" charset="0"/>
              </a:rPr>
              <a:t>trust created </a:t>
            </a:r>
            <a:r>
              <a:rPr lang="en-US" altLang="en-US" sz="2400" dirty="0">
                <a:solidFill>
                  <a:prstClr val="black"/>
                </a:solidFill>
                <a:latin typeface="Calibri Light" pitchFamily="34" charset="0"/>
              </a:rPr>
              <a:t>to receive </a:t>
            </a:r>
            <a:r>
              <a:rPr lang="en-US" altLang="en-US" sz="2400" dirty="0" smtClean="0">
                <a:solidFill>
                  <a:prstClr val="black"/>
                </a:solidFill>
                <a:latin typeface="Calibri Light" pitchFamily="34" charset="0"/>
              </a:rPr>
              <a:t>proceeds</a:t>
            </a:r>
            <a:endParaRPr lang="en-US" altLang="en-US" sz="2400" dirty="0">
              <a:solidFill>
                <a:prstClr val="black"/>
              </a:solidFill>
              <a:latin typeface="Calibri Light" pitchFamily="34" charset="0"/>
            </a:endParaRPr>
          </a:p>
          <a:p>
            <a:pPr marL="742950" lvl="1" indent="-285750">
              <a:spcBef>
                <a:spcPts val="2400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libri Light" pitchFamily="34" charset="0"/>
              </a:rPr>
              <a:t>Remnant of local governing </a:t>
            </a:r>
            <a:r>
              <a:rPr lang="en-US" altLang="en-US" sz="2400" dirty="0" smtClean="0">
                <a:solidFill>
                  <a:prstClr val="black"/>
                </a:solidFill>
                <a:latin typeface="Calibri Light" pitchFamily="34" charset="0"/>
              </a:rPr>
              <a:t>entity</a:t>
            </a:r>
            <a:endParaRPr lang="en-US" altLang="en-US" sz="2400" dirty="0">
              <a:solidFill>
                <a:prstClr val="black"/>
              </a:solidFill>
              <a:latin typeface="Calibri Light" pitchFamily="34" charset="0"/>
            </a:endParaRPr>
          </a:p>
          <a:p>
            <a:pPr marL="742950" lvl="1" indent="-285750">
              <a:spcBef>
                <a:spcPts val="2400"/>
              </a:spcBef>
              <a:buFont typeface="Wingdings" pitchFamily="2" charset="2"/>
              <a:buChar char="§"/>
            </a:pPr>
            <a:r>
              <a:rPr lang="en-US" altLang="en-US" sz="2400" dirty="0" smtClean="0">
                <a:solidFill>
                  <a:prstClr val="black"/>
                </a:solidFill>
                <a:latin typeface="Calibri Light" pitchFamily="34" charset="0"/>
              </a:rPr>
              <a:t>A local municipality?</a:t>
            </a:r>
            <a:endParaRPr lang="en-US" altLang="en-US" sz="2400" dirty="0">
              <a:solidFill>
                <a:prstClr val="black"/>
              </a:solidFill>
              <a:latin typeface="Calibri Light" pitchFamily="34" charset="0"/>
            </a:endParaRPr>
          </a:p>
          <a:p>
            <a:pPr marL="742950" lvl="1" indent="-285750">
              <a:spcBef>
                <a:spcPts val="24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Calibri Light" pitchFamily="34" charset="0"/>
              </a:rPr>
              <a:t>The Thursday </a:t>
            </a:r>
            <a:r>
              <a:rPr lang="en-US" sz="2400" dirty="0">
                <a:solidFill>
                  <a:prstClr val="black"/>
                </a:solidFill>
                <a:latin typeface="Calibri Light" pitchFamily="34" charset="0"/>
              </a:rPr>
              <a:t>Morning Garden Club??</a:t>
            </a:r>
          </a:p>
          <a:p>
            <a:pPr marL="112712" marR="0" lvl="1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tabLst/>
              <a:defRPr/>
            </a:pPr>
            <a:endParaRPr kumimoji="0" lang="en-US" sz="200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itchFamily="34" charset="0"/>
              <a:cs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itchFamily="34" charset="0"/>
              <a:cs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126140"/>
              </p:ext>
            </p:extLst>
          </p:nvPr>
        </p:nvGraphicFramePr>
        <p:xfrm>
          <a:off x="4614535" y="909616"/>
          <a:ext cx="4307642" cy="540225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3076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What’s Next:</a:t>
                      </a:r>
                    </a:p>
                    <a:p>
                      <a:pPr algn="ctr"/>
                      <a:r>
                        <a:rPr lang="en-US" sz="2400" dirty="0" smtClean="0"/>
                        <a:t>Brave New World</a:t>
                      </a:r>
                    </a:p>
                  </a:txBody>
                  <a:tcPr/>
                </a:tc>
              </a:tr>
              <a:tr h="83526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Acquisition/Merger </a:t>
                      </a:r>
                    </a:p>
                    <a:p>
                      <a:pPr algn="ctr"/>
                      <a:r>
                        <a:rPr lang="en-US" sz="2000" b="1" baseline="0" dirty="0" smtClean="0"/>
                        <a:t>no longer a given </a:t>
                      </a:r>
                      <a:endParaRPr lang="en-US" sz="2000" dirty="0"/>
                    </a:p>
                  </a:txBody>
                  <a:tcPr anchor="ctr"/>
                </a:tc>
              </a:tr>
              <a:tr h="8517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New Drivers:</a:t>
                      </a:r>
                      <a:r>
                        <a:rPr lang="en-US" sz="2000" b="0" dirty="0" smtClean="0"/>
                        <a:t> Lives!</a:t>
                      </a:r>
                    </a:p>
                    <a:p>
                      <a:pPr marL="0" indent="0" algn="ctr"/>
                      <a:r>
                        <a:rPr lang="en-US" sz="2000" b="0" dirty="0" smtClean="0"/>
                        <a:t>Population</a:t>
                      </a:r>
                      <a:r>
                        <a:rPr lang="en-US" sz="2000" b="0" baseline="0" dirty="0" smtClean="0"/>
                        <a:t> Health/ Network Alignment</a:t>
                      </a:r>
                      <a:endParaRPr lang="en-US" sz="2000" dirty="0"/>
                    </a:p>
                  </a:txBody>
                  <a:tcPr anchor="ctr"/>
                </a:tc>
              </a:tr>
              <a:tr h="488515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Seek </a:t>
                      </a:r>
                      <a:r>
                        <a:rPr lang="en-US" sz="2000" b="1" u="sng" dirty="0" smtClean="0"/>
                        <a:t>Inter</a:t>
                      </a:r>
                      <a:r>
                        <a:rPr lang="en-US" sz="2000" b="1" u="none" dirty="0" smtClean="0"/>
                        <a:t>dependence</a:t>
                      </a:r>
                      <a:r>
                        <a:rPr lang="en-US" sz="2000" u="none" dirty="0" smtClean="0"/>
                        <a:t> to</a:t>
                      </a:r>
                      <a:r>
                        <a:rPr lang="en-US" sz="2000" u="none" baseline="0" dirty="0" smtClean="0"/>
                        <a:t> support 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shift from FFS to ‘FFV’</a:t>
                      </a:r>
                      <a:endParaRPr lang="en-US" sz="2000" i="0" u="none" dirty="0"/>
                    </a:p>
                  </a:txBody>
                  <a:tcPr anchor="ctr"/>
                </a:tc>
              </a:tr>
              <a:tr h="526093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baseline="0" dirty="0" smtClean="0"/>
                        <a:t>Some rescue features,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 but also a quest for </a:t>
                      </a:r>
                      <a:r>
                        <a:rPr lang="en-US" sz="2000" b="1" u="none" baseline="0" dirty="0" smtClean="0"/>
                        <a:t>Excellence</a:t>
                      </a:r>
                      <a:endParaRPr lang="en-US" sz="2000" b="1" i="1" u="none" dirty="0"/>
                    </a:p>
                  </a:txBody>
                  <a:tcPr anchor="ctr"/>
                </a:tc>
              </a:tr>
              <a:tr h="7891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Local Control:</a:t>
                      </a:r>
                    </a:p>
                    <a:p>
                      <a:pPr algn="ctr"/>
                      <a:r>
                        <a:rPr lang="en-US" sz="2000" dirty="0" smtClean="0"/>
                        <a:t>Structured for collaboration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Govern</a:t>
                      </a:r>
                      <a:r>
                        <a:rPr lang="en-US" sz="2000" b="1" baseline="0" dirty="0" smtClean="0"/>
                        <a:t> Behavior:</a:t>
                      </a:r>
                      <a:endParaRPr lang="en-US" sz="2000" b="1" dirty="0" smtClean="0"/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With network Incentives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810752"/>
              </p:ext>
            </p:extLst>
          </p:nvPr>
        </p:nvGraphicFramePr>
        <p:xfrm>
          <a:off x="191386" y="909616"/>
          <a:ext cx="4184372" cy="541477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843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Rear</a:t>
                      </a:r>
                      <a:r>
                        <a:rPr lang="en-US" sz="2400" b="0" i="1" baseline="0" dirty="0" smtClean="0"/>
                        <a:t>-View Mirror: 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All the Usual Statistics</a:t>
                      </a:r>
                      <a:endParaRPr lang="en-US" sz="2400" dirty="0"/>
                    </a:p>
                  </a:txBody>
                  <a:tcPr/>
                </a:tc>
              </a:tr>
              <a:tr h="8477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10% of Community Hospitals </a:t>
                      </a:r>
                      <a:r>
                        <a:rPr lang="en-US" sz="2000" b="1" dirty="0" smtClean="0"/>
                        <a:t>Acquired/Merged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1400" dirty="0" smtClean="0"/>
                        <a:t>(AHA Rpt)</a:t>
                      </a:r>
                      <a:endParaRPr lang="en-US" sz="2000" i="1" dirty="0"/>
                    </a:p>
                  </a:txBody>
                  <a:tcPr anchor="ctr"/>
                </a:tc>
              </a:tr>
              <a:tr h="8267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Drivers: </a:t>
                      </a:r>
                    </a:p>
                    <a:p>
                      <a:pPr algn="ctr"/>
                      <a:r>
                        <a:rPr lang="en-US" sz="2000" dirty="0" smtClean="0"/>
                        <a:t>Capital needs</a:t>
                      </a:r>
                      <a:r>
                        <a:rPr lang="en-US" sz="2000" baseline="0" dirty="0" smtClean="0"/>
                        <a:t> &amp; Cost Control</a:t>
                      </a:r>
                      <a:endParaRPr lang="en-US" sz="2000" dirty="0"/>
                    </a:p>
                  </a:txBody>
                  <a:tcPr anchor="ctr"/>
                </a:tc>
              </a:tr>
              <a:tr h="4885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Trade </a:t>
                      </a:r>
                      <a:r>
                        <a:rPr lang="en-US" sz="2000" b="1" dirty="0" smtClean="0"/>
                        <a:t>independence</a:t>
                      </a:r>
                      <a:r>
                        <a:rPr lang="en-US" sz="2000" baseline="0" dirty="0" smtClean="0"/>
                        <a:t> for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benefits of </a:t>
                      </a:r>
                      <a:r>
                        <a:rPr lang="en-US" sz="2000" b="1" baseline="0" dirty="0" smtClean="0"/>
                        <a:t>c</a:t>
                      </a:r>
                      <a:r>
                        <a:rPr lang="en-US" sz="2000" b="1" dirty="0" smtClean="0"/>
                        <a:t>onsolidation</a:t>
                      </a:r>
                    </a:p>
                  </a:txBody>
                  <a:tcPr/>
                </a:tc>
              </a:tr>
              <a:tr h="53861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Rescue</a:t>
                      </a:r>
                      <a:r>
                        <a:rPr lang="en-US" sz="2000" baseline="0" dirty="0" smtClean="0"/>
                        <a:t> for 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Underperformers</a:t>
                      </a:r>
                      <a:endParaRPr lang="en-US" sz="2000" dirty="0"/>
                    </a:p>
                  </a:txBody>
                  <a:tcPr anchor="ctr"/>
                </a:tc>
              </a:tr>
              <a:tr h="8141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Local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Control:</a:t>
                      </a:r>
                    </a:p>
                    <a:p>
                      <a:pPr algn="ctr"/>
                      <a:r>
                        <a:rPr lang="en-US" sz="2000" dirty="0" smtClean="0"/>
                        <a:t>Give it up for “System-ness”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Govern</a:t>
                      </a:r>
                      <a:r>
                        <a:rPr lang="en-US" sz="2000" b="1" baseline="0" dirty="0" smtClean="0"/>
                        <a:t> Behavior:</a:t>
                      </a:r>
                      <a:endParaRPr lang="en-US" sz="2000" b="1" dirty="0" smtClean="0"/>
                    </a:p>
                    <a:p>
                      <a:pPr algn="ctr"/>
                      <a:r>
                        <a:rPr lang="en-US" sz="2000" dirty="0" smtClean="0"/>
                        <a:t>With rules from System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HQ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382044" y="233341"/>
            <a:ext cx="82296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 smtClean="0">
                <a:latin typeface="Calibri Light" pitchFamily="34" charset="0"/>
                <a:cs typeface="Abadi MT Condensed Light"/>
              </a:rPr>
              <a:t>TRENDS?</a:t>
            </a:r>
            <a:endParaRPr lang="en-US" sz="3200" dirty="0">
              <a:latin typeface="Calibri Light" pitchFamily="34" charset="0"/>
              <a:cs typeface="Abadi MT Condense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23222" y="1409700"/>
            <a:ext cx="3108960" cy="3920060"/>
            <a:chOff x="5323222" y="1409700"/>
            <a:chExt cx="3108960" cy="3920060"/>
          </a:xfrm>
        </p:grpSpPr>
        <p:sp>
          <p:nvSpPr>
            <p:cNvPr id="9" name="Rectangle 3"/>
            <p:cNvSpPr txBox="1">
              <a:spLocks/>
            </p:cNvSpPr>
            <p:nvPr/>
          </p:nvSpPr>
          <p:spPr>
            <a:xfrm>
              <a:off x="5323222" y="1409700"/>
              <a:ext cx="3108960" cy="3920060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Calibri Light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Calibri Light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 Light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Calibri Light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 Light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7338" indent="-287338" algn="ctr">
                <a:buClr>
                  <a:schemeClr val="accent1"/>
                </a:buClr>
                <a:buFont typeface="Arial" charset="0"/>
                <a:buNone/>
              </a:pPr>
              <a:endParaRPr lang="en-US" sz="1000" b="1" dirty="0" smtClean="0">
                <a:latin typeface="Candara" pitchFamily="34" charset="0"/>
              </a:endParaRPr>
            </a:p>
            <a:p>
              <a:pPr marL="287338" indent="-287338" algn="ctr">
                <a:spcBef>
                  <a:spcPts val="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800" b="1" dirty="0" smtClean="0">
                  <a:latin typeface="Candara" pitchFamily="34" charset="0"/>
                </a:rPr>
                <a:t>Test #2</a:t>
              </a:r>
              <a:endParaRPr lang="en-US" sz="2400" b="1" dirty="0" smtClean="0">
                <a:latin typeface="Candara" pitchFamily="34" charset="0"/>
              </a:endParaRPr>
            </a:p>
            <a:p>
              <a:pPr marL="109538" lvl="2" indent="0" algn="ctr">
                <a:spcBef>
                  <a:spcPts val="1800"/>
                </a:spcBef>
                <a:buClr>
                  <a:schemeClr val="accent1"/>
                </a:buClr>
                <a:buFont typeface="Arial" pitchFamily="34" charset="0"/>
                <a:buNone/>
              </a:pPr>
              <a:r>
                <a:rPr lang="en-US" dirty="0" smtClean="0">
                  <a:latin typeface="Arial Narrow" panose="020B0606020202030204" pitchFamily="34" charset="0"/>
                </a:rPr>
                <a:t>Clinical integration on evidence-based guidelines</a:t>
              </a:r>
            </a:p>
            <a:p>
              <a:pPr marL="109538" lvl="2" indent="0" algn="ctr">
                <a:spcBef>
                  <a:spcPts val="1200"/>
                </a:spcBef>
                <a:spcAft>
                  <a:spcPts val="1200"/>
                </a:spcAft>
                <a:buClr>
                  <a:schemeClr val="accent1"/>
                </a:buClr>
                <a:buFont typeface="Arial" pitchFamily="34" charset="0"/>
                <a:buNone/>
              </a:pPr>
              <a:r>
                <a:rPr lang="en-US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i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nd</a:t>
              </a:r>
            </a:p>
            <a:p>
              <a:pPr marL="109538" lvl="2" indent="0" algn="ctr">
                <a:spcBef>
                  <a:spcPts val="600"/>
                </a:spcBef>
                <a:buClr>
                  <a:schemeClr val="accent1"/>
                </a:buClr>
                <a:buFont typeface="Arial" pitchFamily="34" charset="0"/>
                <a:buNone/>
              </a:pPr>
              <a:r>
                <a:rPr lang="en-US" dirty="0" smtClean="0">
                  <a:latin typeface="Arial Narrow" panose="020B0606020202030204" pitchFamily="34" charset="0"/>
                </a:rPr>
                <a:t>Trade independence </a:t>
              </a:r>
            </a:p>
            <a:p>
              <a:pPr marL="109538" lvl="2" indent="0" algn="ctr">
                <a:spcBef>
                  <a:spcPts val="0"/>
                </a:spcBef>
                <a:buClr>
                  <a:schemeClr val="accent1"/>
                </a:buClr>
                <a:buFont typeface="Arial" pitchFamily="34" charset="0"/>
                <a:buNone/>
              </a:pPr>
              <a:r>
                <a:rPr lang="en-US" dirty="0" smtClean="0">
                  <a:latin typeface="Arial Narrow" panose="020B0606020202030204" pitchFamily="34" charset="0"/>
                </a:rPr>
                <a:t>to follow guidelines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5491964" y="2111724"/>
              <a:ext cx="2768252" cy="0"/>
            </a:xfrm>
            <a:prstGeom prst="lin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703400" y="1409700"/>
            <a:ext cx="3108960" cy="3920060"/>
            <a:chOff x="703400" y="1409700"/>
            <a:chExt cx="3108960" cy="3920060"/>
          </a:xfrm>
        </p:grpSpPr>
        <p:sp>
          <p:nvSpPr>
            <p:cNvPr id="11" name="Rectangle 3"/>
            <p:cNvSpPr txBox="1">
              <a:spLocks/>
            </p:cNvSpPr>
            <p:nvPr/>
          </p:nvSpPr>
          <p:spPr>
            <a:xfrm>
              <a:off x="703400" y="1409700"/>
              <a:ext cx="3108960" cy="3920060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Calibri Light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Calibri Light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 Light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Calibri Light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 Light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7338" indent="-287338" algn="ctr">
                <a:buClr>
                  <a:schemeClr val="accent1"/>
                </a:buClr>
                <a:buFont typeface="Arial" charset="0"/>
                <a:buNone/>
              </a:pPr>
              <a:endParaRPr lang="en-US" sz="1000" b="1" dirty="0" smtClean="0">
                <a:latin typeface="Candara" pitchFamily="34" charset="0"/>
              </a:endParaRPr>
            </a:p>
            <a:p>
              <a:pPr marL="287338" indent="-287338" algn="ctr">
                <a:spcBef>
                  <a:spcPts val="0"/>
                </a:spcBef>
                <a:buClr>
                  <a:schemeClr val="accent1"/>
                </a:buClr>
                <a:buFont typeface="Arial" charset="0"/>
                <a:buNone/>
              </a:pPr>
              <a:r>
                <a:rPr lang="en-US" sz="2800" b="1" dirty="0" smtClean="0">
                  <a:latin typeface="Candara" pitchFamily="34" charset="0"/>
                </a:rPr>
                <a:t>Test #1</a:t>
              </a:r>
              <a:endParaRPr lang="en-US" sz="2400" b="1" dirty="0" smtClean="0">
                <a:latin typeface="Candara" pitchFamily="34" charset="0"/>
              </a:endParaRPr>
            </a:p>
            <a:p>
              <a:pPr marL="109538" lvl="2" indent="0" algn="ctr">
                <a:spcBef>
                  <a:spcPts val="1800"/>
                </a:spcBef>
                <a:buClr>
                  <a:schemeClr val="accent1"/>
                </a:buClr>
                <a:buFont typeface="Arial" pitchFamily="34" charset="0"/>
                <a:buNone/>
              </a:pPr>
              <a:r>
                <a:rPr lang="en-US" dirty="0" smtClean="0">
                  <a:latin typeface="Arial Narrow" panose="020B0606020202030204" pitchFamily="34" charset="0"/>
                </a:rPr>
                <a:t>Providers </a:t>
              </a:r>
            </a:p>
            <a:p>
              <a:pPr marL="109538" lvl="2" indent="0" algn="ctr">
                <a:spcBef>
                  <a:spcPts val="1200"/>
                </a:spcBef>
                <a:buClr>
                  <a:schemeClr val="accent1"/>
                </a:buClr>
                <a:buFont typeface="Arial" pitchFamily="34" charset="0"/>
                <a:buNone/>
              </a:pPr>
              <a:r>
                <a:rPr lang="en-US" dirty="0" smtClean="0">
                  <a:latin typeface="Arial Narrow" panose="020B0606020202030204" pitchFamily="34" charset="0"/>
                </a:rPr>
                <a:t>share </a:t>
              </a:r>
            </a:p>
            <a:p>
              <a:pPr marL="109538" lvl="2" indent="0" algn="ctr">
                <a:spcBef>
                  <a:spcPts val="1200"/>
                </a:spcBef>
                <a:buClr>
                  <a:schemeClr val="accent1"/>
                </a:buClr>
                <a:buFont typeface="Arial" pitchFamily="34" charset="0"/>
                <a:buNone/>
              </a:pPr>
              <a:r>
                <a:rPr lang="en-US" dirty="0" smtClean="0">
                  <a:latin typeface="Arial Narrow" panose="020B0606020202030204" pitchFamily="34" charset="0"/>
                </a:rPr>
                <a:t>significant </a:t>
              </a:r>
            </a:p>
            <a:p>
              <a:pPr marL="109538" lvl="2" indent="0" algn="ctr">
                <a:spcBef>
                  <a:spcPts val="1200"/>
                </a:spcBef>
                <a:buClr>
                  <a:schemeClr val="accent1"/>
                </a:buClr>
                <a:buFont typeface="Arial" pitchFamily="34" charset="0"/>
                <a:buNone/>
              </a:pPr>
              <a:r>
                <a:rPr lang="en-US" dirty="0" smtClean="0">
                  <a:latin typeface="Arial Narrow" panose="020B0606020202030204" pitchFamily="34" charset="0"/>
                </a:rPr>
                <a:t>financial</a:t>
              </a:r>
            </a:p>
            <a:p>
              <a:pPr marL="109538" lvl="2" indent="0" algn="ctr">
                <a:spcBef>
                  <a:spcPts val="1200"/>
                </a:spcBef>
                <a:buClr>
                  <a:schemeClr val="accent1"/>
                </a:buClr>
                <a:buFont typeface="Arial" pitchFamily="34" charset="0"/>
                <a:buNone/>
              </a:pPr>
              <a:r>
                <a:rPr lang="en-US" dirty="0" smtClean="0">
                  <a:latin typeface="Arial Narrow" panose="020B0606020202030204" pitchFamily="34" charset="0"/>
                </a:rPr>
                <a:t>risk 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855487" y="2111724"/>
              <a:ext cx="2768252" cy="0"/>
            </a:xfrm>
            <a:prstGeom prst="lin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63047" y="5666215"/>
            <a:ext cx="8880953" cy="1108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114000"/>
              </a:lnSpc>
            </a:pPr>
            <a:r>
              <a:rPr lang="en-US" sz="2000" dirty="0" smtClean="0">
                <a:latin typeface="Calibri Light" pitchFamily="34" charset="0"/>
              </a:rPr>
              <a:t>Note:  Avoiding </a:t>
            </a:r>
            <a:r>
              <a:rPr lang="en-US" sz="2000" i="1" dirty="0" smtClean="0">
                <a:latin typeface="Calibri Light" pitchFamily="34" charset="0"/>
              </a:rPr>
              <a:t>per se </a:t>
            </a:r>
            <a:r>
              <a:rPr lang="en-US" sz="2000" dirty="0" smtClean="0">
                <a:latin typeface="Calibri Light" pitchFamily="34" charset="0"/>
              </a:rPr>
              <a:t>violation does not remove “rule of reason” analysis</a:t>
            </a:r>
          </a:p>
          <a:p>
            <a:pPr>
              <a:lnSpc>
                <a:spcPct val="114000"/>
              </a:lnSpc>
              <a:spcBef>
                <a:spcPts val="30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Source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:  Statements of Antitrust Enforcement Policy in Health Care, FTC and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DOJ (and </a:t>
            </a:r>
            <a:r>
              <a:rPr lang="en-US" sz="1400" i="1" u="sng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not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 this recovering lawyer!).</a:t>
            </a:r>
            <a:endParaRPr lang="en-US" altLang="en-US" dirty="0" smtClean="0">
              <a:latin typeface="Calibri Light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604" y="692380"/>
            <a:ext cx="836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  <a:latin typeface="Calibri Light" pitchFamily="34" charset="0"/>
                <a:cs typeface="Abadi MT Condensed Light"/>
              </a:rPr>
              <a:t>Two </a:t>
            </a:r>
            <a:r>
              <a:rPr lang="en-US" sz="2800" b="1" dirty="0">
                <a:solidFill>
                  <a:srgbClr val="1F497D"/>
                </a:solidFill>
                <a:latin typeface="Calibri Light" pitchFamily="34" charset="0"/>
                <a:cs typeface="Abadi MT Condensed Light"/>
              </a:rPr>
              <a:t>t</a:t>
            </a:r>
            <a:r>
              <a:rPr lang="en-US" sz="2800" b="1" dirty="0" smtClean="0">
                <a:solidFill>
                  <a:srgbClr val="1F497D"/>
                </a:solidFill>
                <a:latin typeface="Calibri Light" pitchFamily="34" charset="0"/>
                <a:cs typeface="Abadi MT Condensed Light"/>
              </a:rPr>
              <a:t>ests to avoid </a:t>
            </a:r>
            <a:r>
              <a:rPr lang="en-US" sz="2800" b="1" i="1" dirty="0" smtClean="0">
                <a:solidFill>
                  <a:srgbClr val="1F497D"/>
                </a:solidFill>
                <a:latin typeface="Calibri Light" pitchFamily="34" charset="0"/>
                <a:cs typeface="Abadi MT Condensed Light"/>
              </a:rPr>
              <a:t>per se </a:t>
            </a:r>
            <a:r>
              <a:rPr lang="en-US" sz="2800" b="1" dirty="0" smtClean="0">
                <a:solidFill>
                  <a:srgbClr val="1F497D"/>
                </a:solidFill>
                <a:latin typeface="Calibri Light" pitchFamily="34" charset="0"/>
                <a:cs typeface="Abadi MT Condensed Light"/>
              </a:rPr>
              <a:t>antitrust</a:t>
            </a:r>
            <a:r>
              <a:rPr lang="en-US" sz="2800" b="1" i="1" dirty="0" smtClean="0">
                <a:solidFill>
                  <a:srgbClr val="1F497D"/>
                </a:solidFill>
                <a:latin typeface="Calibri Light" pitchFamily="34" charset="0"/>
                <a:cs typeface="Abadi MT Condensed Light"/>
              </a:rPr>
              <a:t> </a:t>
            </a:r>
            <a:r>
              <a:rPr lang="en-US" sz="2800" b="1" dirty="0" smtClean="0">
                <a:solidFill>
                  <a:srgbClr val="1F497D"/>
                </a:solidFill>
                <a:latin typeface="Calibri Light" pitchFamily="34" charset="0"/>
                <a:cs typeface="Abadi MT Condensed Light"/>
              </a:rPr>
              <a:t>violation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905" y="219075"/>
            <a:ext cx="836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 Light" pitchFamily="34" charset="0"/>
                <a:cs typeface="Abadi MT Condensed Light"/>
              </a:rPr>
              <a:t>AFFILIATE WITHOUT </a:t>
            </a:r>
            <a:r>
              <a:rPr lang="en-US" sz="2800" dirty="0">
                <a:latin typeface="Calibri Light" pitchFamily="34" charset="0"/>
                <a:cs typeface="Abadi MT Condensed Light"/>
              </a:rPr>
              <a:t>ABANDONING OWNERSHIP?</a:t>
            </a:r>
            <a:endParaRPr lang="en-US" sz="2800" dirty="0" smtClean="0">
              <a:latin typeface="Calibri Light" pitchFamily="34" charset="0"/>
              <a:cs typeface="Abadi MT Condensed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0736" y="1588504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83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377" b="2852"/>
          <a:stretch>
            <a:fillRect/>
          </a:stretch>
        </p:blipFill>
        <p:spPr bwMode="auto">
          <a:xfrm>
            <a:off x="694" y="0"/>
            <a:ext cx="9144000" cy="68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1"/>
          <p:cNvSpPr txBox="1">
            <a:spLocks/>
          </p:cNvSpPr>
          <p:nvPr/>
        </p:nvSpPr>
        <p:spPr>
          <a:xfrm>
            <a:off x="51494" y="161188"/>
            <a:ext cx="9093200" cy="4650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140000"/>
              </a:lnSpc>
              <a:spcBef>
                <a:spcPts val="540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Questions we hear from our Clients: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 CENA" panose="02000000000000000000" pitchFamily="2" charset="0"/>
              <a:cs typeface="The Great Escape"/>
            </a:endParaRPr>
          </a:p>
          <a:p>
            <a:pPr marL="796925" lvl="0" indent="-400050">
              <a:spcBef>
                <a:spcPts val="1800"/>
              </a:spcBef>
              <a:buAutoNum type="arabicPeriod"/>
              <a:tabLst>
                <a:tab pos="400050" algn="l"/>
              </a:tabLst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he Great Escape"/>
              </a:rPr>
              <a:t>Will the </a:t>
            </a:r>
            <a:r>
              <a:rPr lang="en-US" sz="26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Brave New World</a:t>
            </a:r>
            <a:r>
              <a:rPr lang="en-US" sz="2600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force me to change </a:t>
            </a:r>
            <a:r>
              <a:rPr lang="en-US" sz="2600" u="sng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my</a:t>
            </a:r>
            <a:r>
              <a:rPr lang="en-US" sz="26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 behavior?</a:t>
            </a:r>
          </a:p>
          <a:p>
            <a:pPr marL="400050" lvl="0" indent="-400050" defTabSz="1489075">
              <a:tabLst>
                <a:tab pos="400050" algn="l"/>
                <a:tab pos="1196975" algn="l"/>
              </a:tabLst>
              <a:defRPr/>
            </a:pPr>
            <a:r>
              <a:rPr lang="en-US" sz="26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		From: FFS </a:t>
            </a:r>
            <a:r>
              <a:rPr lang="en-US" sz="2600" u="sng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Volume</a:t>
            </a:r>
            <a:endParaRPr lang="en-US" sz="2600" dirty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 CENA" panose="02000000000000000000" pitchFamily="2" charset="0"/>
              <a:cs typeface="The Great Escape"/>
            </a:endParaRPr>
          </a:p>
          <a:p>
            <a:pPr marL="400050" lvl="0" indent="-400050" defTabSz="1489075">
              <a:tabLst>
                <a:tab pos="1828800" algn="l"/>
              </a:tabLst>
              <a:defRPr/>
            </a:pPr>
            <a:r>
              <a:rPr lang="en-US" sz="2600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		</a:t>
            </a:r>
            <a:r>
              <a:rPr lang="en-US" sz="26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To: Risk-based Population Health </a:t>
            </a:r>
            <a:r>
              <a:rPr lang="en-US" sz="2600" u="sng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Value</a:t>
            </a:r>
            <a:r>
              <a:rPr lang="en-US" sz="26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?</a:t>
            </a:r>
          </a:p>
          <a:p>
            <a:pPr lvl="0" algn="ctr" defTabSz="688975">
              <a:spcBef>
                <a:spcPts val="2400"/>
              </a:spcBef>
              <a:defRPr/>
            </a:pPr>
            <a:r>
              <a:rPr lang="en-US" sz="2000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entury Schoolbook"/>
                <a:cs typeface="The Great Escape"/>
              </a:rPr>
              <a:t>“All our profit centers become (gulp) cost centers???”</a:t>
            </a:r>
            <a:endParaRPr lang="en-US" i="1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entury Schoolbook"/>
              <a:cs typeface="The Great Escape"/>
            </a:endParaRPr>
          </a:p>
          <a:p>
            <a:pPr marL="801688" lvl="0" indent="-404813">
              <a:spcBef>
                <a:spcPts val="5400"/>
              </a:spcBef>
              <a:buFont typeface="+mj-lt"/>
              <a:buAutoNum type="arabicPeriod" startAt="2"/>
              <a:defRPr/>
            </a:pPr>
            <a:r>
              <a:rPr lang="en-US" sz="26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If I shift my behavior </a:t>
            </a:r>
            <a:r>
              <a:rPr lang="en-US" sz="2600" u="sng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today</a:t>
            </a:r>
            <a:r>
              <a:rPr lang="en-US" sz="26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, I destroy our volume.</a:t>
            </a:r>
          </a:p>
          <a:p>
            <a:pPr marL="796925" lvl="0">
              <a:tabLst>
                <a:tab pos="1196975" algn="l"/>
              </a:tabLst>
              <a:defRPr/>
            </a:pPr>
            <a:r>
              <a:rPr lang="en-US" sz="26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	So, When and How do we make that big shift?</a:t>
            </a:r>
          </a:p>
          <a:p>
            <a:pPr marL="4763" lvl="0" indent="-4763" defTabSz="655638">
              <a:spcBef>
                <a:spcPts val="2400"/>
              </a:spcBef>
              <a:defRPr/>
            </a:pPr>
            <a:r>
              <a:rPr lang="en-US" sz="26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			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 </a:t>
            </a:r>
            <a:r>
              <a:rPr lang="en-US" sz="2000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entury Schoolbook"/>
                <a:cs typeface="The Great Escape"/>
              </a:rPr>
              <a:t>“Wait –we can get </a:t>
            </a:r>
            <a:r>
              <a:rPr lang="en-US" sz="2000" i="1" u="sng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entury Schoolbook"/>
                <a:cs typeface="The Great Escape"/>
              </a:rPr>
              <a:t>paid</a:t>
            </a:r>
            <a:r>
              <a:rPr lang="en-US" sz="2000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entury Schoolbook"/>
                <a:cs typeface="The Great Escape"/>
              </a:rPr>
              <a:t> for being a cost center???”</a:t>
            </a:r>
            <a:endParaRPr lang="en-US" sz="2000" i="1" dirty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entury Schoolbook"/>
              <a:cs typeface="The Great Escape"/>
            </a:endParaRPr>
          </a:p>
        </p:txBody>
      </p:sp>
    </p:spTree>
    <p:extLst>
      <p:ext uri="{BB962C8B-B14F-4D97-AF65-F5344CB8AC3E}">
        <p14:creationId xmlns:p14="http://schemas.microsoft.com/office/powerpoint/2010/main" val="38361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377" b="2852"/>
          <a:stretch>
            <a:fillRect/>
          </a:stretch>
        </p:blipFill>
        <p:spPr bwMode="auto">
          <a:xfrm>
            <a:off x="0" y="0"/>
            <a:ext cx="9144000" cy="68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1"/>
          <p:cNvSpPr txBox="1">
            <a:spLocks/>
          </p:cNvSpPr>
          <p:nvPr/>
        </p:nvSpPr>
        <p:spPr>
          <a:xfrm>
            <a:off x="50800" y="274712"/>
            <a:ext cx="9093200" cy="4650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140000"/>
              </a:lnSpc>
              <a:spcBef>
                <a:spcPts val="540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Questions we hear from our Clients: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 CENA" panose="02000000000000000000" pitchFamily="2" charset="0"/>
              <a:cs typeface="The Great Escap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773" y="2378096"/>
            <a:ext cx="860174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463550">
              <a:spcBef>
                <a:spcPts val="6600"/>
              </a:spcBef>
              <a:buFont typeface="+mj-lt"/>
              <a:buAutoNum type="arabicPeriod" startAt="3"/>
              <a:tabLst>
                <a:tab pos="514350" algn="l"/>
                <a:tab pos="1314450" algn="l"/>
              </a:tabLst>
              <a:defRPr/>
            </a:pPr>
            <a:r>
              <a:rPr lang="en-US" sz="26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So … What </a:t>
            </a:r>
            <a:r>
              <a:rPr lang="en-US" sz="2600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does all this Brave New World talk </a:t>
            </a:r>
            <a:r>
              <a:rPr lang="en-US" sz="26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have </a:t>
            </a:r>
            <a:r>
              <a:rPr lang="en-US" sz="2600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to do with </a:t>
            </a:r>
            <a:endParaRPr lang="en-US" sz="2600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 CENA" panose="02000000000000000000" pitchFamily="2" charset="0"/>
              <a:cs typeface="The Great Escape"/>
            </a:endParaRPr>
          </a:p>
          <a:p>
            <a:pPr lvl="0" algn="ctr" defTabSz="463550">
              <a:spcBef>
                <a:spcPts val="6600"/>
              </a:spcBef>
              <a:tabLst>
                <a:tab pos="514350" algn="l"/>
                <a:tab pos="1314450" algn="l"/>
              </a:tabLst>
              <a:defRPr/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Affiliation?</a:t>
            </a:r>
          </a:p>
          <a:p>
            <a:pPr lvl="0" algn="ctr">
              <a:spcBef>
                <a:spcPts val="6600"/>
              </a:spcBef>
              <a:tabLst>
                <a:tab pos="1262063" algn="l"/>
                <a:tab pos="2176463" algn="l"/>
              </a:tabLst>
              <a:defRPr/>
            </a:pPr>
            <a:endParaRPr lang="en-US" sz="2400" i="1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he Great Escape"/>
            </a:endParaRPr>
          </a:p>
          <a:p>
            <a:pPr lvl="0" algn="ctr" defTabSz="463550">
              <a:spcBef>
                <a:spcPts val="6600"/>
              </a:spcBef>
              <a:tabLst>
                <a:tab pos="514350" algn="l"/>
                <a:tab pos="1314450" algn="l"/>
              </a:tabLst>
              <a:defRPr/>
            </a:pPr>
            <a:endParaRPr lang="en-US" sz="4400" i="1" dirty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 CENA" panose="02000000000000000000" pitchFamily="2" charset="0"/>
              <a:cs typeface="The Great Escape"/>
            </a:endParaRPr>
          </a:p>
        </p:txBody>
      </p:sp>
    </p:spTree>
    <p:extLst>
      <p:ext uri="{BB962C8B-B14F-4D97-AF65-F5344CB8AC3E}">
        <p14:creationId xmlns:p14="http://schemas.microsoft.com/office/powerpoint/2010/main" val="42088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377" b="2852"/>
          <a:stretch>
            <a:fillRect/>
          </a:stretch>
        </p:blipFill>
        <p:spPr bwMode="auto">
          <a:xfrm>
            <a:off x="0" y="0"/>
            <a:ext cx="9144000" cy="68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1"/>
          <p:cNvSpPr txBox="1">
            <a:spLocks/>
          </p:cNvSpPr>
          <p:nvPr/>
        </p:nvSpPr>
        <p:spPr>
          <a:xfrm>
            <a:off x="50800" y="1565060"/>
            <a:ext cx="9093200" cy="307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96875" lvl="0">
              <a:spcBef>
                <a:spcPts val="7800"/>
              </a:spcBef>
              <a:tabLst>
                <a:tab pos="400050" algn="l"/>
              </a:tabLst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Lucida Handwriting" panose="03010101010101010101" pitchFamily="66" charset="0"/>
              <a:cs typeface="The Great Escape"/>
            </a:endParaRPr>
          </a:p>
          <a:p>
            <a:pPr marL="630238" lvl="0" indent="-400050">
              <a:spcBef>
                <a:spcPts val="4200"/>
              </a:spcBef>
              <a:buAutoNum type="arabicPeriod"/>
              <a:tabLst>
                <a:tab pos="400050" algn="l"/>
              </a:tabLst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he Great Escape"/>
              </a:rPr>
              <a:t>Will the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CENA" panose="02000000000000000000" pitchFamily="2" charset="0"/>
                <a:cs typeface="The Great Escape"/>
              </a:rPr>
              <a:t>Brave New World make me change my behavior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 CENA" panose="02000000000000000000" pitchFamily="2" charset="0"/>
                <a:cs typeface="The Great Escape"/>
              </a:rPr>
              <a:t>?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 CENA" panose="02000000000000000000" pitchFamily="2" charset="0"/>
              <a:cs typeface="The Great Escape"/>
            </a:endParaRPr>
          </a:p>
        </p:txBody>
      </p:sp>
    </p:spTree>
    <p:extLst>
      <p:ext uri="{BB962C8B-B14F-4D97-AF65-F5344CB8AC3E}">
        <p14:creationId xmlns:p14="http://schemas.microsoft.com/office/powerpoint/2010/main" val="16455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4058" y="5668095"/>
            <a:ext cx="7887586" cy="6060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each “thing” we try motivate healthcare 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776811"/>
            <a:ext cx="8518451" cy="2057400"/>
          </a:xfrm>
          <a:noFill/>
          <a:ln/>
        </p:spPr>
        <p:txBody>
          <a:bodyPr wrap="square" lIns="0" tIns="0" rIns="0" bIns="0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marL="749300" indent="-292100"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Cost-plus Medicare</a:t>
            </a:r>
          </a:p>
          <a:p>
            <a:pPr marL="749300" indent="-292100"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latin typeface="Calibri Light" panose="020F0302020204030204" pitchFamily="34" charset="0"/>
              </a:rPr>
              <a:t>PPS</a:t>
            </a:r>
          </a:p>
          <a:p>
            <a:pPr marL="749300" indent="-292100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Capitation</a:t>
            </a:r>
          </a:p>
          <a:p>
            <a:pPr marL="749300" indent="-292100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APGs </a:t>
            </a:r>
          </a:p>
          <a:p>
            <a:pPr marL="749300" indent="-292100"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latin typeface="Calibri Light" panose="020F0302020204030204" pitchFamily="34" charset="0"/>
              </a:rPr>
              <a:t>BBA</a:t>
            </a:r>
          </a:p>
          <a:p>
            <a:pPr marL="749300" indent="-292100"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Coverage expansion</a:t>
            </a:r>
            <a:endParaRPr lang="en-US" sz="2400" dirty="0">
              <a:latin typeface="Calibri Light" panose="020F0302020204030204" pitchFamily="34" charset="0"/>
            </a:endParaRPr>
          </a:p>
          <a:p>
            <a:pPr marL="749300" indent="-292100"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Is s</a:t>
            </a:r>
            <a:r>
              <a:rPr lang="en-US" sz="2400" dirty="0" smtClean="0">
                <a:latin typeface="Calibri Light" panose="020F0302020204030204" pitchFamily="34" charset="0"/>
              </a:rPr>
              <a:t>ingle payer system next??</a:t>
            </a:r>
          </a:p>
          <a:p>
            <a:pPr marL="74930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i="1" dirty="0" smtClean="0">
                <a:cs typeface="Times New Roman" panose="02020603050405020304" pitchFamily="18" charset="0"/>
              </a:rPr>
              <a:t>Are we changing healthcare – or just changing </a:t>
            </a:r>
            <a:r>
              <a:rPr lang="en-US" sz="2400" i="1" u="sng" dirty="0" smtClean="0">
                <a:cs typeface="Times New Roman" panose="02020603050405020304" pitchFamily="18" charset="0"/>
              </a:rPr>
              <a:t>funding</a:t>
            </a:r>
            <a:r>
              <a:rPr lang="en-US" sz="2400" i="1" dirty="0" smtClean="0">
                <a:cs typeface="Times New Roman" panose="02020603050405020304" pitchFamily="18" charset="0"/>
              </a:rPr>
              <a:t>?</a:t>
            </a:r>
            <a:endParaRPr lang="en-US" sz="2400" i="1" dirty="0">
              <a:cs typeface="Times New Roman" panose="02020603050405020304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198" y="973925"/>
            <a:ext cx="3250971" cy="4010542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16963" y="803639"/>
            <a:ext cx="5029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1" dirty="0" smtClean="0">
                <a:solidFill>
                  <a:prstClr val="black"/>
                </a:solidFill>
                <a:latin typeface="Times New Roman" pitchFamily="18" charset="0"/>
              </a:rPr>
              <a:t>“You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</a:rPr>
              <a:t>can always count on Americans to do the right thing – </a:t>
            </a:r>
            <a:endParaRPr lang="en-US" sz="2600" i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/>
            <a:r>
              <a:rPr lang="en-US" sz="2600" i="1" dirty="0" smtClean="0">
                <a:solidFill>
                  <a:prstClr val="black"/>
                </a:solidFill>
                <a:latin typeface="Times New Roman" pitchFamily="18" charset="0"/>
              </a:rPr>
              <a:t>after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</a:rPr>
              <a:t>they’ve tried everything else</a:t>
            </a:r>
            <a:r>
              <a:rPr lang="en-US" sz="2600" i="1" dirty="0" smtClean="0">
                <a:solidFill>
                  <a:prstClr val="black"/>
                </a:solidFill>
                <a:latin typeface="Times New Roman" pitchFamily="18" charset="0"/>
              </a:rPr>
              <a:t>.”</a:t>
            </a:r>
            <a:endParaRPr lang="en-US" sz="2600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15977"/>
            <a:ext cx="733864" cy="274320"/>
          </a:xfrm>
          <a:prstGeom prst="rect">
            <a:avLst/>
          </a:prstGeom>
        </p:spPr>
        <p:txBody>
          <a:bodyPr/>
          <a:lstStyle/>
          <a:p>
            <a:fld id="{0ECA0AC0-FA48-4952-9CFE-9043BC2327FF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4"/>
          <p:cNvSpPr txBox="1">
            <a:spLocks noGrp="1"/>
          </p:cNvSpPr>
          <p:nvPr>
            <p:ph type="title"/>
          </p:nvPr>
        </p:nvSpPr>
        <p:spPr>
          <a:xfrm>
            <a:off x="382044" y="233341"/>
            <a:ext cx="8229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 smtClean="0">
                <a:latin typeface="Calibri Light" pitchFamily="34" charset="0"/>
                <a:cs typeface="Abadi MT Condensed Light"/>
              </a:rPr>
              <a:t>A BRAVE NEW WORLD?</a:t>
            </a:r>
            <a:endParaRPr lang="en-US" sz="2800" dirty="0">
              <a:latin typeface="Calibri Light" pitchFamily="34" charset="0"/>
              <a:cs typeface="Abadi MT Condensed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Q1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Q2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5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82044" y="233341"/>
            <a:ext cx="8229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 smtClean="0">
                <a:latin typeface="Calibri Light" pitchFamily="34" charset="0"/>
                <a:cs typeface="Abadi MT Condensed Light"/>
              </a:rPr>
              <a:t>A BRAVE NEW WORLD?</a:t>
            </a:r>
            <a:endParaRPr lang="en-US" sz="2800" dirty="0">
              <a:latin typeface="Calibri Light" pitchFamily="34" charset="0"/>
              <a:cs typeface="Abadi MT Condensed Light"/>
            </a:endParaRP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804107" y="952172"/>
            <a:ext cx="3807537" cy="462454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749842"/>
            <a:ext cx="8792308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lvl="1" indent="-287338">
              <a:spcBef>
                <a:spcPts val="600"/>
              </a:spcBef>
              <a:buSzPct val="90000"/>
              <a:defRPr/>
            </a:pP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“Oh, the times .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. .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”</a:t>
            </a:r>
            <a:endParaRPr kumimoji="0" lang="en-US" sz="200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itchFamily="34" charset="0"/>
              <a:cs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itchFamily="34" charset="0"/>
              <a:cs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949" y="6373100"/>
            <a:ext cx="59079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512763"/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Q1</a:t>
            </a:r>
            <a:r>
              <a:rPr lang="en-US" sz="2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Q2		Q3</a:t>
            </a:r>
            <a:endParaRPr lang="en-US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1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9648</TotalTime>
  <Words>1763</Words>
  <Application>Microsoft Office PowerPoint</Application>
  <PresentationFormat>On-screen Show (4:3)</PresentationFormat>
  <Paragraphs>451</Paragraphs>
  <Slides>40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9" baseType="lpstr">
      <vt:lpstr>Abadi MT Condensed Light</vt:lpstr>
      <vt:lpstr>AR CENA</vt:lpstr>
      <vt:lpstr>Arial</vt:lpstr>
      <vt:lpstr>Arial Narrow</vt:lpstr>
      <vt:lpstr>Book Antiqua</vt:lpstr>
      <vt:lpstr>Bradley Hand ITC</vt:lpstr>
      <vt:lpstr>Calibri</vt:lpstr>
      <vt:lpstr>Calibri Light</vt:lpstr>
      <vt:lpstr>Candara</vt:lpstr>
      <vt:lpstr>Century Gothic</vt:lpstr>
      <vt:lpstr>Century Schoolbook</vt:lpstr>
      <vt:lpstr>Gill Sans</vt:lpstr>
      <vt:lpstr>Gill Sans MT</vt:lpstr>
      <vt:lpstr>Lucida Handwriting</vt:lpstr>
      <vt:lpstr>The Great Escape</vt:lpstr>
      <vt:lpstr>Times New Roman</vt:lpstr>
      <vt:lpstr>Verdana</vt:lpstr>
      <vt:lpstr>Wingdings</vt:lpstr>
      <vt:lpstr>Office Theme</vt:lpstr>
      <vt:lpstr>PowerPoint Presentation</vt:lpstr>
      <vt:lpstr>TRENDS?</vt:lpstr>
      <vt:lpstr>TRENDS?</vt:lpstr>
      <vt:lpstr>TRENDS?</vt:lpstr>
      <vt:lpstr>PowerPoint Presentation</vt:lpstr>
      <vt:lpstr>PowerPoint Presentation</vt:lpstr>
      <vt:lpstr>PowerPoint Presentation</vt:lpstr>
      <vt:lpstr>A BRAVE NEW WORLD?</vt:lpstr>
      <vt:lpstr>A BRAVE NEW WORLD?</vt:lpstr>
      <vt:lpstr>A BRAVE NEW WORLD?</vt:lpstr>
      <vt:lpstr>PowerPoint Presentation</vt:lpstr>
      <vt:lpstr>“WILL” INCENTIVES REALLY SHIFT?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Enhance independence with inter-dependence.</vt:lpstr>
      <vt:lpstr>PowerPoint Presentation</vt:lpstr>
      <vt:lpstr>PowerPoint Presentation</vt:lpstr>
      <vt:lpstr>PowerPoint Presentation</vt:lpstr>
      <vt:lpstr>Bargain for a majority of board seats.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jrl</dc:creator>
  <cp:lastModifiedBy>hmp-user</cp:lastModifiedBy>
  <cp:revision>194</cp:revision>
  <cp:lastPrinted>2014-10-30T20:33:04Z</cp:lastPrinted>
  <dcterms:modified xsi:type="dcterms:W3CDTF">2014-10-31T13:34:29Z</dcterms:modified>
</cp:coreProperties>
</file>