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5" r:id="rId6"/>
    <p:sldId id="266" r:id="rId7"/>
    <p:sldId id="267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5" r:id="rId23"/>
    <p:sldId id="286" r:id="rId24"/>
    <p:sldId id="287" r:id="rId25"/>
    <p:sldId id="289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FD4B8-3D02-4BC7-8ABD-47C1374826B4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09F74-28D5-4844-9982-A3F403972C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59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325931" indent="-325931" defTabSz="869154">
              <a:spcAft>
                <a:spcPts val="571"/>
              </a:spcAft>
              <a:buFont typeface="Arial" pitchFamily="34" charset="0"/>
              <a:buChar char="•"/>
              <a:defRPr/>
            </a:pP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ACOs demand hospital-physician alignment, especially primary care</a:t>
            </a:r>
          </a:p>
          <a:p>
            <a:pPr marL="325931" indent="-325931" defTabSz="869154">
              <a:spcAft>
                <a:spcPts val="571"/>
              </a:spcAft>
              <a:buFont typeface="Arial" pitchFamily="34" charset="0"/>
              <a:buChar char="•"/>
              <a:defRPr/>
            </a:pP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Yet, provider autonomy and cottage industry practices are barriers</a:t>
            </a:r>
            <a:endParaRPr lang="en-US" sz="2300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25931" indent="-325931" defTabSz="869154">
              <a:spcAft>
                <a:spcPts val="571"/>
              </a:spcAft>
              <a:buFont typeface="Arial" pitchFamily="34" charset="0"/>
              <a:buChar char="•"/>
              <a:defRPr/>
            </a:pP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Strategic plan required</a:t>
            </a:r>
          </a:p>
          <a:p>
            <a:pPr marL="706188" lvl="1" indent="-271611" defTabSz="869154">
              <a:spcAft>
                <a:spcPts val="571"/>
              </a:spcAft>
              <a:buFont typeface="Arial" pitchFamily="34" charset="0"/>
              <a:buChar char="–"/>
              <a:defRPr/>
            </a:pPr>
            <a:r>
              <a:rPr lang="en-US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Goals</a:t>
            </a:r>
          </a:p>
          <a:p>
            <a:pPr marL="706188" lvl="1" indent="-271611" defTabSz="869154">
              <a:spcAft>
                <a:spcPts val="571"/>
              </a:spcAft>
              <a:buFont typeface="Arial" pitchFamily="34" charset="0"/>
              <a:buChar char="–"/>
              <a:defRPr/>
            </a:pPr>
            <a:r>
              <a:rPr lang="en-US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Objectives for each goal</a:t>
            </a:r>
          </a:p>
          <a:p>
            <a:pPr marL="706188" lvl="1" indent="-271611" defTabSz="869154">
              <a:spcAft>
                <a:spcPts val="571"/>
              </a:spcAft>
              <a:buFont typeface="Arial" pitchFamily="34" charset="0"/>
              <a:buChar char="–"/>
              <a:defRPr/>
            </a:pPr>
            <a:r>
              <a:rPr lang="en-US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Specific actions</a:t>
            </a:r>
          </a:p>
          <a:p>
            <a:pPr marL="706188" lvl="1" indent="-271611" defTabSz="869154">
              <a:spcAft>
                <a:spcPts val="571"/>
              </a:spcAft>
              <a:buFont typeface="Arial" pitchFamily="34" charset="0"/>
              <a:buChar char="–"/>
              <a:defRPr/>
            </a:pPr>
            <a:r>
              <a:rPr lang="en-US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Due dates</a:t>
            </a:r>
          </a:p>
          <a:p>
            <a:pPr marL="706188" lvl="1" indent="-271611" defTabSz="869154">
              <a:spcAft>
                <a:spcPts val="571"/>
              </a:spcAft>
              <a:buFont typeface="Arial" pitchFamily="34" charset="0"/>
              <a:buChar char="–"/>
              <a:defRPr/>
            </a:pPr>
            <a:r>
              <a:rPr lang="en-US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Resource allocations</a:t>
            </a:r>
          </a:p>
          <a:p>
            <a:pPr marL="706188" lvl="1" indent="-271611" defTabSz="869154">
              <a:spcAft>
                <a:spcPts val="571"/>
              </a:spcAft>
              <a:buFont typeface="Arial" pitchFamily="34" charset="0"/>
              <a:buChar char="–"/>
              <a:defRPr/>
            </a:pPr>
            <a:r>
              <a:rPr lang="en-US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Responsible individual</a:t>
            </a:r>
          </a:p>
          <a:p>
            <a:pPr marL="325931" indent="-325931" defTabSz="869154">
              <a:spcAft>
                <a:spcPts val="571"/>
              </a:spcAft>
              <a:buFont typeface="Arial" pitchFamily="34" charset="0"/>
              <a:buChar char="•"/>
              <a:defRPr/>
            </a:pP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Suggested goals for a medical staff development plan</a:t>
            </a:r>
          </a:p>
          <a:p>
            <a:pPr marL="706188" lvl="1" indent="-271611" defTabSz="869154">
              <a:spcAft>
                <a:spcPts val="571"/>
              </a:spcAft>
              <a:buFont typeface="Arial" pitchFamily="34" charset="0"/>
              <a:buChar char="–"/>
              <a:defRPr/>
            </a:pPr>
            <a:r>
              <a:rPr lang="en-US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Recruitment and retention</a:t>
            </a:r>
          </a:p>
          <a:p>
            <a:pPr marL="706188" lvl="1" indent="-271611" defTabSz="869154">
              <a:spcAft>
                <a:spcPts val="571"/>
              </a:spcAft>
              <a:buFont typeface="Arial" pitchFamily="34" charset="0"/>
              <a:buChar char="–"/>
              <a:defRPr/>
            </a:pPr>
            <a:r>
              <a:rPr lang="en-US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Governance and engagement</a:t>
            </a:r>
          </a:p>
          <a:p>
            <a:pPr marL="706188" lvl="1" indent="-271611" defTabSz="869154">
              <a:spcAft>
                <a:spcPts val="571"/>
              </a:spcAft>
              <a:buFont typeface="Arial" pitchFamily="34" charset="0"/>
              <a:buChar char="–"/>
              <a:defRPr/>
            </a:pPr>
            <a:r>
              <a:rPr lang="en-US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Leadership development</a:t>
            </a:r>
          </a:p>
          <a:p>
            <a:pPr marL="706188" lvl="1" indent="-271611" defTabSz="869154">
              <a:spcAft>
                <a:spcPts val="571"/>
              </a:spcAft>
              <a:buFont typeface="Arial" pitchFamily="34" charset="0"/>
              <a:buChar char="–"/>
              <a:defRPr/>
            </a:pPr>
            <a:r>
              <a:rPr lang="en-US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Relationship development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701E3-682E-48A3-B569-85BB08BC2F3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91A5E-061B-4CAB-ADA4-BE25A717745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3CF61B6-7736-40D0-8231-FA94DB4C8A4F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A8DF6FE-E089-4199-A930-E3870E5080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61B6-7736-40D0-8231-FA94DB4C8A4F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F6FE-E089-4199-A930-E3870E5080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61B6-7736-40D0-8231-FA94DB4C8A4F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F6FE-E089-4199-A930-E3870E5080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61B6-7736-40D0-8231-FA94DB4C8A4F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F6FE-E089-4199-A930-E3870E5080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61B6-7736-40D0-8231-FA94DB4C8A4F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F6FE-E089-4199-A930-E3870E5080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61B6-7736-40D0-8231-FA94DB4C8A4F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F6FE-E089-4199-A930-E3870E5080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CF61B6-7736-40D0-8231-FA94DB4C8A4F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8DF6FE-E089-4199-A930-E3870E5080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3CF61B6-7736-40D0-8231-FA94DB4C8A4F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A8DF6FE-E089-4199-A930-E3870E5080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61B6-7736-40D0-8231-FA94DB4C8A4F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F6FE-E089-4199-A930-E3870E5080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61B6-7736-40D0-8231-FA94DB4C8A4F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F6FE-E089-4199-A930-E3870E5080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61B6-7736-40D0-8231-FA94DB4C8A4F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F6FE-E089-4199-A930-E3870E5080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3CF61B6-7736-40D0-8231-FA94DB4C8A4F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A8DF6FE-E089-4199-A930-E3870E50802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hyperlink" Target="http://www.transformed.com/" TargetMode="Externa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keith-mueller@uiowa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720" y="838200"/>
            <a:ext cx="7924800" cy="2514601"/>
          </a:xfrm>
        </p:spPr>
        <p:txBody>
          <a:bodyPr>
            <a:normAutofit/>
          </a:bodyPr>
          <a:lstStyle/>
          <a:p>
            <a:r>
              <a:rPr lang="en-US" dirty="0" smtClean="0"/>
              <a:t>Encounter-Based Strategies to Population-Based Strategies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248829"/>
            <a:ext cx="49530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 smtClean="0"/>
              <a:t>Keith J. Mueller, Ph.D.</a:t>
            </a:r>
          </a:p>
          <a:p>
            <a:r>
              <a:rPr lang="en-US" sz="2000" dirty="0" smtClean="0"/>
              <a:t>Director, RUPRI Center for Rural Health Policy Analysis</a:t>
            </a:r>
          </a:p>
          <a:p>
            <a:r>
              <a:rPr lang="en-US" sz="2000" dirty="0" smtClean="0"/>
              <a:t>University of Iowa College of Public Health</a:t>
            </a:r>
          </a:p>
          <a:p>
            <a:endParaRPr lang="en-US" sz="2000" dirty="0" smtClean="0"/>
          </a:p>
          <a:p>
            <a:r>
              <a:rPr lang="en-US" sz="2000" dirty="0" smtClean="0"/>
              <a:t>Presented During</a:t>
            </a:r>
          </a:p>
          <a:p>
            <a:r>
              <a:rPr lang="en-US" sz="2000" dirty="0" smtClean="0"/>
              <a:t>36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Annual Iowa Healthcare Executive Symposium</a:t>
            </a:r>
          </a:p>
          <a:p>
            <a:r>
              <a:rPr lang="en-US" sz="2000" dirty="0" smtClean="0"/>
              <a:t>October 31, 2014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35009"/>
            <a:ext cx="1354407" cy="5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76993"/>
            <a:ext cx="839041" cy="7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7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2971800" cy="442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1. Get Your FFS House in Order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4876800" cy="4572000"/>
          </a:xfrm>
        </p:spPr>
        <p:txBody>
          <a:bodyPr/>
          <a:lstStyle/>
          <a:p>
            <a:pPr marL="118872" indent="0">
              <a:buNone/>
            </a:pPr>
            <a:r>
              <a:rPr lang="en-US" sz="2400" u="sng" dirty="0" smtClean="0"/>
              <a:t>Attention to</a:t>
            </a:r>
          </a:p>
          <a:p>
            <a:r>
              <a:rPr lang="en-US" sz="2400" dirty="0" smtClean="0"/>
              <a:t>Market share</a:t>
            </a:r>
          </a:p>
          <a:p>
            <a:r>
              <a:rPr lang="en-US" sz="2400" dirty="0" smtClean="0"/>
              <a:t>Expense management</a:t>
            </a:r>
            <a:endParaRPr lang="en-US" sz="2400" dirty="0"/>
          </a:p>
          <a:p>
            <a:r>
              <a:rPr lang="en-US" sz="2400" dirty="0" smtClean="0"/>
              <a:t>Revenue cycle</a:t>
            </a:r>
          </a:p>
          <a:p>
            <a:r>
              <a:rPr lang="en-US" sz="2400" dirty="0" smtClean="0"/>
              <a:t>PQRS/Meaningful Use</a:t>
            </a:r>
          </a:p>
          <a:p>
            <a:r>
              <a:rPr lang="en-US" sz="2400" dirty="0" smtClean="0"/>
              <a:t>Payer contracts</a:t>
            </a:r>
          </a:p>
          <a:p>
            <a:r>
              <a:rPr lang="en-US" sz="2400" dirty="0" smtClean="0"/>
              <a:t>Purchasing contracts</a:t>
            </a:r>
          </a:p>
          <a:p>
            <a:r>
              <a:rPr lang="en-US" sz="2400" dirty="0" smtClean="0"/>
              <a:t>Inventory management</a:t>
            </a:r>
          </a:p>
          <a:p>
            <a:r>
              <a:rPr lang="en-US" sz="2400" dirty="0" smtClean="0"/>
              <a:t>A</a:t>
            </a:r>
            <a:r>
              <a:rPr lang="en-US" sz="2400" i="1" dirty="0" smtClean="0"/>
              <a:t>ppropriate </a:t>
            </a:r>
            <a:r>
              <a:rPr lang="en-US" sz="2400" dirty="0"/>
              <a:t>volumes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9F14-1583-434B-BBCB-322E91825906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2" y="6054095"/>
            <a:ext cx="1354407" cy="5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10738"/>
            <a:ext cx="839041" cy="7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74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2. Measure, Report, and Act</a:t>
            </a:r>
            <a:endParaRPr lang="en-US" sz="3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7569" y="1524000"/>
            <a:ext cx="4876800" cy="4572000"/>
          </a:xfrm>
        </p:spPr>
        <p:txBody>
          <a:bodyPr tIns="0" rIns="0" bIns="0">
            <a:norm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Measure and report performance</a:t>
            </a:r>
          </a:p>
          <a:p>
            <a:pPr lvl="1">
              <a:spcAft>
                <a:spcPts val="3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We attend to what we measure</a:t>
            </a:r>
          </a:p>
          <a:p>
            <a:pPr lvl="1"/>
            <a:r>
              <a:rPr lang="en-US" sz="2000" i="1" dirty="0" smtClean="0">
                <a:solidFill>
                  <a:schemeClr val="tx1"/>
                </a:solidFill>
              </a:rPr>
              <a:t>Attention</a:t>
            </a:r>
            <a:r>
              <a:rPr lang="en-US" sz="2000" dirty="0" smtClean="0">
                <a:solidFill>
                  <a:schemeClr val="tx1"/>
                </a:solidFill>
              </a:rPr>
              <a:t> is the currency of leadership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Tell the performance story</a:t>
            </a:r>
          </a:p>
          <a:p>
            <a:pPr lvl="1"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</a:rPr>
              <a:t>Data </a:t>
            </a:r>
            <a:r>
              <a:rPr lang="en-US" sz="2000" dirty="0">
                <a:solidFill>
                  <a:schemeClr val="tx1"/>
                </a:solidFill>
                <a:latin typeface="Calibri"/>
              </a:rPr>
              <a:t>→ </a:t>
            </a:r>
            <a:r>
              <a:rPr lang="en-US" sz="2000" dirty="0">
                <a:solidFill>
                  <a:schemeClr val="tx1"/>
                </a:solidFill>
              </a:rPr>
              <a:t>information </a:t>
            </a:r>
            <a:r>
              <a:rPr lang="en-US" sz="2000" dirty="0">
                <a:solidFill>
                  <a:schemeClr val="tx1"/>
                </a:solidFill>
                <a:latin typeface="Calibri"/>
              </a:rPr>
              <a:t>→ </a:t>
            </a:r>
            <a:r>
              <a:rPr lang="en-US" sz="2000" dirty="0">
                <a:solidFill>
                  <a:schemeClr val="tx1"/>
                </a:solidFill>
              </a:rPr>
              <a:t>insight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When </a:t>
            </a:r>
            <a:r>
              <a:rPr lang="en-US" dirty="0" smtClean="0"/>
              <a:t>possible, control the data</a:t>
            </a:r>
          </a:p>
          <a:p>
            <a:pPr lvl="1">
              <a:spcAft>
                <a:spcPts val="3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Market share – who’s leaving and why</a:t>
            </a:r>
          </a:p>
          <a:p>
            <a:pPr lvl="1"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Our costs </a:t>
            </a:r>
            <a:r>
              <a:rPr lang="en-US" sz="2000" u="sng" dirty="0" smtClean="0">
                <a:solidFill>
                  <a:schemeClr val="tx1"/>
                </a:solidFill>
              </a:rPr>
              <a:t>to payers</a:t>
            </a:r>
            <a:r>
              <a:rPr lang="en-US" sz="2000" dirty="0" smtClean="0">
                <a:solidFill>
                  <a:schemeClr val="tx1"/>
                </a:solidFill>
              </a:rPr>
              <a:t>, and our competitor’s costs</a:t>
            </a:r>
          </a:p>
          <a:p>
            <a:pPr>
              <a:spcAft>
                <a:spcPts val="0"/>
              </a:spcAft>
            </a:pPr>
            <a:endParaRPr lang="en-US" sz="2400" dirty="0"/>
          </a:p>
          <a:p>
            <a:pPr marL="118872" indent="0">
              <a:spcAft>
                <a:spcPts val="0"/>
              </a:spcAft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9F14-1583-434B-BBCB-322E91825906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7654" y="1905000"/>
            <a:ext cx="3238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2" y="6181022"/>
            <a:ext cx="1354407" cy="5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37665"/>
            <a:ext cx="839041" cy="7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52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582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3. Prioritize Improvement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419600" cy="4572000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Clinical quality, patient safety, and the patient experience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Expectation: “Always above the mean. Always improving.”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Leadership priority</a:t>
            </a:r>
          </a:p>
          <a:p>
            <a:pPr lvl="1">
              <a:spcAft>
                <a:spcPts val="300"/>
              </a:spcAft>
            </a:pPr>
            <a:r>
              <a:rPr lang="en-US" dirty="0" smtClean="0">
                <a:solidFill>
                  <a:schemeClr val="tx1"/>
                </a:solidFill>
              </a:rPr>
              <a:t>Every meeting</a:t>
            </a:r>
          </a:p>
          <a:p>
            <a:pPr lvl="1"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Charts, not spreadsheets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Un-blind  the data!</a:t>
            </a: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r>
              <a:rPr lang="en-US" dirty="0" smtClean="0"/>
              <a:t>Quality/safety performance</a:t>
            </a:r>
          </a:p>
          <a:p>
            <a:pPr lvl="1">
              <a:spcAft>
                <a:spcPts val="300"/>
              </a:spcAft>
            </a:pPr>
            <a:r>
              <a:rPr lang="en-US" dirty="0" smtClean="0">
                <a:solidFill>
                  <a:schemeClr val="tx1"/>
                </a:solidFill>
              </a:rPr>
              <a:t>ACOs – 33 outpatient measures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Aft>
                <a:spcPts val="300"/>
              </a:spcAft>
            </a:pPr>
            <a:r>
              <a:rPr lang="en-US" dirty="0" smtClean="0">
                <a:solidFill>
                  <a:schemeClr val="tx1"/>
                </a:solidFill>
              </a:rPr>
              <a:t>Hospitals – Hospital Compare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9F14-1583-434B-BBCB-322E91825906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45" y="1752600"/>
            <a:ext cx="348207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2" y="6054095"/>
            <a:ext cx="1354407" cy="5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10738"/>
            <a:ext cx="839041" cy="7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2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94954"/>
            <a:ext cx="768234" cy="67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4. Improve Operations Efficiency</a:t>
            </a:r>
            <a:endParaRPr lang="en-US" sz="3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9F14-1583-434B-BBCB-322E91825906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8" b="2625"/>
          <a:stretch/>
        </p:blipFill>
        <p:spPr bwMode="auto">
          <a:xfrm>
            <a:off x="849004" y="1306329"/>
            <a:ext cx="7445992" cy="4641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0" y="5957500"/>
            <a:ext cx="868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Jay Arthur.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Lean Six Sigma for Hospitals: Simple Steps to Fast, Affordable, and Flawless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Healthcare.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92" y="6263979"/>
            <a:ext cx="1240108" cy="54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70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5. Get </a:t>
            </a:r>
            <a:r>
              <a:rPr lang="en-US" sz="3800" b="1" dirty="0"/>
              <a:t>P</a:t>
            </a:r>
            <a:r>
              <a:rPr lang="en-US" sz="3800" b="1" dirty="0" smtClean="0"/>
              <a:t>aid for Quality</a:t>
            </a:r>
            <a:endParaRPr lang="en-US" sz="3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4876801" cy="4572000"/>
          </a:xfrm>
        </p:spPr>
        <p:txBody>
          <a:bodyPr tIns="0" rIns="0" bIns="0"/>
          <a:lstStyle/>
          <a:p>
            <a:r>
              <a:rPr lang="en-US" dirty="0"/>
              <a:t>Aggressively apply for value-based demonstrations and grants</a:t>
            </a:r>
          </a:p>
          <a:p>
            <a:r>
              <a:rPr lang="en-US" dirty="0"/>
              <a:t>Negotiate with third party insurers to pay for quality 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Consider </a:t>
            </a:r>
            <a:r>
              <a:rPr lang="en-US" dirty="0"/>
              <a:t>self-pay and </a:t>
            </a:r>
            <a:r>
              <a:rPr lang="en-US" dirty="0" smtClean="0"/>
              <a:t>employees </a:t>
            </a:r>
            <a:r>
              <a:rPr lang="en-US" dirty="0"/>
              <a:t>first for care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9F14-1583-434B-BBCB-322E91825906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 descr="graph_improveme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1" y="1752600"/>
            <a:ext cx="297438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2" y="6054095"/>
            <a:ext cx="1354407" cy="5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10738"/>
            <a:ext cx="839041" cy="7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44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746" y="533400"/>
            <a:ext cx="8229600" cy="9144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6. Engage Medical Staff </a:t>
            </a:r>
            <a:r>
              <a:rPr lang="en-US" sz="3800" b="1" i="1" dirty="0" smtClean="0"/>
              <a:t>Deeply</a:t>
            </a:r>
            <a:endParaRPr lang="en-US" sz="3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199" y="1371600"/>
            <a:ext cx="5486401" cy="4267200"/>
          </a:xfrm>
        </p:spPr>
        <p:txBody>
          <a:bodyPr tIns="0" rIns="0" bIns="0">
            <a:norm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Educate, mentor, and engage physician leaders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Include physicians </a:t>
            </a:r>
            <a:r>
              <a:rPr lang="en-US" dirty="0"/>
              <a:t>in key governance </a:t>
            </a:r>
            <a:r>
              <a:rPr lang="en-US" dirty="0" smtClean="0"/>
              <a:t>decision-making 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Offer rewarding, yet reasonable salary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9F14-1583-434B-BBCB-322E91825906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5" descr="Handsha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031" y="1371599"/>
            <a:ext cx="2514769" cy="381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2" y="6054095"/>
            <a:ext cx="1354407" cy="5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10738"/>
            <a:ext cx="839041" cy="7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56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10738"/>
            <a:ext cx="839041" cy="7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  <a:noFill/>
        </p:spPr>
        <p:txBody>
          <a:bodyPr>
            <a:normAutofit/>
          </a:bodyPr>
          <a:lstStyle/>
          <a:p>
            <a:r>
              <a:rPr lang="en-US" sz="3800" b="1" dirty="0" smtClean="0"/>
              <a:t>7. Develop Medical Homes</a:t>
            </a:r>
            <a:endParaRPr lang="en-US" sz="3800" b="1" dirty="0"/>
          </a:p>
        </p:txBody>
      </p:sp>
      <p:pic>
        <p:nvPicPr>
          <p:cNvPr id="11" name="Content Placeholder 10" descr="puzzle-house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800600" y="2209800"/>
            <a:ext cx="4038600" cy="40386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9F14-1583-434B-BBCB-322E91825906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447800"/>
            <a:ext cx="800100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8872">
              <a:spcAft>
                <a:spcPts val="1800"/>
              </a:spcAft>
              <a:buClr>
                <a:srgbClr val="F0AD00"/>
              </a:buClr>
              <a:buSzPct val="80000"/>
            </a:pPr>
            <a:r>
              <a:rPr lang="en-US" sz="2400" i="1" dirty="0"/>
              <a:t>Patient-centered medical homes are primary care practices that offer around-the-clock access to coordinated care and a team of providers that values patients' needs. </a:t>
            </a:r>
            <a:endParaRPr lang="en-US" sz="2800" dirty="0">
              <a:solidFill>
                <a:prstClr val="black"/>
              </a:solidFill>
              <a:sym typeface="Wingdings 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899" y="5715000"/>
            <a:ext cx="8763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Sources: Commonwealth Fund and 2007 Joint Principles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Patient-Centered Medical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Homes.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124200"/>
            <a:ext cx="434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772" indent="-3429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6600"/>
                </a:solidFill>
              </a:rPr>
              <a:t>Access </a:t>
            </a:r>
            <a:r>
              <a:rPr lang="en-US" sz="2000" b="1" dirty="0">
                <a:solidFill>
                  <a:srgbClr val="006600"/>
                </a:solidFill>
              </a:rPr>
              <a:t>and communication </a:t>
            </a:r>
            <a:endParaRPr lang="en-US" sz="2000" b="1" dirty="0" smtClean="0">
              <a:solidFill>
                <a:srgbClr val="006600"/>
              </a:solidFill>
            </a:endParaRPr>
          </a:p>
          <a:p>
            <a:pPr marL="461772" indent="-3429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6600"/>
                </a:solidFill>
              </a:rPr>
              <a:t>Coordination </a:t>
            </a:r>
            <a:r>
              <a:rPr lang="en-US" sz="2000" b="1" dirty="0">
                <a:solidFill>
                  <a:srgbClr val="006600"/>
                </a:solidFill>
              </a:rPr>
              <a:t>of </a:t>
            </a:r>
            <a:r>
              <a:rPr lang="en-US" sz="2000" b="1" dirty="0" smtClean="0">
                <a:solidFill>
                  <a:srgbClr val="006600"/>
                </a:solidFill>
              </a:rPr>
              <a:t>care</a:t>
            </a:r>
            <a:endParaRPr lang="en-US" sz="2000" dirty="0">
              <a:solidFill>
                <a:srgbClr val="006600"/>
              </a:solidFill>
            </a:endParaRPr>
          </a:p>
          <a:p>
            <a:pPr marL="461772" indent="-3429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6600"/>
                </a:solidFill>
              </a:rPr>
              <a:t>P</a:t>
            </a:r>
            <a:r>
              <a:rPr lang="en-US" sz="2000" b="1" dirty="0" smtClean="0">
                <a:solidFill>
                  <a:srgbClr val="006600"/>
                </a:solidFill>
              </a:rPr>
              <a:t>atient </a:t>
            </a:r>
            <a:r>
              <a:rPr lang="en-US" sz="2000" b="1" dirty="0">
                <a:solidFill>
                  <a:srgbClr val="006600"/>
                </a:solidFill>
              </a:rPr>
              <a:t>and family </a:t>
            </a:r>
            <a:r>
              <a:rPr lang="en-US" sz="2000" b="1" dirty="0" smtClean="0">
                <a:solidFill>
                  <a:srgbClr val="006600"/>
                </a:solidFill>
              </a:rPr>
              <a:t>involvement</a:t>
            </a:r>
            <a:endParaRPr lang="en-US" sz="2000" dirty="0">
              <a:solidFill>
                <a:srgbClr val="006600"/>
              </a:solidFill>
            </a:endParaRPr>
          </a:p>
          <a:p>
            <a:pPr marL="461772" indent="-3429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6600"/>
                </a:solidFill>
              </a:rPr>
              <a:t>Clinical </a:t>
            </a:r>
            <a:r>
              <a:rPr lang="en-US" sz="2000" b="1" dirty="0">
                <a:solidFill>
                  <a:srgbClr val="006600"/>
                </a:solidFill>
              </a:rPr>
              <a:t>information systems </a:t>
            </a:r>
            <a:endParaRPr lang="en-US" sz="2000" b="1" dirty="0" smtClean="0">
              <a:solidFill>
                <a:srgbClr val="006600"/>
              </a:solidFill>
            </a:endParaRPr>
          </a:p>
          <a:p>
            <a:pPr marL="461772" indent="-3429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6600"/>
                </a:solidFill>
              </a:rPr>
              <a:t>Revised payment systems </a:t>
            </a:r>
          </a:p>
          <a:p>
            <a:pPr marL="461772" indent="-3429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99"/>
                </a:solidFill>
                <a:hlinkClick r:id="rId5"/>
              </a:rPr>
              <a:t>www.TransforMed.com</a:t>
            </a:r>
            <a:r>
              <a:rPr lang="en-US" sz="2000" dirty="0" smtClean="0">
                <a:solidFill>
                  <a:srgbClr val="003399"/>
                </a:solidFill>
              </a:rPr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2" y="6054095"/>
            <a:ext cx="1354407" cy="5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53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8. Cultivate New Skills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371600"/>
            <a:ext cx="5095038" cy="4572000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sz="2200" dirty="0" smtClean="0"/>
              <a:t>New skills required</a:t>
            </a:r>
          </a:p>
          <a:p>
            <a:pPr lvl="1">
              <a:spcAft>
                <a:spcPts val="300"/>
              </a:spcAft>
            </a:pPr>
            <a:r>
              <a:rPr lang="en-US" dirty="0" smtClean="0">
                <a:solidFill>
                  <a:schemeClr val="tx1"/>
                </a:solidFill>
              </a:rPr>
              <a:t>We are </a:t>
            </a:r>
            <a:r>
              <a:rPr lang="en-US" i="1" dirty="0" smtClean="0">
                <a:solidFill>
                  <a:schemeClr val="tx1"/>
                </a:solidFill>
              </a:rPr>
              <a:t>comprehensivists</a:t>
            </a:r>
          </a:p>
          <a:p>
            <a:pPr lvl="1"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Data analytics</a:t>
            </a:r>
          </a:p>
          <a:p>
            <a:pPr lvl="1">
              <a:spcAft>
                <a:spcPts val="300"/>
              </a:spcAft>
            </a:pPr>
            <a:r>
              <a:rPr lang="en-US" dirty="0" smtClean="0">
                <a:solidFill>
                  <a:schemeClr val="tx1"/>
                </a:solidFill>
              </a:rPr>
              <a:t>Quality improvement</a:t>
            </a:r>
          </a:p>
          <a:p>
            <a:pPr lvl="1">
              <a:spcAft>
                <a:spcPts val="300"/>
              </a:spcAft>
            </a:pPr>
            <a:r>
              <a:rPr lang="en-US" dirty="0" smtClean="0">
                <a:solidFill>
                  <a:schemeClr val="tx1"/>
                </a:solidFill>
              </a:rPr>
              <a:t>Cost management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Team management – “leader” need      not be a physician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9F14-1583-434B-BBCB-322E91825906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011" y="1371600"/>
            <a:ext cx="294435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2" y="6054095"/>
            <a:ext cx="1354407" cy="5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10738"/>
            <a:ext cx="839041" cy="7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5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9. Coordinate Care</a:t>
            </a:r>
            <a:endParaRPr lang="en-US" sz="3800" b="1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57800" cy="48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cs typeface="Arial" pitchFamily="34" charset="0"/>
              </a:rPr>
              <a:t>Supports provider care plans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cs typeface="Arial" pitchFamily="34" charset="0"/>
              </a:rPr>
              <a:t>Supports </a:t>
            </a:r>
            <a:r>
              <a:rPr lang="en-US" sz="2200" dirty="0">
                <a:cs typeface="Arial" pitchFamily="34" charset="0"/>
              </a:rPr>
              <a:t>patients </a:t>
            </a:r>
            <a:r>
              <a:rPr lang="en-US" sz="2200" dirty="0" smtClean="0">
                <a:cs typeface="Arial" pitchFamily="34" charset="0"/>
              </a:rPr>
              <a:t>with </a:t>
            </a:r>
            <a:r>
              <a:rPr lang="en-US" sz="2200" dirty="0">
                <a:cs typeface="Arial" pitchFamily="34" charset="0"/>
              </a:rPr>
              <a:t>frequent </a:t>
            </a:r>
            <a:r>
              <a:rPr lang="en-US" sz="2200" dirty="0" smtClean="0">
                <a:cs typeface="Arial" pitchFamily="34" charset="0"/>
              </a:rPr>
              <a:t>contact</a:t>
            </a:r>
            <a:endParaRPr lang="en-US" sz="2200" dirty="0"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cs typeface="Arial" pitchFamily="34" charset="0"/>
              </a:rPr>
              <a:t>Helps patients prepare for office </a:t>
            </a:r>
            <a:r>
              <a:rPr lang="en-US" sz="2200" dirty="0" smtClean="0">
                <a:cs typeface="Arial" pitchFamily="34" charset="0"/>
              </a:rPr>
              <a:t>visits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cs typeface="Arial" pitchFamily="34" charset="0"/>
              </a:rPr>
              <a:t>Identifies high-risk patients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cs typeface="Arial" pitchFamily="34" charset="0"/>
              </a:rPr>
              <a:t>Develops disease registries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cs typeface="Arial" pitchFamily="34" charset="0"/>
              </a:rPr>
              <a:t>Monitors reminder systems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Provides patient education</a:t>
            </a:r>
            <a:endParaRPr lang="en-US" sz="2200" dirty="0" smtClean="0"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cs typeface="Arial" pitchFamily="34" charset="0"/>
              </a:rPr>
              <a:t>Coordinates care and transitions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The go-to person to connect </a:t>
            </a:r>
            <a:r>
              <a:rPr lang="en-US" sz="2200" dirty="0"/>
              <a:t>the </a:t>
            </a:r>
            <a:r>
              <a:rPr lang="en-US" sz="2200" dirty="0" smtClean="0"/>
              <a:t>dots </a:t>
            </a:r>
            <a:endParaRPr lang="en-US" sz="2200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AC0-FA48-4952-9CFE-9043BC2327FF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693" y="1371600"/>
            <a:ext cx="253538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2" y="6054095"/>
            <a:ext cx="1354407" cy="5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10738"/>
            <a:ext cx="839041" cy="7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82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132" y="1371600"/>
            <a:ext cx="338846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10. Refer Based On Value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114800" cy="4572000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Who provides the best care to your patients?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How do you know?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Who provides the best value to your patients?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How do you know?</a:t>
            </a:r>
          </a:p>
          <a:p>
            <a:r>
              <a:rPr lang="en-US" dirty="0" smtClean="0"/>
              <a:t>What kind of care do you want your mom to have?</a:t>
            </a:r>
          </a:p>
          <a:p>
            <a:r>
              <a:rPr lang="en-US" dirty="0" smtClean="0"/>
              <a:t>Referral hospitals and specialists should </a:t>
            </a:r>
            <a:r>
              <a:rPr lang="en-US" u="sng" dirty="0" smtClean="0"/>
              <a:t>earn</a:t>
            </a:r>
            <a:r>
              <a:rPr lang="en-US" dirty="0" smtClean="0"/>
              <a:t> our referrals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9F14-1583-434B-BBCB-322E91825906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2" y="6054095"/>
            <a:ext cx="1354407" cy="5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10738"/>
            <a:ext cx="839041" cy="7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89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053" y="1981200"/>
            <a:ext cx="3706413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273"/>
            <a:ext cx="8229600" cy="1252728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Forces Motivating Change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4188853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/>
              <a:t>“Form follows finance”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/>
              <a:t>Commercial insurance changing, and employer plans changing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/>
              <a:t>Medicare changes are dramatic and could be more so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/>
              <a:t>Medicaid changes spreading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4E500C0-CF7A-4ADE-8547-715307B38E1A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2" y="6054095"/>
            <a:ext cx="1354407" cy="5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10738"/>
            <a:ext cx="839041" cy="7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7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332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11. Consider Regionalization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953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Act locally; think regionally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Economies of scale may demand a contracted cottage industry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Goal: To care for populations expertly, efficiently, equitably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9F14-1583-434B-BBCB-322E91825906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3400" y="5542002"/>
            <a:ext cx="868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</a:rPr>
              <a:t>Resource: Lupica and Geffner. Enlightened Interdependence. </a:t>
            </a:r>
            <a:r>
              <a:rPr lang="en-US" sz="1200" i="1" dirty="0" smtClean="0">
                <a:solidFill>
                  <a:srgbClr val="000000"/>
                </a:solidFill>
                <a:latin typeface="Times New Roman" pitchFamily="18" charset="0"/>
              </a:rPr>
              <a:t>Trustee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</a:rPr>
              <a:t>. November/December 2012. </a:t>
            </a:r>
            <a:endParaRPr 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2" y="6054095"/>
            <a:ext cx="1354407" cy="5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10738"/>
            <a:ext cx="839041" cy="7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93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4" r="12529"/>
          <a:stretch/>
        </p:blipFill>
        <p:spPr bwMode="auto">
          <a:xfrm>
            <a:off x="4800600" y="1752600"/>
            <a:ext cx="403751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85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12. Engage Your Community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410200" cy="4572000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What is available locally to improve    health care </a:t>
            </a:r>
            <a:r>
              <a:rPr lang="en-US" b="1" dirty="0" smtClean="0">
                <a:solidFill>
                  <a:srgbClr val="0000CC"/>
                </a:solidFill>
              </a:rPr>
              <a:t>value</a:t>
            </a:r>
            <a:r>
              <a:rPr lang="en-US" dirty="0" smtClean="0"/>
              <a:t>?</a:t>
            </a:r>
          </a:p>
          <a:p>
            <a:pPr lvl="1">
              <a:spcAft>
                <a:spcPts val="300"/>
              </a:spcAft>
            </a:pPr>
            <a:r>
              <a:rPr lang="en-US" dirty="0" smtClean="0">
                <a:solidFill>
                  <a:schemeClr val="tx1"/>
                </a:solidFill>
              </a:rPr>
              <a:t>Public Health</a:t>
            </a:r>
          </a:p>
          <a:p>
            <a:pPr lvl="1">
              <a:spcAft>
                <a:spcPts val="300"/>
              </a:spcAft>
            </a:pPr>
            <a:r>
              <a:rPr lang="en-US" dirty="0" smtClean="0">
                <a:solidFill>
                  <a:schemeClr val="tx1"/>
                </a:solidFill>
              </a:rPr>
              <a:t>Social Service</a:t>
            </a:r>
          </a:p>
          <a:p>
            <a:pPr lvl="1">
              <a:spcAft>
                <a:spcPts val="300"/>
              </a:spcAft>
            </a:pPr>
            <a:r>
              <a:rPr lang="en-US" dirty="0" smtClean="0">
                <a:solidFill>
                  <a:schemeClr val="tx1"/>
                </a:solidFill>
              </a:rPr>
              <a:t>Agency on Aging</a:t>
            </a:r>
          </a:p>
          <a:p>
            <a:pPr lvl="1">
              <a:spcAft>
                <a:spcPts val="300"/>
              </a:spcAft>
            </a:pPr>
            <a:r>
              <a:rPr lang="en-US" dirty="0" smtClean="0">
                <a:solidFill>
                  <a:schemeClr val="tx1"/>
                </a:solidFill>
              </a:rPr>
              <a:t>Community health workers</a:t>
            </a:r>
          </a:p>
          <a:p>
            <a:pPr lvl="1"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Care transition programs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Churches and foundations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Do not duplicate!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Collaborations are less expensive than new clinic/hospital services – and build good will</a:t>
            </a:r>
          </a:p>
          <a:p>
            <a:r>
              <a:rPr lang="en-US" dirty="0" smtClean="0"/>
              <a:t>Do what’s </a:t>
            </a:r>
            <a:r>
              <a:rPr lang="en-US" i="1" dirty="0" smtClean="0"/>
              <a:t>right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9F14-1583-434B-BBCB-322E91825906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2" y="6054095"/>
            <a:ext cx="1354407" cy="5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10738"/>
            <a:ext cx="839041" cy="7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Lessons from Hospitals in Healthiest Counties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251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Dansville, NY: “change from thinking about the care that is given while the patient is within our walls to thinking about the care of the patient outside our walls”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Dansville: “We no longer see ourselves as a standalone organization, but rather as part of the region’s broader healthcare ecosystem”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2" y="6054095"/>
            <a:ext cx="1354407" cy="5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10738"/>
            <a:ext cx="839041" cy="7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65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Lessons from Hospitals in Healthiest Counties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2511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Oakland CA: “just as our focus on total health–integration, prevention, and empowerment–drives internal planning for our members, it also drives planning for improving the health of our community”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Oakland CA: “we work closely with the county and state public health departments, reviewing various sets of data, including mortality and morbidity data, as well as substance abuse, drinking, and tobacco consumption figures”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2" y="6054095"/>
            <a:ext cx="1354407" cy="5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10738"/>
            <a:ext cx="839041" cy="7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8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Lessons from Hospitals in Healthiest Counties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251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Raleigh, NC: “a physician-led effort in partnership with the hospital to provide integrated, patient-centered care. This means coordination of care, more involvement in prevention as well as a more active role in helping people manager their overall health outside of the healthcare setting.”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Source: Rizzo E (2014) Population Health Lessons From Hospitals in the U.S.’ Healthiest Counties: 3 CEOs Share Successes.  Becker’s Hospital Review. June 2.</a:t>
            </a:r>
            <a:endParaRPr lang="en-US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2" y="6054095"/>
            <a:ext cx="1354407" cy="5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10738"/>
            <a:ext cx="839041" cy="7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5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Other Innovations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Chief Medical Financial Officer in Banner General Hospital in Sandpoint, Idaho (CAH)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Chief Patient Experience Officer named at Johns Hopkins Medicine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All about value for the patient/customer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2" y="6054095"/>
            <a:ext cx="1354407" cy="5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10738"/>
            <a:ext cx="839041" cy="7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0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Dr. Keith J. Mueller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0772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0" dirty="0">
                <a:latin typeface="Calibri" panose="020F0502020204030204" pitchFamily="34" charset="0"/>
                <a:cs typeface="Arial" pitchFamily="34" charset="0"/>
              </a:rPr>
              <a:t>Department of Health Management and Policy</a:t>
            </a:r>
            <a:br>
              <a:rPr lang="en-US" sz="2800" b="1" i="0" dirty="0">
                <a:latin typeface="Calibri" panose="020F0502020204030204" pitchFamily="34" charset="0"/>
                <a:cs typeface="Arial" pitchFamily="34" charset="0"/>
              </a:rPr>
            </a:br>
            <a:r>
              <a:rPr lang="en-US" sz="2800" b="1" i="0" dirty="0">
                <a:latin typeface="Calibri" panose="020F0502020204030204" pitchFamily="34" charset="0"/>
                <a:cs typeface="Arial" pitchFamily="34" charset="0"/>
              </a:rPr>
              <a:t>College of Public Health</a:t>
            </a:r>
            <a:br>
              <a:rPr lang="en-US" sz="2800" b="1" i="0" dirty="0">
                <a:latin typeface="Calibri" panose="020F0502020204030204" pitchFamily="34" charset="0"/>
                <a:cs typeface="Arial" pitchFamily="34" charset="0"/>
              </a:rPr>
            </a:br>
            <a:r>
              <a:rPr lang="en-US" sz="2800" b="1" i="0" dirty="0" smtClean="0">
                <a:latin typeface="Calibri" panose="020F0502020204030204" pitchFamily="34" charset="0"/>
                <a:cs typeface="Arial" pitchFamily="34" charset="0"/>
              </a:rPr>
              <a:t>145 Riverside Drive, N232A - </a:t>
            </a:r>
            <a:r>
              <a:rPr lang="en-US" sz="2800" b="1" i="0" dirty="0">
                <a:latin typeface="Calibri" panose="020F0502020204030204" pitchFamily="34" charset="0"/>
                <a:cs typeface="Arial" pitchFamily="34" charset="0"/>
              </a:rPr>
              <a:t>CPHB</a:t>
            </a:r>
          </a:p>
          <a:p>
            <a:pPr marL="0" indent="0">
              <a:buNone/>
            </a:pPr>
            <a:r>
              <a:rPr lang="en-US" sz="2800" b="1" i="0" dirty="0">
                <a:latin typeface="Calibri" panose="020F0502020204030204" pitchFamily="34" charset="0"/>
                <a:cs typeface="Arial" pitchFamily="34" charset="0"/>
              </a:rPr>
              <a:t>Iowa City, IA  52242</a:t>
            </a:r>
            <a:br>
              <a:rPr lang="en-US" sz="2800" b="1" i="0" dirty="0">
                <a:latin typeface="Calibri" panose="020F0502020204030204" pitchFamily="34" charset="0"/>
                <a:cs typeface="Arial" pitchFamily="34" charset="0"/>
              </a:rPr>
            </a:br>
            <a:r>
              <a:rPr lang="en-US" sz="2800" b="1" i="0" dirty="0">
                <a:latin typeface="Calibri" panose="020F0502020204030204" pitchFamily="34" charset="0"/>
                <a:cs typeface="Arial" pitchFamily="34" charset="0"/>
              </a:rPr>
              <a:t>319-384-3832</a:t>
            </a:r>
            <a:br>
              <a:rPr lang="en-US" sz="2800" b="1" i="0" dirty="0">
                <a:latin typeface="Calibri" panose="020F0502020204030204" pitchFamily="34" charset="0"/>
                <a:cs typeface="Arial" pitchFamily="34" charset="0"/>
              </a:rPr>
            </a:br>
            <a:r>
              <a:rPr lang="en-US" sz="2800" b="1" i="0" dirty="0">
                <a:latin typeface="Calibri" panose="020F0502020204030204" pitchFamily="34" charset="0"/>
                <a:cs typeface="Arial" pitchFamily="34" charset="0"/>
                <a:hlinkClick r:id="rId2"/>
              </a:rPr>
              <a:t>keith-mueller@uiowa.edu</a:t>
            </a:r>
            <a:endParaRPr lang="en-US" sz="2800" b="1" i="0" dirty="0">
              <a:latin typeface="Calibri" panose="020F0502020204030204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2F36-E707-4DA6-837D-5B1010A41157}" type="slidenum">
              <a:rPr lang="en-US" smtClean="0"/>
              <a:t>26</a:t>
            </a:fld>
            <a:endParaRPr lang="en-US" dirty="0"/>
          </a:p>
        </p:txBody>
      </p:sp>
      <p:pic>
        <p:nvPicPr>
          <p:cNvPr id="4" name="Picture 3" descr="rupri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341169"/>
            <a:ext cx="2054494" cy="895549"/>
          </a:xfrm>
          <a:prstGeom prst="rect">
            <a:avLst/>
          </a:prstGeom>
        </p:spPr>
      </p:pic>
      <p:pic>
        <p:nvPicPr>
          <p:cNvPr id="5" name="Picture 4" descr="DomeWdUnit-L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05400"/>
            <a:ext cx="1295400" cy="110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3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Commercial Insurance and Employers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876800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/>
              <a:t>Value-based insurance design to steer utilization: wellness, disease management, medication 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/>
              <a:t>Payment methodologies shifting to value-driven, at least in part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/>
              <a:t>Employers seeking deals, including national employers such as Walmart and Lowes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4E500C0-CF7A-4ADE-8547-715307B38E1A}" type="slidenum">
              <a:rPr lang="en-US" smtClean="0"/>
              <a:t>3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265355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2" y="6054095"/>
            <a:ext cx="1354407" cy="5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10738"/>
            <a:ext cx="839041" cy="7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9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Medicare Payment Changes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267200" cy="45720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Uncertain future (at best) for cost-based reimbursement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Demonstrations of new methods, including bundled payment, shared savings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Value-based purchasing across provider types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Includes non-payment for certain situations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4E500C0-CF7A-4ADE-8547-715307B38E1A}" type="slidenum">
              <a:rPr lang="en-US" smtClean="0"/>
              <a:t>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804" y="2209801"/>
            <a:ext cx="369092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2" y="6054095"/>
            <a:ext cx="1354407" cy="5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10738"/>
            <a:ext cx="839041" cy="7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0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accent1">
                    <a:lumMod val="75000"/>
                  </a:schemeClr>
                </a:solidFill>
              </a:rPr>
              <a:t>Medicaid</a:t>
            </a:r>
            <a:endParaRPr lang="en-US" sz="3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96200" cy="4800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ACO development being seen as an answer to cost of current and expanded program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Reduced payments in systems based on pay for service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Other innovations to reduce cost such as primary care case management, divert from emergency rooms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4E500C0-CF7A-4ADE-8547-715307B38E1A}" type="slidenum">
              <a:rPr lang="en-US" smtClean="0"/>
              <a:t>5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70030"/>
            <a:ext cx="30194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2" y="6054095"/>
            <a:ext cx="1354407" cy="5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10738"/>
            <a:ext cx="839041" cy="7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92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841" y="762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effectLst/>
              </a:rPr>
              <a:t>Concluding discussion of payment change with reminders of reality</a:t>
            </a:r>
            <a:endParaRPr lang="en-US" sz="4000" b="1" dirty="0">
              <a:effectLst/>
            </a:endParaRPr>
          </a:p>
        </p:txBody>
      </p:sp>
      <p:sp>
        <p:nvSpPr>
          <p:cNvPr id="2" name="Subtitle 1"/>
          <p:cNvSpPr>
            <a:spLocks noGrp="1"/>
          </p:cNvSpPr>
          <p:nvPr>
            <p:ph idx="1"/>
          </p:nvPr>
        </p:nvSpPr>
        <p:spPr>
          <a:xfrm>
            <a:off x="381841" y="1981200"/>
            <a:ext cx="8229600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i="0" dirty="0" smtClean="0"/>
              <a:t>Payment per event will moderate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0" dirty="0" smtClean="0"/>
              <a:t>Tolerance for services of questionable use will diminish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0" dirty="0" smtClean="0"/>
              <a:t>Systems will form and spread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0" dirty="0" smtClean="0"/>
              <a:t>Multiple payers moving in similar directions, opportunities to influence should be captured and exploited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Future is in </a:t>
            </a:r>
            <a:r>
              <a:rPr lang="en-US" i="1" dirty="0" smtClean="0"/>
              <a:t>health improvement</a:t>
            </a:r>
            <a:r>
              <a:rPr lang="en-US" dirty="0" smtClean="0"/>
              <a:t> for population served (community)</a:t>
            </a:r>
            <a:endParaRPr lang="en-US" i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E4322F36-E707-4DA6-837D-5B1010A41157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 descr="rupri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22" y="6084304"/>
            <a:ext cx="1288821" cy="561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905530"/>
            <a:ext cx="839041" cy="7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4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86058"/>
            <a:ext cx="4572000" cy="186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Convincing Evidence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05800" cy="43251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Change is underway (not just “coming”)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Driven largely by needs to refinance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But also involving reorganizing to meet quality objectives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Respond to change or lead change but CHANGE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2" y="6054095"/>
            <a:ext cx="1354407" cy="5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10738"/>
            <a:ext cx="839041" cy="7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7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90600"/>
            <a:ext cx="3083126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All About Value</a:t>
            </a:r>
            <a:r>
              <a:rPr lang="en-US" sz="3800" dirty="0" smtClean="0"/>
              <a:t>	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355956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Value will determine payment, initially partial eventually all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Responding to those changes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Value will take on a new meaning beyond the hospital/clinic walls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A40728F-966E-42D4-A4D9-1DCC9FA64782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 descr="rupri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994917"/>
            <a:ext cx="1288821" cy="561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16143"/>
            <a:ext cx="839041" cy="7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1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0" y="6140462"/>
            <a:ext cx="1354407" cy="5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458" y="5897105"/>
            <a:ext cx="839041" cy="7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A Continuum of Value Strategies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24401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12 strategies, </a:t>
            </a:r>
            <a:r>
              <a:rPr lang="en-US" dirty="0"/>
              <a:t>but order and timelines will vary 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continuous</a:t>
            </a:r>
            <a:r>
              <a:rPr lang="en-US" dirty="0" smtClean="0"/>
              <a:t> transformation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9F14-1583-434B-BBCB-322E91825906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91" y="2438400"/>
            <a:ext cx="344969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9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2812</TotalTime>
  <Words>1152</Words>
  <Application>Microsoft Office PowerPoint</Application>
  <PresentationFormat>On-screen Show (4:3)</PresentationFormat>
  <Paragraphs>187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Urban</vt:lpstr>
      <vt:lpstr>Encounter-Based Strategies to Population-Based Strategies</vt:lpstr>
      <vt:lpstr>Forces Motivating Change</vt:lpstr>
      <vt:lpstr>Commercial Insurance and Employers</vt:lpstr>
      <vt:lpstr>Medicare Payment Changes</vt:lpstr>
      <vt:lpstr>Medicaid</vt:lpstr>
      <vt:lpstr>Concluding discussion of payment change with reminders of reality</vt:lpstr>
      <vt:lpstr>Convincing Evidence</vt:lpstr>
      <vt:lpstr>All About Value </vt:lpstr>
      <vt:lpstr>A Continuum of Value Strategies</vt:lpstr>
      <vt:lpstr>1. Get Your FFS House in Order</vt:lpstr>
      <vt:lpstr>2. Measure, Report, and Act</vt:lpstr>
      <vt:lpstr>3. Prioritize Improvement</vt:lpstr>
      <vt:lpstr>4. Improve Operations Efficiency</vt:lpstr>
      <vt:lpstr>5. Get Paid for Quality</vt:lpstr>
      <vt:lpstr>6. Engage Medical Staff Deeply</vt:lpstr>
      <vt:lpstr>7. Develop Medical Homes</vt:lpstr>
      <vt:lpstr>8. Cultivate New Skills</vt:lpstr>
      <vt:lpstr>9. Coordinate Care</vt:lpstr>
      <vt:lpstr>10. Refer Based On Value</vt:lpstr>
      <vt:lpstr>11. Consider Regionalization</vt:lpstr>
      <vt:lpstr>12. Engage Your Community</vt:lpstr>
      <vt:lpstr>Lessons from Hospitals in Healthiest Counties</vt:lpstr>
      <vt:lpstr>Lessons from Hospitals in Healthiest Counties</vt:lpstr>
      <vt:lpstr>Lessons from Hospitals in Healthiest Counties</vt:lpstr>
      <vt:lpstr>Other Innovations</vt:lpstr>
      <vt:lpstr>Dr. Keith J. Mueller</vt:lpstr>
    </vt:vector>
  </TitlesOfParts>
  <Company>College of Public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Encounter-Based Strategies to Population-Based Strategies</dc:title>
  <dc:creator>Mueller, Keith</dc:creator>
  <cp:lastModifiedBy>Mueller, Keith</cp:lastModifiedBy>
  <cp:revision>23</cp:revision>
  <dcterms:created xsi:type="dcterms:W3CDTF">2014-09-19T15:40:23Z</dcterms:created>
  <dcterms:modified xsi:type="dcterms:W3CDTF">2014-10-22T11:05:12Z</dcterms:modified>
</cp:coreProperties>
</file>