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sldIdLst>
    <p:sldId id="256" r:id="rId2"/>
    <p:sldId id="270" r:id="rId3"/>
    <p:sldId id="257" r:id="rId4"/>
    <p:sldId id="258" r:id="rId5"/>
    <p:sldId id="269" r:id="rId6"/>
    <p:sldId id="268" r:id="rId7"/>
    <p:sldId id="259" r:id="rId8"/>
    <p:sldId id="260" r:id="rId9"/>
    <p:sldId id="261" r:id="rId10"/>
    <p:sldId id="271" r:id="rId11"/>
    <p:sldId id="263" r:id="rId12"/>
    <p:sldId id="267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114" d="100"/>
          <a:sy n="114" d="100"/>
        </p:scale>
        <p:origin x="-8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964A8-DF3F-4D46-A9F9-597BB627F27F}" type="datetimeFigureOut">
              <a:rPr lang="en-US" smtClean="0"/>
              <a:t>10/24/2014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0C40B-2A20-46D2-802E-BB32A2081C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312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0C40B-2A20-46D2-802E-BB32A2081C0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8722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0C40B-2A20-46D2-802E-BB32A2081C0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725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0C40B-2A20-46D2-802E-BB32A2081C0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233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0C40B-2A20-46D2-802E-BB32A2081C0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636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0C40B-2A20-46D2-802E-BB32A2081C0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702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0C40B-2A20-46D2-802E-BB32A2081C0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051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Eric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0C40B-2A20-46D2-802E-BB32A2081C0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968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Eric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0C40B-2A20-46D2-802E-BB32A2081C0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127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0C40B-2A20-46D2-802E-BB32A2081C0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661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0C40B-2A20-46D2-802E-BB32A2081C0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3415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0C40B-2A20-46D2-802E-BB32A2081C0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025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EC68E-40B1-4CBE-87C4-DF21E1237A2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208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C5CBA-F074-4099-8929-0BF6538309D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830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62021-DB81-4169-AEEA-1B001DCF1FE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18684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27371-553A-4A45-986C-067CE78ACCA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9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1E762-9E3F-40F8-875C-054EDE7B4E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5548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98120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EB1AF-4F44-4070-A44C-38C9A59CA9D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66546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AAC22-3DA5-4280-967D-7C67262B89D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1900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631E3-A59F-433C-92D4-3724B8333CB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45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4E360-615D-45F9-A0CE-76D6170668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07506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8732D-8DA7-4306-812B-9F7C18132BB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4193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EB8B9-057F-41B2-B53D-0DE89EF147E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259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391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770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757C5C3-2317-4B01-BCF3-0BDBB42EB93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2362200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Successful Physician Integration into Healthcare Systems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2133600"/>
          </a:xfrm>
        </p:spPr>
        <p:txBody>
          <a:bodyPr/>
          <a:lstStyle/>
          <a:p>
            <a:r>
              <a:rPr lang="en-US" altLang="en-US" dirty="0" smtClean="0"/>
              <a:t>36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Annual Iowa Healthcare </a:t>
            </a:r>
          </a:p>
          <a:p>
            <a:r>
              <a:rPr lang="en-US" altLang="en-US" dirty="0" smtClean="0"/>
              <a:t>Executive Symposium</a:t>
            </a:r>
          </a:p>
          <a:p>
            <a:r>
              <a:rPr lang="en-US" altLang="en-US" dirty="0" smtClean="0"/>
              <a:t>Friday, 10.31.14</a:t>
            </a:r>
          </a:p>
          <a:p>
            <a:r>
              <a:rPr lang="en-US" altLang="en-US" dirty="0" smtClean="0"/>
              <a:t>10:30 - noon 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371600"/>
          </a:xfrm>
        </p:spPr>
        <p:txBody>
          <a:bodyPr/>
          <a:lstStyle/>
          <a:p>
            <a:r>
              <a:rPr lang="en-US" sz="2000" b="1" dirty="0"/>
              <a:t>Physician Alignment: Paths to Partnership in “CHA”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November-December 2008</a:t>
            </a:r>
            <a:br>
              <a:rPr lang="en-US" sz="2000" dirty="0"/>
            </a:br>
            <a:r>
              <a:rPr lang="en-US" sz="2000" dirty="0" smtClean="0"/>
              <a:t>Marc </a:t>
            </a:r>
            <a:r>
              <a:rPr lang="en-US" sz="2000" dirty="0"/>
              <a:t>Bard, MD, Paul Conlon, </a:t>
            </a:r>
            <a:r>
              <a:rPr lang="en-US" sz="2000" dirty="0"/>
              <a:t>Pharm.D</a:t>
            </a:r>
            <a:r>
              <a:rPr lang="en-US" sz="2000" dirty="0"/>
              <a:t>., JD, Gale Gartner, and P. Terrence O'Rourke, MD</a:t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4" name="Picture 2" descr="Fig. 1: An Evolving Continuum of Practice Options and Relationships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52600"/>
            <a:ext cx="7391400" cy="384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96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 b="1" dirty="0" smtClean="0"/>
              <a:t>Three </a:t>
            </a:r>
            <a:r>
              <a:rPr lang="en-US" altLang="en-US" b="1" dirty="0" smtClean="0"/>
              <a:t>Framing  Questions </a:t>
            </a:r>
            <a:br>
              <a:rPr lang="en-US" altLang="en-US" b="1" dirty="0" smtClean="0"/>
            </a:br>
            <a:r>
              <a:rPr lang="en-US" altLang="en-US" b="1" dirty="0" smtClean="0"/>
              <a:t>for Today</a:t>
            </a:r>
            <a:endParaRPr lang="en-US" altLang="en-US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391400" cy="4495800"/>
          </a:xfrm>
        </p:spPr>
        <p:txBody>
          <a:bodyPr/>
          <a:lstStyle/>
          <a:p>
            <a:pPr marL="514350" indent="-514350">
              <a:buFontTx/>
              <a:buAutoNum type="arabicPeriod"/>
              <a:defRPr/>
            </a:pPr>
            <a:r>
              <a:rPr lang="en-US" dirty="0" smtClean="0"/>
              <a:t>Is physician employment the  endgame?</a:t>
            </a:r>
          </a:p>
          <a:p>
            <a:pPr marL="514350" indent="-514350">
              <a:buFontTx/>
              <a:buAutoNum type="arabicPeriod"/>
              <a:defRPr/>
            </a:pPr>
            <a:endParaRPr lang="en-US" dirty="0" smtClean="0"/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/>
              <a:t>What are the top integration failures?</a:t>
            </a:r>
          </a:p>
          <a:p>
            <a:pPr marL="514350" indent="-514350">
              <a:buFontTx/>
              <a:buAutoNum type="arabicPeriod"/>
              <a:defRPr/>
            </a:pPr>
            <a:endParaRPr lang="en-US" dirty="0" smtClean="0"/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/>
              <a:t>What are the top integration successes?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3962400"/>
          </a:xfrm>
        </p:spPr>
        <p:txBody>
          <a:bodyPr/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Is physician employment typically the best solution as we move to a value-based financing environment?</a:t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What are the top physician integration failures?</a:t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7772400" cy="2819400"/>
          </a:xfrm>
        </p:spPr>
        <p:txBody>
          <a:bodyPr/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What </a:t>
            </a:r>
            <a:r>
              <a:rPr lang="en-US" altLang="en-US" dirty="0" smtClean="0"/>
              <a:t>are the top physician integration success factors?</a:t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/>
              <a:t>Conclusions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191000"/>
            <a:ext cx="5486400" cy="1143000"/>
          </a:xfrm>
        </p:spPr>
        <p:txBody>
          <a:bodyPr/>
          <a:lstStyle/>
          <a:p>
            <a:r>
              <a:rPr lang="en-US" sz="3600" i="1" dirty="0" smtClean="0"/>
              <a:t>Focus: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Reality-Based Guidance 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571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http://czthomas.files.wordpress.com/2014/07/lucy-engagement-help.png?w=600&amp;h=416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9" r="3889"/>
          <a:stretch>
            <a:fillRect/>
          </a:stretch>
        </p:blipFill>
        <p:spPr bwMode="auto">
          <a:xfrm>
            <a:off x="1792288" y="612775"/>
            <a:ext cx="4669367" cy="350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150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752600"/>
          </a:xfrm>
        </p:spPr>
        <p:txBody>
          <a:bodyPr/>
          <a:lstStyle/>
          <a:p>
            <a:r>
              <a:rPr lang="en-US" altLang="en-US" b="1" dirty="0" smtClean="0"/>
              <a:t>Focus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819400"/>
          </a:xfrm>
        </p:spPr>
        <p:txBody>
          <a:bodyPr/>
          <a:lstStyle/>
          <a:p>
            <a:r>
              <a:rPr lang="en-US" altLang="en-US" sz="4400" dirty="0" smtClean="0"/>
              <a:t>Reality-Based Guidance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r>
              <a:rPr lang="en-US" altLang="en-US" b="1" dirty="0" smtClean="0"/>
              <a:t>Panelists</a:t>
            </a:r>
            <a:r>
              <a:rPr lang="en-US" altLang="en-US" dirty="0" smtClean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9200"/>
            <a:ext cx="7391400" cy="4267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65 </a:t>
            </a:r>
            <a:r>
              <a:rPr lang="en-US" dirty="0" smtClean="0"/>
              <a:t>years </a:t>
            </a:r>
            <a:r>
              <a:rPr lang="en-US" dirty="0" smtClean="0"/>
              <a:t>of combined experience</a:t>
            </a:r>
            <a:endParaRPr lang="en-US" dirty="0"/>
          </a:p>
          <a:p>
            <a:pPr>
              <a:defRPr/>
            </a:pPr>
            <a:r>
              <a:rPr lang="en-US" dirty="0" smtClean="0"/>
              <a:t>Over </a:t>
            </a:r>
            <a:r>
              <a:rPr lang="en-US" dirty="0"/>
              <a:t>1,400 </a:t>
            </a:r>
            <a:r>
              <a:rPr lang="en-US" dirty="0" smtClean="0"/>
              <a:t>directly </a:t>
            </a:r>
            <a:r>
              <a:rPr lang="en-US" dirty="0"/>
              <a:t>managed </a:t>
            </a:r>
            <a:r>
              <a:rPr lang="en-US" dirty="0" smtClean="0"/>
              <a:t>physicians </a:t>
            </a:r>
            <a:r>
              <a:rPr lang="en-US" dirty="0"/>
              <a:t>(not </a:t>
            </a:r>
            <a:r>
              <a:rPr lang="en-US" dirty="0" smtClean="0"/>
              <a:t>counting </a:t>
            </a:r>
            <a:r>
              <a:rPr lang="en-US" dirty="0"/>
              <a:t>other clinicians)</a:t>
            </a:r>
          </a:p>
          <a:p>
            <a:pPr>
              <a:defRPr/>
            </a:pPr>
            <a:r>
              <a:rPr lang="en-US" dirty="0" smtClean="0"/>
              <a:t>4,400 </a:t>
            </a:r>
            <a:r>
              <a:rPr lang="en-US" dirty="0"/>
              <a:t>network </a:t>
            </a:r>
            <a:r>
              <a:rPr lang="en-US" dirty="0" smtClean="0"/>
              <a:t>physicians</a:t>
            </a:r>
            <a:endParaRPr lang="en-US" dirty="0"/>
          </a:p>
          <a:p>
            <a:pPr>
              <a:defRPr/>
            </a:pPr>
            <a:r>
              <a:rPr lang="en-US" dirty="0" smtClean="0"/>
              <a:t>450 </a:t>
            </a:r>
            <a:r>
              <a:rPr lang="en-US" dirty="0"/>
              <a:t>physicians moved into alignment with health systems </a:t>
            </a:r>
          </a:p>
          <a:p>
            <a:pPr>
              <a:defRPr/>
            </a:pPr>
            <a:r>
              <a:rPr lang="en-US" dirty="0" smtClean="0"/>
              <a:t>275 physicians </a:t>
            </a:r>
            <a:r>
              <a:rPr lang="en-US" dirty="0"/>
              <a:t>recruited</a:t>
            </a:r>
          </a:p>
          <a:p>
            <a:pPr marL="0" indent="0"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4876800"/>
          </a:xfrm>
        </p:spPr>
        <p:txBody>
          <a:bodyPr/>
          <a:lstStyle/>
          <a:p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Ian Montgomery </a:t>
            </a:r>
            <a:br>
              <a:rPr lang="en-US" altLang="en-US" b="1" dirty="0" smtClean="0"/>
            </a:br>
            <a:r>
              <a:rPr lang="en-US" altLang="en-US" b="1" dirty="0" smtClean="0"/>
              <a:t>‘</a:t>
            </a:r>
            <a:r>
              <a:rPr lang="en-US" altLang="en-US" dirty="0" smtClean="0"/>
              <a:t>79 MA, </a:t>
            </a:r>
            <a:r>
              <a:rPr lang="en-US" altLang="en-US" dirty="0" smtClean="0"/>
              <a:t>CMPE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3600" dirty="0" smtClean="0"/>
              <a:t>Clinical Associate </a:t>
            </a:r>
            <a:r>
              <a:rPr lang="en-US" altLang="en-US" sz="3600" dirty="0" smtClean="0"/>
              <a:t>Professor</a:t>
            </a:r>
            <a:br>
              <a:rPr lang="en-US" altLang="en-US" sz="3600" dirty="0" smtClean="0"/>
            </a:br>
            <a:r>
              <a:rPr lang="en-US" altLang="en-US" sz="3600" dirty="0" smtClean="0"/>
              <a:t>EMHA Program Director </a:t>
            </a: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>Department of Health Management and Policy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4953000"/>
          </a:xfrm>
        </p:spPr>
        <p:txBody>
          <a:bodyPr/>
          <a:lstStyle/>
          <a:p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Aric Sharp</a:t>
            </a:r>
            <a:br>
              <a:rPr lang="en-US" altLang="en-US" b="1" dirty="0" smtClean="0"/>
            </a:br>
            <a:r>
              <a:rPr lang="en-US" altLang="en-US" dirty="0" smtClean="0"/>
              <a:t>‘97 MA, FACHE, </a:t>
            </a:r>
            <a:r>
              <a:rPr lang="en-US" altLang="en-US" dirty="0" smtClean="0"/>
              <a:t>CMPE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3600" dirty="0" smtClean="0"/>
              <a:t>Vice President, </a:t>
            </a:r>
            <a:br>
              <a:rPr lang="en-US" altLang="en-US" sz="3600" dirty="0" smtClean="0"/>
            </a:br>
            <a:r>
              <a:rPr lang="en-US" altLang="en-US" sz="3600" dirty="0" smtClean="0"/>
              <a:t>Accountable Care Organization</a:t>
            </a:r>
            <a:br>
              <a:rPr lang="en-US" altLang="en-US" sz="3600" dirty="0" smtClean="0"/>
            </a:br>
            <a:r>
              <a:rPr lang="en-US" altLang="en-US" sz="3600" dirty="0" smtClean="0"/>
              <a:t>UnityPoint Health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381000"/>
            <a:ext cx="7391400" cy="5105400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endParaRPr lang="en-US" b="1" dirty="0" smtClean="0"/>
          </a:p>
          <a:p>
            <a:pPr marL="0" indent="0" algn="ctr">
              <a:buFontTx/>
              <a:buNone/>
              <a:defRPr/>
            </a:pPr>
            <a:r>
              <a:rPr lang="en-US" sz="4400" b="1" dirty="0" smtClean="0"/>
              <a:t>Eric Mooss</a:t>
            </a:r>
          </a:p>
          <a:p>
            <a:pPr marL="0" indent="0" algn="ctr">
              <a:buFontTx/>
              <a:buNone/>
              <a:defRPr/>
            </a:pPr>
            <a:r>
              <a:rPr lang="en-US" sz="4400" dirty="0" smtClean="0"/>
              <a:t>’04 </a:t>
            </a:r>
            <a:r>
              <a:rPr lang="en-US" sz="4400" dirty="0"/>
              <a:t>MHA, FACHE, CMPE </a:t>
            </a:r>
            <a:endParaRPr lang="en-US" sz="4400" dirty="0" smtClean="0"/>
          </a:p>
          <a:p>
            <a:pPr marL="0" indent="0" algn="ctr">
              <a:buFontTx/>
              <a:buNone/>
              <a:defRPr/>
            </a:pPr>
            <a:endParaRPr lang="en-US" sz="4400" dirty="0"/>
          </a:p>
          <a:p>
            <a:pPr marL="0" indent="0" algn="ctr">
              <a:buFontTx/>
              <a:buNone/>
              <a:defRPr/>
            </a:pPr>
            <a:r>
              <a:rPr lang="en-US" sz="3600" dirty="0" smtClean="0"/>
              <a:t>Executive Director </a:t>
            </a:r>
          </a:p>
          <a:p>
            <a:pPr marL="0" indent="0" algn="ctr">
              <a:buFontTx/>
              <a:buNone/>
              <a:defRPr/>
            </a:pPr>
            <a:r>
              <a:rPr lang="en-US" sz="3600" dirty="0" smtClean="0"/>
              <a:t>Primary Care, Banner Health</a:t>
            </a:r>
          </a:p>
          <a:p>
            <a:pPr marL="0" indent="0" algn="ctr">
              <a:buFontTx/>
              <a:buNone/>
              <a:defRPr/>
            </a:pPr>
            <a:endParaRPr lang="en-US" dirty="0" smtClean="0"/>
          </a:p>
          <a:p>
            <a:pPr marL="0" indent="0" algn="ctr">
              <a:buFontTx/>
              <a:buNone/>
              <a:defRPr/>
            </a:pPr>
            <a:endParaRPr lang="en-US" dirty="0" smtClean="0"/>
          </a:p>
          <a:p>
            <a:pPr marL="0" indent="0" algn="ctr"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 smtClean="0"/>
              <a:t>Our Five Basic Assumptions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391400" cy="4419600"/>
          </a:xfrm>
        </p:spPr>
        <p:txBody>
          <a:bodyPr/>
          <a:lstStyle/>
          <a:p>
            <a:pPr marL="514350" indent="-514350">
              <a:buFontTx/>
              <a:buAutoNum type="arabicPeriod"/>
              <a:defRPr/>
            </a:pPr>
            <a:r>
              <a:rPr lang="en-US" dirty="0" smtClean="0"/>
              <a:t>“Format</a:t>
            </a:r>
            <a:r>
              <a:rPr lang="en-US" dirty="0"/>
              <a:t>  </a:t>
            </a:r>
            <a:r>
              <a:rPr lang="en-US" dirty="0" smtClean="0"/>
              <a:t>Follows Finance.”  The </a:t>
            </a:r>
            <a:r>
              <a:rPr lang="en-US" dirty="0" smtClean="0"/>
              <a:t>Volume-to-Value </a:t>
            </a:r>
            <a:r>
              <a:rPr lang="en-US" dirty="0"/>
              <a:t>transformation is underway.</a:t>
            </a:r>
          </a:p>
          <a:p>
            <a:pPr marL="0" indent="0">
              <a:buFontTx/>
              <a:buNone/>
              <a:defRPr/>
            </a:pPr>
            <a:r>
              <a:rPr lang="en-US" dirty="0" smtClean="0"/>
              <a:t>2. Physician </a:t>
            </a:r>
            <a:r>
              <a:rPr lang="en-US" dirty="0"/>
              <a:t>influence </a:t>
            </a:r>
            <a:r>
              <a:rPr lang="en-US" dirty="0" smtClean="0"/>
              <a:t>is key </a:t>
            </a:r>
            <a:r>
              <a:rPr lang="en-US" dirty="0"/>
              <a:t>to Triple </a:t>
            </a:r>
            <a:endParaRPr lang="en-US" dirty="0" smtClean="0"/>
          </a:p>
          <a:p>
            <a:pPr marL="0" indent="0">
              <a:buFontTx/>
              <a:buNone/>
              <a:defRPr/>
            </a:pPr>
            <a:r>
              <a:rPr lang="en-US" dirty="0" smtClean="0"/>
              <a:t>    Aim progress. </a:t>
            </a:r>
          </a:p>
          <a:p>
            <a:pPr marL="0" indent="0">
              <a:buNone/>
              <a:defRPr/>
            </a:pPr>
            <a:r>
              <a:rPr lang="en-US" altLang="en-US" dirty="0"/>
              <a:t>3. Few healthcare organizations have </a:t>
            </a:r>
            <a:endParaRPr lang="en-US" altLang="en-US" dirty="0" smtClean="0"/>
          </a:p>
          <a:p>
            <a:pPr marL="0" indent="0">
              <a:buNone/>
              <a:defRPr/>
            </a:pPr>
            <a:r>
              <a:rPr lang="en-US" altLang="en-US" dirty="0" smtClean="0"/>
              <a:t>    </a:t>
            </a:r>
            <a:r>
              <a:rPr lang="en-US" altLang="en-US" u="sng" dirty="0" smtClean="0"/>
              <a:t>no</a:t>
            </a:r>
            <a:r>
              <a:rPr lang="en-US" altLang="en-US" dirty="0" smtClean="0"/>
              <a:t> </a:t>
            </a:r>
            <a:r>
              <a:rPr lang="en-US" altLang="en-US" dirty="0"/>
              <a:t>physician-integration strategy.</a:t>
            </a: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z="3200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 dirty="0" smtClean="0"/>
              <a:t>4. Most organizations can offer a variety of alignment mechanisms.</a:t>
            </a:r>
          </a:p>
          <a:p>
            <a:pPr marL="0" indent="0">
              <a:buFontTx/>
              <a:buNone/>
            </a:pPr>
            <a:endParaRPr lang="en-US" altLang="en-US" dirty="0" smtClean="0"/>
          </a:p>
          <a:p>
            <a:pPr marL="0" indent="0">
              <a:buNone/>
            </a:pPr>
            <a:r>
              <a:rPr lang="en-US" dirty="0" smtClean="0"/>
              <a:t>5. Most physicians are now employed by non-physician-owned organizations.</a:t>
            </a:r>
          </a:p>
          <a:p>
            <a:pPr marL="0" indent="0"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uccessful Physician Integration into Healthcare Systems (symposium 2014)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Successful Physician Integration into Healthcare Systems (symposium 2014)</Template>
  <TotalTime>468</TotalTime>
  <Words>154</Words>
  <Application>Microsoft Office PowerPoint</Application>
  <PresentationFormat>On-screen Show (4:3)</PresentationFormat>
  <Paragraphs>66</Paragraphs>
  <Slides>15</Slides>
  <Notes>11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Successful Physician Integration into Healthcare Systems (symposium 2014)</vt:lpstr>
      <vt:lpstr>Successful Physician Integration into Healthcare Systems </vt:lpstr>
      <vt:lpstr>Focus:  Reality-Based Guidance </vt:lpstr>
      <vt:lpstr>Focus</vt:lpstr>
      <vt:lpstr>Panelists </vt:lpstr>
      <vt:lpstr> Ian Montgomery  ‘79 MA, CMPE  Clinical Associate Professor EMHA Program Director  Department of Health Management and Policy </vt:lpstr>
      <vt:lpstr> Aric Sharp ‘97 MA, FACHE, CMPE  Vice President,  Accountable Care Organization UnityPoint Health </vt:lpstr>
      <vt:lpstr>PowerPoint Presentation</vt:lpstr>
      <vt:lpstr>Our Five Basic Assumptions </vt:lpstr>
      <vt:lpstr>PowerPoint Presentation</vt:lpstr>
      <vt:lpstr>Physician Alignment: Paths to Partnership in “CHA”  November-December 2008 Marc Bard, MD, Paul Conlon, Pharm.D., JD, Gale Gartner, and P. Terrence O'Rourke, MD </vt:lpstr>
      <vt:lpstr>Three Framing  Questions  for Today</vt:lpstr>
      <vt:lpstr>  Is physician employment typically the best solution as we move to a value-based financing environment? </vt:lpstr>
      <vt:lpstr>     What are the top physician integration failures? </vt:lpstr>
      <vt:lpstr>  What are the top physician integration success factors? </vt:lpstr>
      <vt:lpstr>Conclusions </vt:lpstr>
    </vt:vector>
  </TitlesOfParts>
  <Company>University of Iowa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 Physician Integration into Healthcare Systems</dc:title>
  <dc:creator>Ian</dc:creator>
  <cp:lastModifiedBy>Ian</cp:lastModifiedBy>
  <cp:revision>15</cp:revision>
  <dcterms:created xsi:type="dcterms:W3CDTF">2014-10-21T16:56:42Z</dcterms:created>
  <dcterms:modified xsi:type="dcterms:W3CDTF">2014-10-24T16:17:03Z</dcterms:modified>
</cp:coreProperties>
</file>