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58" r:id="rId3"/>
    <p:sldId id="256" r:id="rId4"/>
    <p:sldId id="264" r:id="rId5"/>
    <p:sldId id="265" r:id="rId6"/>
    <p:sldId id="267" r:id="rId7"/>
    <p:sldId id="259" r:id="rId8"/>
    <p:sldId id="260" r:id="rId9"/>
    <p:sldId id="261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11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FCA22C-1222-4F31-A366-21533C3D041D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8B275-1DD6-4B08-A621-DEF5E57F7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98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31828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E8B275-1DD6-4B08-A621-DEF5E57F7CB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633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4F09B5-BF85-4C28-96EB-B4BE6CEA6E83}" type="slidenum"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3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69" tIns="46134" rIns="92269" bIns="46134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9785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33BA8-5BA8-412E-87DC-5FBCF1F24AC3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D505-9F87-4620-A56F-82F060F0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65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33BA8-5BA8-412E-87DC-5FBCF1F24AC3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D505-9F87-4620-A56F-82F060F0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7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33BA8-5BA8-412E-87DC-5FBCF1F24AC3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D505-9F87-4620-A56F-82F060F0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65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0B14CEF-B626-46B2-B670-352E7899B4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223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33BA8-5BA8-412E-87DC-5FBCF1F24AC3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D505-9F87-4620-A56F-82F060F0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5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33BA8-5BA8-412E-87DC-5FBCF1F24AC3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D505-9F87-4620-A56F-82F060F0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7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33BA8-5BA8-412E-87DC-5FBCF1F24AC3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D505-9F87-4620-A56F-82F060F0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6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33BA8-5BA8-412E-87DC-5FBCF1F24AC3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D505-9F87-4620-A56F-82F060F0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25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33BA8-5BA8-412E-87DC-5FBCF1F24AC3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D505-9F87-4620-A56F-82F060F0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236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33BA8-5BA8-412E-87DC-5FBCF1F24AC3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D505-9F87-4620-A56F-82F060F0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87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33BA8-5BA8-412E-87DC-5FBCF1F24AC3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D505-9F87-4620-A56F-82F060F0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61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33BA8-5BA8-412E-87DC-5FBCF1F24AC3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D505-9F87-4620-A56F-82F060F0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72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33BA8-5BA8-412E-87DC-5FBCF1F24AC3}" type="datetimeFigureOut">
              <a:rPr lang="en-US" smtClean="0"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CD505-9F87-4620-A56F-82F060F02E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51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hecommunityguide.org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Population Health Strategies in Rural Hospitals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Pam Halverson, Regional Vice President, Clinic Operations, </a:t>
            </a:r>
            <a:r>
              <a:rPr lang="en-US" dirty="0" err="1" smtClean="0">
                <a:solidFill>
                  <a:schemeClr val="bg1"/>
                </a:solidFill>
              </a:rPr>
              <a:t>UnityPoint</a:t>
            </a:r>
            <a:r>
              <a:rPr lang="en-US" dirty="0" smtClean="0">
                <a:solidFill>
                  <a:schemeClr val="bg1"/>
                </a:solidFill>
              </a:rPr>
              <a:t> Clinic and Executive Sponsor for the Trinity Pioneer ACO and Edith Parker, Professor and Head, Community and Behavioral Health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53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It takes a community….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Importance of coalitions, </a:t>
            </a:r>
            <a:r>
              <a:rPr lang="en-US" dirty="0" err="1" smtClean="0">
                <a:solidFill>
                  <a:schemeClr val="bg1"/>
                </a:solidFill>
              </a:rPr>
              <a:t>collaboratives</a:t>
            </a:r>
            <a:r>
              <a:rPr lang="en-US" dirty="0" smtClean="0">
                <a:solidFill>
                  <a:schemeClr val="bg1"/>
                </a:solidFill>
              </a:rPr>
              <a:t>, harnessing all sectors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Partnering with Health Departments, Community Agencies on Health Assessments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Organizations partnering to address Social Determinants and Thinking Out of the Box:</a:t>
            </a:r>
          </a:p>
          <a:p>
            <a:pPr lvl="2">
              <a:buFontTx/>
              <a:buChar char="-"/>
            </a:pPr>
            <a:r>
              <a:rPr lang="en-US" dirty="0" smtClean="0">
                <a:solidFill>
                  <a:schemeClr val="bg1"/>
                </a:solidFill>
              </a:rPr>
              <a:t>Farmer’s Markets at FQHCs</a:t>
            </a:r>
          </a:p>
          <a:p>
            <a:pPr lvl="1"/>
            <a:endParaRPr lang="en-US" dirty="0" smtClean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957" y="5832475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750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Definitions of “Population Health”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/>
          <a:lstStyle/>
          <a:p>
            <a:r>
              <a:rPr lang="en-US" dirty="0"/>
              <a:t>“</a:t>
            </a:r>
            <a:r>
              <a:rPr lang="en-US" dirty="0">
                <a:solidFill>
                  <a:schemeClr val="bg1"/>
                </a:solidFill>
              </a:rPr>
              <a:t>the health outcomes of a group of individuals, including the distribution of such outcomes within the group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>
                <a:solidFill>
                  <a:schemeClr val="bg1"/>
                </a:solidFill>
              </a:rPr>
              <a:t>and we argue that the field of population health includes health outcomes, patterns of health determinants, and policies and interventions </a:t>
            </a:r>
            <a:r>
              <a:rPr lang="en-US" dirty="0" smtClean="0">
                <a:solidFill>
                  <a:schemeClr val="bg1"/>
                </a:solidFill>
              </a:rPr>
              <a:t>that </a:t>
            </a:r>
            <a:r>
              <a:rPr lang="en-US" dirty="0">
                <a:solidFill>
                  <a:schemeClr val="bg1"/>
                </a:solidFill>
              </a:rPr>
              <a:t>link these two.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617220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791200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66800" y="6172200"/>
            <a:ext cx="2615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Kindig</a:t>
            </a:r>
            <a:r>
              <a:rPr lang="en-US" dirty="0" smtClean="0">
                <a:solidFill>
                  <a:schemeClr val="bg1"/>
                </a:solidFill>
              </a:rPr>
              <a:t> and </a:t>
            </a:r>
            <a:r>
              <a:rPr lang="en-US" dirty="0" err="1" smtClean="0">
                <a:solidFill>
                  <a:schemeClr val="bg1"/>
                </a:solidFill>
              </a:rPr>
              <a:t>Stoddart</a:t>
            </a:r>
            <a:r>
              <a:rPr lang="en-US" dirty="0" smtClean="0">
                <a:solidFill>
                  <a:schemeClr val="bg1"/>
                </a:solidFill>
              </a:rPr>
              <a:t>, 2003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826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What Does It Take to Improve Population Health?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791200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240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 smtClean="0">
                <a:solidFill>
                  <a:schemeClr val="bg1"/>
                </a:solidFill>
              </a:rPr>
              <a:t>1. Think Ecologically About Determinants and Interventions</a:t>
            </a:r>
            <a:br>
              <a:rPr lang="en-US" altLang="en-US" dirty="0" smtClean="0">
                <a:solidFill>
                  <a:schemeClr val="bg1"/>
                </a:solidFill>
              </a:rPr>
            </a:br>
            <a:endParaRPr lang="en-US" altLang="en-US" sz="3600" dirty="0" smtClean="0">
              <a:solidFill>
                <a:schemeClr val="bg1"/>
              </a:solidFill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1616074" y="2514600"/>
            <a:ext cx="6003925" cy="41148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1905000" y="2819400"/>
            <a:ext cx="5029200" cy="3505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794125" y="2403475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</a:rPr>
              <a:t>Policy</a:t>
            </a:r>
            <a:endParaRPr lang="en-US" altLang="en-US" sz="2400" dirty="0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17525" y="3851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2514600" y="3200400"/>
            <a:ext cx="3886200" cy="29718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038600" y="2819400"/>
            <a:ext cx="163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>
                <a:solidFill>
                  <a:schemeClr val="bg1"/>
                </a:solidFill>
              </a:rPr>
              <a:t>Community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8594725" y="2555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20490" name="Oval 10"/>
          <p:cNvSpPr>
            <a:spLocks noChangeArrowheads="1"/>
          </p:cNvSpPr>
          <p:nvPr/>
        </p:nvSpPr>
        <p:spPr bwMode="auto">
          <a:xfrm>
            <a:off x="3048000" y="3810000"/>
            <a:ext cx="2895600" cy="22098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4175125" y="3241675"/>
            <a:ext cx="3108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</a:rPr>
              <a:t>Organization/Institution</a:t>
            </a:r>
          </a:p>
        </p:txBody>
      </p:sp>
      <p:sp>
        <p:nvSpPr>
          <p:cNvPr id="20492" name="Oval 12"/>
          <p:cNvSpPr>
            <a:spLocks noChangeArrowheads="1"/>
          </p:cNvSpPr>
          <p:nvPr/>
        </p:nvSpPr>
        <p:spPr bwMode="auto">
          <a:xfrm>
            <a:off x="3657600" y="4343400"/>
            <a:ext cx="1828800" cy="15240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sz="2400"/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343400" y="3810000"/>
            <a:ext cx="37705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smtClean="0">
                <a:solidFill>
                  <a:schemeClr val="bg1"/>
                </a:solidFill>
              </a:rPr>
              <a:t>Interpersonal/Family/Friends</a:t>
            </a:r>
            <a:endParaRPr lang="en-US" altLang="en-US" sz="2400" dirty="0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4572000" y="4419600"/>
            <a:ext cx="26468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400" dirty="0" smtClean="0">
                <a:solidFill>
                  <a:schemeClr val="bg1"/>
                </a:solidFill>
              </a:rPr>
              <a:t>Individual/”Patient”</a:t>
            </a:r>
            <a:endParaRPr lang="en-US" altLang="en-US" sz="24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62800" y="6172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957" y="5832475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5637" y="1462522"/>
            <a:ext cx="64809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3200" dirty="0" smtClean="0">
                <a:solidFill>
                  <a:srgbClr val="FFFF00"/>
                </a:solidFill>
              </a:rPr>
              <a:t>What </a:t>
            </a:r>
            <a:r>
              <a:rPr lang="en-US" altLang="en-US" sz="3200" dirty="0">
                <a:solidFill>
                  <a:srgbClr val="FFFF00"/>
                </a:solidFill>
              </a:rPr>
              <a:t>are the </a:t>
            </a:r>
            <a:r>
              <a:rPr lang="en-US" altLang="en-US" sz="3200" dirty="0" smtClean="0">
                <a:solidFill>
                  <a:srgbClr val="FFFF00"/>
                </a:solidFill>
              </a:rPr>
              <a:t>determinants of disease</a:t>
            </a:r>
          </a:p>
          <a:p>
            <a:r>
              <a:rPr lang="en-US" altLang="en-US" sz="3200" dirty="0" smtClean="0">
                <a:solidFill>
                  <a:srgbClr val="FFFF00"/>
                </a:solidFill>
              </a:rPr>
              <a:t> </a:t>
            </a:r>
            <a:r>
              <a:rPr lang="en-US" altLang="en-US" sz="3200" dirty="0">
                <a:solidFill>
                  <a:srgbClr val="FFFF00"/>
                </a:solidFill>
              </a:rPr>
              <a:t>at these levels?</a:t>
            </a:r>
            <a:r>
              <a:rPr lang="en-US" altLang="en-US" sz="3200" dirty="0">
                <a:solidFill>
                  <a:schemeClr val="bg1"/>
                </a:solidFill>
              </a:rPr>
              <a:t/>
            </a:r>
            <a:br>
              <a:rPr lang="en-US" altLang="en-US" sz="3200" dirty="0">
                <a:solidFill>
                  <a:schemeClr val="bg1"/>
                </a:solidFill>
              </a:rPr>
            </a:b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81535" y="4409776"/>
            <a:ext cx="36477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dirty="0">
                <a:solidFill>
                  <a:srgbClr val="FFFF00"/>
                </a:solidFill>
              </a:rPr>
              <a:t>What are possible interventions and partners at these levels?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96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val 2"/>
          <p:cNvSpPr>
            <a:spLocks noChangeArrowheads="1"/>
          </p:cNvSpPr>
          <p:nvPr/>
        </p:nvSpPr>
        <p:spPr bwMode="auto">
          <a:xfrm>
            <a:off x="1371600" y="533400"/>
            <a:ext cx="6705600" cy="6248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Oval 3"/>
          <p:cNvSpPr>
            <a:spLocks noChangeArrowheads="1"/>
          </p:cNvSpPr>
          <p:nvPr/>
        </p:nvSpPr>
        <p:spPr bwMode="auto">
          <a:xfrm>
            <a:off x="1905000" y="762000"/>
            <a:ext cx="5638800" cy="52578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2438400" y="1295400"/>
            <a:ext cx="4648200" cy="41910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dirty="0" err="1" smtClean="0"/>
              <a:t>Int</a:t>
            </a:r>
            <a:endParaRPr lang="en-US" dirty="0"/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3048000" y="1752600"/>
            <a:ext cx="3352800" cy="32004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3581400" y="2209800"/>
            <a:ext cx="2209800" cy="22098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4191000" y="2895600"/>
            <a:ext cx="1066800" cy="990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 dirty="0">
                <a:solidFill>
                  <a:schemeClr val="bg1"/>
                </a:solidFill>
              </a:rPr>
              <a:t>Patient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3200400" y="5943600"/>
            <a:ext cx="3352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chemeClr val="bg1"/>
                </a:solidFill>
              </a:rPr>
              <a:t>Policy Making Entities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2438400" y="5410200"/>
            <a:ext cx="4419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chemeClr val="bg1"/>
                </a:solidFill>
              </a:rPr>
              <a:t>Community </a:t>
            </a:r>
            <a:r>
              <a:rPr lang="en-US" altLang="en-US" b="1" dirty="0" smtClean="0">
                <a:solidFill>
                  <a:schemeClr val="bg1"/>
                </a:solidFill>
              </a:rPr>
              <a:t>Factors and Organizations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3200400" y="4876800"/>
            <a:ext cx="4114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chemeClr val="bg1"/>
                </a:solidFill>
              </a:rPr>
              <a:t>Work/School 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3429000" y="4343400"/>
            <a:ext cx="1905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 smtClean="0">
                <a:solidFill>
                  <a:schemeClr val="bg1"/>
                </a:solidFill>
              </a:rPr>
              <a:t>Clinicians/Clinics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2971800" y="3810000"/>
            <a:ext cx="3657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chemeClr val="bg1"/>
                </a:solidFill>
              </a:rPr>
              <a:t>Family/Friends/Neighbors</a:t>
            </a:r>
            <a:endParaRPr lang="en-US" altLang="en-US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3048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Patient –Centered Ecological Framework for Childhood Asthma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957" y="5832475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65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2. Collect Data Beyond the Clinic and Focusing on the Population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Longitudinal Assessments that Identify current status and </a:t>
            </a:r>
            <a:r>
              <a:rPr lang="en-US" dirty="0" smtClean="0">
                <a:solidFill>
                  <a:schemeClr val="bg1"/>
                </a:solidFill>
              </a:rPr>
              <a:t>measure </a:t>
            </a:r>
            <a:r>
              <a:rPr lang="en-US" dirty="0" smtClean="0">
                <a:solidFill>
                  <a:schemeClr val="bg1"/>
                </a:solidFill>
              </a:rPr>
              <a:t>change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Assessments that include the social determinants of </a:t>
            </a:r>
            <a:r>
              <a:rPr lang="en-US" dirty="0" smtClean="0">
                <a:solidFill>
                  <a:schemeClr val="bg1"/>
                </a:solidFill>
              </a:rPr>
              <a:t>health as </a:t>
            </a:r>
            <a:r>
              <a:rPr lang="en-US" dirty="0" smtClean="0">
                <a:solidFill>
                  <a:schemeClr val="bg1"/>
                </a:solidFill>
              </a:rPr>
              <a:t>well as outcomes.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957" y="5832475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4052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3</a:t>
            </a:r>
            <a:r>
              <a:rPr lang="en-US" dirty="0" smtClean="0">
                <a:solidFill>
                  <a:schemeClr val="bg1"/>
                </a:solidFill>
              </a:rPr>
              <a:t>. Prevention, Prevention, Prevention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Focus on Primary as Well as Secondary and Tertiary Prevention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Remember Universal, Selected and Indicated Strategies for Prevention</a:t>
            </a: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957" y="5832475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5650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dirty="0" smtClean="0">
                <a:solidFill>
                  <a:schemeClr val="bg1"/>
                </a:solidFill>
              </a:rPr>
              <a:t>Targeting Prevention- Strategies</a:t>
            </a:r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 rot="10800000">
            <a:off x="0" y="1066800"/>
            <a:ext cx="9144000" cy="5334000"/>
          </a:xfrm>
          <a:prstGeom prst="triangle">
            <a:avLst>
              <a:gd name="adj" fmla="val 50250"/>
            </a:avLst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D2DA7A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3200">
              <a:latin typeface="Times New Roman" panose="0202060305040502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554413" y="939800"/>
            <a:ext cx="21653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D2DA7A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accent2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Universal</a:t>
            </a:r>
            <a:r>
              <a:rPr lang="en-US" altLang="en-US" sz="3200" b="1">
                <a:solidFill>
                  <a:schemeClr val="accent2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(everyone)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132138" y="2235200"/>
            <a:ext cx="30353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D2DA7A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Selected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(those with known risk)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200400" y="3581400"/>
            <a:ext cx="2838450" cy="173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D2DA7A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ADA7A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rgbClr val="3366FF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Indicated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rgbClr val="3366FF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(health problem already experienced)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i="1">
              <a:solidFill>
                <a:srgbClr val="3366FF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V="1">
            <a:off x="1219200" y="2209800"/>
            <a:ext cx="662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2438400" y="35814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957" y="5832475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86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4</a:t>
            </a:r>
            <a:r>
              <a:rPr lang="en-US" dirty="0" smtClean="0">
                <a:solidFill>
                  <a:schemeClr val="bg1"/>
                </a:solidFill>
              </a:rPr>
              <a:t>. There Are Examples of Evidence-Based Interventions to Change Health Behaviors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Examples exist for all levels of the Ecological Framework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Some </a:t>
            </a:r>
            <a:r>
              <a:rPr lang="en-US" dirty="0" smtClean="0">
                <a:solidFill>
                  <a:schemeClr val="bg1"/>
                </a:solidFill>
              </a:rPr>
              <a:t>are clinic focused </a:t>
            </a:r>
            <a:r>
              <a:rPr lang="en-US" dirty="0" smtClean="0">
                <a:solidFill>
                  <a:schemeClr val="bg1"/>
                </a:solidFill>
              </a:rPr>
              <a:t>but others happen outside of the clinic, and use selected or targeted approaches.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Community Preventive Services Task Force: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  <a:hlinkClick r:id="rId2"/>
              </a:rPr>
              <a:t>http://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www.thecommunityguide.org/index.html</a:t>
            </a:r>
            <a:endParaRPr lang="en-US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957" y="5832475"/>
            <a:ext cx="152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7752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335</Words>
  <Application>Microsoft Office PowerPoint</Application>
  <PresentationFormat>On-screen Show (4:3)</PresentationFormat>
  <Paragraphs>48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 Unicode MS</vt:lpstr>
      <vt:lpstr>Arial</vt:lpstr>
      <vt:lpstr>Calibri</vt:lpstr>
      <vt:lpstr>Times New Roman</vt:lpstr>
      <vt:lpstr>Office Theme</vt:lpstr>
      <vt:lpstr>Population Health Strategies in Rural Hospitals</vt:lpstr>
      <vt:lpstr>Definitions of “Population Health”</vt:lpstr>
      <vt:lpstr>What Does It Take to Improve Population Health?</vt:lpstr>
      <vt:lpstr>1. Think Ecologically About Determinants and Interventions </vt:lpstr>
      <vt:lpstr>PowerPoint Presentation</vt:lpstr>
      <vt:lpstr>2. Collect Data Beyond the Clinic and Focusing on the Population </vt:lpstr>
      <vt:lpstr>3. Prevention, Prevention, Prevention</vt:lpstr>
      <vt:lpstr>Targeting Prevention- Strategies</vt:lpstr>
      <vt:lpstr>4. There Are Examples of Evidence-Based Interventions to Change Health Behaviors</vt:lpstr>
      <vt:lpstr>It takes a community….</vt:lpstr>
    </vt:vector>
  </TitlesOfParts>
  <Company>College of Public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Parker, Edith A</dc:creator>
  <cp:lastModifiedBy>edith</cp:lastModifiedBy>
  <cp:revision>25</cp:revision>
  <dcterms:created xsi:type="dcterms:W3CDTF">2014-10-29T17:39:23Z</dcterms:created>
  <dcterms:modified xsi:type="dcterms:W3CDTF">2014-10-31T11:26:49Z</dcterms:modified>
</cp:coreProperties>
</file>