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1"/>
  </p:notesMasterIdLst>
  <p:sldIdLst>
    <p:sldId id="265" r:id="rId2"/>
    <p:sldId id="259" r:id="rId3"/>
    <p:sldId id="258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6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17D94-1861-4AD2-B897-2822632867C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1C7165-92D8-4A0F-8753-5C6D65BE385D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>
              <a:latin typeface="Arial Black" pitchFamily="34" charset="0"/>
            </a:rPr>
            <a:t>Using  Data</a:t>
          </a:r>
          <a:endParaRPr lang="en-US" b="1" dirty="0">
            <a:latin typeface="Arial Black" pitchFamily="34" charset="0"/>
          </a:endParaRPr>
        </a:p>
      </dgm:t>
    </dgm:pt>
    <dgm:pt modelId="{195C239D-16D0-4FB4-B1A6-6E18D58169F6}" type="parTrans" cxnId="{B57BEF9F-6078-4C5A-B5D1-C4F735761683}">
      <dgm:prSet/>
      <dgm:spPr/>
      <dgm:t>
        <a:bodyPr/>
        <a:lstStyle/>
        <a:p>
          <a:endParaRPr lang="en-US"/>
        </a:p>
      </dgm:t>
    </dgm:pt>
    <dgm:pt modelId="{96973CFB-5D95-46E9-8347-10427124A706}" type="sibTrans" cxnId="{B57BEF9F-6078-4C5A-B5D1-C4F735761683}">
      <dgm:prSet/>
      <dgm:spPr/>
      <dgm:t>
        <a:bodyPr/>
        <a:lstStyle/>
        <a:p>
          <a:endParaRPr lang="en-US"/>
        </a:p>
      </dgm:t>
    </dgm:pt>
    <dgm:pt modelId="{F5FB6F1B-42CE-4FB8-99C9-E169C5CE06C8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Silo Busting</a:t>
          </a:r>
          <a:endParaRPr lang="en-US" b="1" dirty="0">
            <a:latin typeface="Arial Black" pitchFamily="34" charset="0"/>
          </a:endParaRPr>
        </a:p>
      </dgm:t>
    </dgm:pt>
    <dgm:pt modelId="{0FE34AD4-A439-467F-88F0-D1E4D9D86B94}" type="parTrans" cxnId="{549C73EF-D3E4-4AB0-9814-EE4F1A2D05DF}">
      <dgm:prSet/>
      <dgm:spPr/>
      <dgm:t>
        <a:bodyPr/>
        <a:lstStyle/>
        <a:p>
          <a:endParaRPr lang="en-US"/>
        </a:p>
      </dgm:t>
    </dgm:pt>
    <dgm:pt modelId="{B868BF66-ABC4-490C-A0BD-D39E823B697E}" type="sibTrans" cxnId="{549C73EF-D3E4-4AB0-9814-EE4F1A2D05DF}">
      <dgm:prSet/>
      <dgm:spPr/>
      <dgm:t>
        <a:bodyPr/>
        <a:lstStyle/>
        <a:p>
          <a:endParaRPr lang="en-US"/>
        </a:p>
      </dgm:t>
    </dgm:pt>
    <dgm:pt modelId="{4F8E7600-E8E6-44C6-82B0-A452DECB3578}">
      <dgm:prSet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Forming Needs-Based Teams</a:t>
          </a:r>
          <a:endParaRPr lang="en-US" b="1" dirty="0">
            <a:latin typeface="Arial Black" pitchFamily="34" charset="0"/>
          </a:endParaRPr>
        </a:p>
      </dgm:t>
    </dgm:pt>
    <dgm:pt modelId="{5CFC30C3-36C0-4FEE-8D00-E2BEC8FA6B06}" type="parTrans" cxnId="{ACE29E80-483F-4D98-A4ED-EBA0641170E1}">
      <dgm:prSet/>
      <dgm:spPr/>
      <dgm:t>
        <a:bodyPr/>
        <a:lstStyle/>
        <a:p>
          <a:endParaRPr lang="en-US"/>
        </a:p>
      </dgm:t>
    </dgm:pt>
    <dgm:pt modelId="{FE9AAACD-FB99-4B92-8BD5-28C783C4956B}" type="sibTrans" cxnId="{ACE29E80-483F-4D98-A4ED-EBA0641170E1}">
      <dgm:prSet/>
      <dgm:spPr/>
      <dgm:t>
        <a:bodyPr/>
        <a:lstStyle/>
        <a:p>
          <a:endParaRPr lang="en-US"/>
        </a:p>
      </dgm:t>
    </dgm:pt>
    <dgm:pt modelId="{20B84405-D4CA-4172-B058-D33D0F3271F0}">
      <dgm:prSet phldrT="[Text]"/>
      <dgm:spPr/>
      <dgm:t>
        <a:bodyPr/>
        <a:lstStyle/>
        <a:p>
          <a:r>
            <a:rPr lang="en-US" b="1" dirty="0" smtClean="0">
              <a:latin typeface="Arial Black" pitchFamily="34" charset="0"/>
            </a:rPr>
            <a:t>Aligning Resources</a:t>
          </a:r>
          <a:endParaRPr lang="en-US" b="1" dirty="0">
            <a:latin typeface="Arial Black" pitchFamily="34" charset="0"/>
          </a:endParaRPr>
        </a:p>
      </dgm:t>
    </dgm:pt>
    <dgm:pt modelId="{22ABB636-BA24-426B-AC44-6EE3B581113D}" type="parTrans" cxnId="{BD0BE6E7-1D46-41CB-94E9-C468D878AB42}">
      <dgm:prSet/>
      <dgm:spPr/>
      <dgm:t>
        <a:bodyPr/>
        <a:lstStyle/>
        <a:p>
          <a:endParaRPr lang="en-US"/>
        </a:p>
      </dgm:t>
    </dgm:pt>
    <dgm:pt modelId="{809343E1-4AD1-415E-A7EC-0A2A01E9BF8C}" type="sibTrans" cxnId="{BD0BE6E7-1D46-41CB-94E9-C468D878AB42}">
      <dgm:prSet/>
      <dgm:spPr/>
      <dgm:t>
        <a:bodyPr/>
        <a:lstStyle/>
        <a:p>
          <a:endParaRPr lang="en-US"/>
        </a:p>
      </dgm:t>
    </dgm:pt>
    <dgm:pt modelId="{24ED24CE-248B-463F-BE81-14E6BFB07A2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>
              <a:latin typeface="Arial Black" pitchFamily="34" charset="0"/>
            </a:rPr>
            <a:t>Uniting Around the Vision – Care Coordination</a:t>
          </a:r>
          <a:endParaRPr lang="en-US" b="1" dirty="0">
            <a:latin typeface="Arial Black" pitchFamily="34" charset="0"/>
          </a:endParaRPr>
        </a:p>
      </dgm:t>
    </dgm:pt>
    <dgm:pt modelId="{FD5812EB-20EA-4682-A8F1-D7FC761550F6}" type="parTrans" cxnId="{F207A89B-6FA3-47B2-B5FB-2F0A9C0C7785}">
      <dgm:prSet/>
      <dgm:spPr/>
      <dgm:t>
        <a:bodyPr/>
        <a:lstStyle/>
        <a:p>
          <a:endParaRPr lang="en-US"/>
        </a:p>
      </dgm:t>
    </dgm:pt>
    <dgm:pt modelId="{D7A3D7B7-3A3F-4597-8754-BBAD208BD1D4}" type="sibTrans" cxnId="{F207A89B-6FA3-47B2-B5FB-2F0A9C0C7785}">
      <dgm:prSet/>
      <dgm:spPr/>
      <dgm:t>
        <a:bodyPr/>
        <a:lstStyle/>
        <a:p>
          <a:endParaRPr lang="en-US"/>
        </a:p>
      </dgm:t>
    </dgm:pt>
    <dgm:pt modelId="{BDB6BAB1-C2CB-4FC6-A6C8-87859019530D}" type="pres">
      <dgm:prSet presAssocID="{1C717D94-1861-4AD2-B897-2822632867C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4621F-52B9-4977-A493-3F835C2CD70D}" type="pres">
      <dgm:prSet presAssocID="{1C717D94-1861-4AD2-B897-2822632867C2}" presName="arrow" presStyleLbl="bgShp" presStyleIdx="0" presStyleCnt="1" custLinFactNeighborX="169" custLinFactNeighborY="-1424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36940505-CA92-4ACC-9F79-AC29490F10C4}" type="pres">
      <dgm:prSet presAssocID="{1C717D94-1861-4AD2-B897-2822632867C2}" presName="arrowDiagram5" presStyleCnt="0"/>
      <dgm:spPr/>
    </dgm:pt>
    <dgm:pt modelId="{7E475AB5-5811-433D-8649-835B3AAD76DF}" type="pres">
      <dgm:prSet presAssocID="{24ED24CE-248B-463F-BE81-14E6BFB07A24}" presName="bullet5a" presStyleLbl="node1" presStyleIdx="0" presStyleCnt="5"/>
      <dgm:spPr>
        <a:noFill/>
        <a:ln>
          <a:noFill/>
        </a:ln>
      </dgm:spPr>
    </dgm:pt>
    <dgm:pt modelId="{8C3DD4D5-0CF1-447C-9B81-2F826D160814}" type="pres">
      <dgm:prSet presAssocID="{24ED24CE-248B-463F-BE81-14E6BFB07A24}" presName="textBox5a" presStyleLbl="revTx" presStyleIdx="0" presStyleCnt="5" custScaleX="251485" custScaleY="58465" custLinFactNeighborX="37181" custLinFactNeighborY="25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AB45E-1BD8-4BAA-9C85-01456AFF21F3}" type="pres">
      <dgm:prSet presAssocID="{EC1C7165-92D8-4A0F-8753-5C6D65BE385D}" presName="bullet5b" presStyleLbl="node1" presStyleIdx="1" presStyleCnt="5"/>
      <dgm:spPr>
        <a:noFill/>
        <a:ln>
          <a:noFill/>
        </a:ln>
      </dgm:spPr>
    </dgm:pt>
    <dgm:pt modelId="{FE4D8CC3-AA0C-4A30-A307-CDA26EEC9761}" type="pres">
      <dgm:prSet presAssocID="{EC1C7165-92D8-4A0F-8753-5C6D65BE385D}" presName="textBox5b" presStyleLbl="revTx" presStyleIdx="1" presStyleCnt="5" custScaleX="114347" custScaleY="22850" custLinFactX="-4355" custLinFactNeighborX="-100000" custLinFactNeighborY="-4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2C8E7-D6FE-4FB8-AA87-2B7A272BFA79}" type="pres">
      <dgm:prSet presAssocID="{F5FB6F1B-42CE-4FB8-99C9-E169C5CE06C8}" presName="bullet5c" presStyleLbl="node1" presStyleIdx="2" presStyleCnt="5"/>
      <dgm:spPr>
        <a:noFill/>
        <a:ln>
          <a:noFill/>
        </a:ln>
      </dgm:spPr>
    </dgm:pt>
    <dgm:pt modelId="{619E189A-D642-4E43-AC5D-9122DEC9A58B}" type="pres">
      <dgm:prSet presAssocID="{F5FB6F1B-42CE-4FB8-99C9-E169C5CE06C8}" presName="textBox5c" presStyleLbl="revTx" presStyleIdx="2" presStyleCnt="5" custScaleY="19257" custLinFactNeighborX="-55161" custLinFactNeighborY="-28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69878-324B-4C51-8669-520E416C47B4}" type="pres">
      <dgm:prSet presAssocID="{4F8E7600-E8E6-44C6-82B0-A452DECB3578}" presName="bullet5d" presStyleLbl="node1" presStyleIdx="3" presStyleCnt="5"/>
      <dgm:spPr>
        <a:noFill/>
        <a:ln>
          <a:noFill/>
        </a:ln>
      </dgm:spPr>
    </dgm:pt>
    <dgm:pt modelId="{EBBFACED-C46D-4085-91AF-92F65FB60691}" type="pres">
      <dgm:prSet presAssocID="{4F8E7600-E8E6-44C6-82B0-A452DECB3578}" presName="textBox5d" presStyleLbl="revTx" presStyleIdx="3" presStyleCnt="5" custScaleY="21731" custLinFactX="-9973" custLinFactNeighborX="-100000" custLinFactNeighborY="-6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58706-CC97-49FE-9DD5-4DF76052320A}" type="pres">
      <dgm:prSet presAssocID="{20B84405-D4CA-4172-B058-D33D0F3271F0}" presName="bullet5e" presStyleLbl="node1" presStyleIdx="4" presStyleCnt="5"/>
      <dgm:spPr>
        <a:noFill/>
        <a:ln>
          <a:noFill/>
        </a:ln>
      </dgm:spPr>
    </dgm:pt>
    <dgm:pt modelId="{114A35C9-E126-44B4-8FDF-F6B3B9076C8E}" type="pres">
      <dgm:prSet presAssocID="{20B84405-D4CA-4172-B058-D33D0F3271F0}" presName="textBox5e" presStyleLbl="revTx" presStyleIdx="4" presStyleCnt="5" custScaleY="23639" custLinFactNeighborX="-26793" custLinFactNeighborY="-41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C73EF-D3E4-4AB0-9814-EE4F1A2D05DF}" srcId="{1C717D94-1861-4AD2-B897-2822632867C2}" destId="{F5FB6F1B-42CE-4FB8-99C9-E169C5CE06C8}" srcOrd="2" destOrd="0" parTransId="{0FE34AD4-A439-467F-88F0-D1E4D9D86B94}" sibTransId="{B868BF66-ABC4-490C-A0BD-D39E823B697E}"/>
    <dgm:cxn modelId="{A3EF2149-08DC-4983-8653-D825E6F8521E}" type="presOf" srcId="{20B84405-D4CA-4172-B058-D33D0F3271F0}" destId="{114A35C9-E126-44B4-8FDF-F6B3B9076C8E}" srcOrd="0" destOrd="0" presId="urn:microsoft.com/office/officeart/2005/8/layout/arrow2"/>
    <dgm:cxn modelId="{ACE29E80-483F-4D98-A4ED-EBA0641170E1}" srcId="{1C717D94-1861-4AD2-B897-2822632867C2}" destId="{4F8E7600-E8E6-44C6-82B0-A452DECB3578}" srcOrd="3" destOrd="0" parTransId="{5CFC30C3-36C0-4FEE-8D00-E2BEC8FA6B06}" sibTransId="{FE9AAACD-FB99-4B92-8BD5-28C783C4956B}"/>
    <dgm:cxn modelId="{7F7C3975-A6FA-40D0-991A-6187D276B73C}" type="presOf" srcId="{F5FB6F1B-42CE-4FB8-99C9-E169C5CE06C8}" destId="{619E189A-D642-4E43-AC5D-9122DEC9A58B}" srcOrd="0" destOrd="0" presId="urn:microsoft.com/office/officeart/2005/8/layout/arrow2"/>
    <dgm:cxn modelId="{6F6BCC3B-169C-4EDD-B5D1-AF64A96EC052}" type="presOf" srcId="{1C717D94-1861-4AD2-B897-2822632867C2}" destId="{BDB6BAB1-C2CB-4FC6-A6C8-87859019530D}" srcOrd="0" destOrd="0" presId="urn:microsoft.com/office/officeart/2005/8/layout/arrow2"/>
    <dgm:cxn modelId="{2DCA054D-7B0A-4D83-A3CE-D06999024913}" type="presOf" srcId="{24ED24CE-248B-463F-BE81-14E6BFB07A24}" destId="{8C3DD4D5-0CF1-447C-9B81-2F826D160814}" srcOrd="0" destOrd="0" presId="urn:microsoft.com/office/officeart/2005/8/layout/arrow2"/>
    <dgm:cxn modelId="{769CDF9B-EA30-48A2-9F49-7A53B3514E06}" type="presOf" srcId="{EC1C7165-92D8-4A0F-8753-5C6D65BE385D}" destId="{FE4D8CC3-AA0C-4A30-A307-CDA26EEC9761}" srcOrd="0" destOrd="0" presId="urn:microsoft.com/office/officeart/2005/8/layout/arrow2"/>
    <dgm:cxn modelId="{F207A89B-6FA3-47B2-B5FB-2F0A9C0C7785}" srcId="{1C717D94-1861-4AD2-B897-2822632867C2}" destId="{24ED24CE-248B-463F-BE81-14E6BFB07A24}" srcOrd="0" destOrd="0" parTransId="{FD5812EB-20EA-4682-A8F1-D7FC761550F6}" sibTransId="{D7A3D7B7-3A3F-4597-8754-BBAD208BD1D4}"/>
    <dgm:cxn modelId="{BD0BE6E7-1D46-41CB-94E9-C468D878AB42}" srcId="{1C717D94-1861-4AD2-B897-2822632867C2}" destId="{20B84405-D4CA-4172-B058-D33D0F3271F0}" srcOrd="4" destOrd="0" parTransId="{22ABB636-BA24-426B-AC44-6EE3B581113D}" sibTransId="{809343E1-4AD1-415E-A7EC-0A2A01E9BF8C}"/>
    <dgm:cxn modelId="{B57BEF9F-6078-4C5A-B5D1-C4F735761683}" srcId="{1C717D94-1861-4AD2-B897-2822632867C2}" destId="{EC1C7165-92D8-4A0F-8753-5C6D65BE385D}" srcOrd="1" destOrd="0" parTransId="{195C239D-16D0-4FB4-B1A6-6E18D58169F6}" sibTransId="{96973CFB-5D95-46E9-8347-10427124A706}"/>
    <dgm:cxn modelId="{D08B89C6-A41F-4E2F-BC3C-32514BC8C3BA}" type="presOf" srcId="{4F8E7600-E8E6-44C6-82B0-A452DECB3578}" destId="{EBBFACED-C46D-4085-91AF-92F65FB60691}" srcOrd="0" destOrd="0" presId="urn:microsoft.com/office/officeart/2005/8/layout/arrow2"/>
    <dgm:cxn modelId="{8EF0B9E6-8082-481E-A893-84A3FD4A9BF6}" type="presParOf" srcId="{BDB6BAB1-C2CB-4FC6-A6C8-87859019530D}" destId="{E0C4621F-52B9-4977-A493-3F835C2CD70D}" srcOrd="0" destOrd="0" presId="urn:microsoft.com/office/officeart/2005/8/layout/arrow2"/>
    <dgm:cxn modelId="{BBA77C9D-B274-4611-922F-B354BBF950CA}" type="presParOf" srcId="{BDB6BAB1-C2CB-4FC6-A6C8-87859019530D}" destId="{36940505-CA92-4ACC-9F79-AC29490F10C4}" srcOrd="1" destOrd="0" presId="urn:microsoft.com/office/officeart/2005/8/layout/arrow2"/>
    <dgm:cxn modelId="{DAF8A5B9-A312-4448-8DDD-080956C95D28}" type="presParOf" srcId="{36940505-CA92-4ACC-9F79-AC29490F10C4}" destId="{7E475AB5-5811-433D-8649-835B3AAD76DF}" srcOrd="0" destOrd="0" presId="urn:microsoft.com/office/officeart/2005/8/layout/arrow2"/>
    <dgm:cxn modelId="{5028A441-2F50-49B9-9458-F4F7B38C9800}" type="presParOf" srcId="{36940505-CA92-4ACC-9F79-AC29490F10C4}" destId="{8C3DD4D5-0CF1-447C-9B81-2F826D160814}" srcOrd="1" destOrd="0" presId="urn:microsoft.com/office/officeart/2005/8/layout/arrow2"/>
    <dgm:cxn modelId="{1ED54E31-CD37-42BB-8BCB-4F377CCDFAF7}" type="presParOf" srcId="{36940505-CA92-4ACC-9F79-AC29490F10C4}" destId="{CFAAB45E-1BD8-4BAA-9C85-01456AFF21F3}" srcOrd="2" destOrd="0" presId="urn:microsoft.com/office/officeart/2005/8/layout/arrow2"/>
    <dgm:cxn modelId="{7BC3574C-D654-4C49-85D5-82D9607D204E}" type="presParOf" srcId="{36940505-CA92-4ACC-9F79-AC29490F10C4}" destId="{FE4D8CC3-AA0C-4A30-A307-CDA26EEC9761}" srcOrd="3" destOrd="0" presId="urn:microsoft.com/office/officeart/2005/8/layout/arrow2"/>
    <dgm:cxn modelId="{2CB2F51C-9A28-4D8B-82E9-41AFF39645F1}" type="presParOf" srcId="{36940505-CA92-4ACC-9F79-AC29490F10C4}" destId="{A152C8E7-D6FE-4FB8-AA87-2B7A272BFA79}" srcOrd="4" destOrd="0" presId="urn:microsoft.com/office/officeart/2005/8/layout/arrow2"/>
    <dgm:cxn modelId="{FC9A8A38-B835-479C-99BC-997C000A5344}" type="presParOf" srcId="{36940505-CA92-4ACC-9F79-AC29490F10C4}" destId="{619E189A-D642-4E43-AC5D-9122DEC9A58B}" srcOrd="5" destOrd="0" presId="urn:microsoft.com/office/officeart/2005/8/layout/arrow2"/>
    <dgm:cxn modelId="{94EF8B95-7ECE-4735-BFDF-51A60276DD5F}" type="presParOf" srcId="{36940505-CA92-4ACC-9F79-AC29490F10C4}" destId="{E7B69878-324B-4C51-8669-520E416C47B4}" srcOrd="6" destOrd="0" presId="urn:microsoft.com/office/officeart/2005/8/layout/arrow2"/>
    <dgm:cxn modelId="{FF160DA7-1C34-4E86-84B1-D2E6046A1EC8}" type="presParOf" srcId="{36940505-CA92-4ACC-9F79-AC29490F10C4}" destId="{EBBFACED-C46D-4085-91AF-92F65FB60691}" srcOrd="7" destOrd="0" presId="urn:microsoft.com/office/officeart/2005/8/layout/arrow2"/>
    <dgm:cxn modelId="{C3C886AB-244D-4453-AEEF-2EC3A7C16842}" type="presParOf" srcId="{36940505-CA92-4ACC-9F79-AC29490F10C4}" destId="{D5658706-CC97-49FE-9DD5-4DF76052320A}" srcOrd="8" destOrd="0" presId="urn:microsoft.com/office/officeart/2005/8/layout/arrow2"/>
    <dgm:cxn modelId="{A39317DC-5208-49DE-854A-7824C66591B0}" type="presParOf" srcId="{36940505-CA92-4ACC-9F79-AC29490F10C4}" destId="{114A35C9-E126-44B4-8FDF-F6B3B9076C8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4621F-52B9-4977-A493-3F835C2CD70D}">
      <dsp:nvSpPr>
        <dsp:cNvPr id="0" name=""/>
        <dsp:cNvSpPr/>
      </dsp:nvSpPr>
      <dsp:spPr>
        <a:xfrm>
          <a:off x="193252" y="0"/>
          <a:ext cx="7640320" cy="4775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75AB5-5811-433D-8649-835B3AAD76DF}">
      <dsp:nvSpPr>
        <dsp:cNvPr id="0" name=""/>
        <dsp:cNvSpPr/>
      </dsp:nvSpPr>
      <dsp:spPr>
        <a:xfrm>
          <a:off x="932911" y="3550838"/>
          <a:ext cx="175727" cy="17572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DD4D5-0CF1-447C-9B81-2F826D160814}">
      <dsp:nvSpPr>
        <dsp:cNvPr id="0" name=""/>
        <dsp:cNvSpPr/>
      </dsp:nvSpPr>
      <dsp:spPr>
        <a:xfrm>
          <a:off x="634820" y="4110746"/>
          <a:ext cx="2517067" cy="66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1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latin typeface="Arial Black" pitchFamily="34" charset="0"/>
            </a:rPr>
            <a:t>Uniting Around the Vision – Care Coordination</a:t>
          </a:r>
          <a:endParaRPr lang="en-US" sz="1300" b="1" kern="1200" dirty="0">
            <a:latin typeface="Arial Black" pitchFamily="34" charset="0"/>
          </a:endParaRPr>
        </a:p>
      </dsp:txBody>
      <dsp:txXfrm>
        <a:off x="634820" y="4110746"/>
        <a:ext cx="2517067" cy="664453"/>
      </dsp:txXfrm>
    </dsp:sp>
    <dsp:sp modelId="{CFAAB45E-1BD8-4BAA-9C85-01456AFF21F3}">
      <dsp:nvSpPr>
        <dsp:cNvPr id="0" name=""/>
        <dsp:cNvSpPr/>
      </dsp:nvSpPr>
      <dsp:spPr>
        <a:xfrm>
          <a:off x="1884131" y="2636865"/>
          <a:ext cx="275051" cy="27505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D8CC3-AA0C-4A30-A307-CDA26EEC9761}">
      <dsp:nvSpPr>
        <dsp:cNvPr id="0" name=""/>
        <dsp:cNvSpPr/>
      </dsp:nvSpPr>
      <dsp:spPr>
        <a:xfrm>
          <a:off x="607148" y="2641617"/>
          <a:ext cx="1450255" cy="45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4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latin typeface="Arial Black" pitchFamily="34" charset="0"/>
            </a:rPr>
            <a:t>Using  Data</a:t>
          </a:r>
          <a:endParaRPr lang="en-US" sz="1300" b="1" kern="1200" dirty="0">
            <a:latin typeface="Arial Black" pitchFamily="34" charset="0"/>
          </a:endParaRPr>
        </a:p>
      </dsp:txBody>
      <dsp:txXfrm>
        <a:off x="607148" y="2641617"/>
        <a:ext cx="1450255" cy="457184"/>
      </dsp:txXfrm>
    </dsp:sp>
    <dsp:sp modelId="{A152C8E7-D6FE-4FB8-AA87-2B7A272BFA79}">
      <dsp:nvSpPr>
        <dsp:cNvPr id="0" name=""/>
        <dsp:cNvSpPr/>
      </dsp:nvSpPr>
      <dsp:spPr>
        <a:xfrm>
          <a:off x="3106582" y="1908169"/>
          <a:ext cx="366735" cy="3667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189A-D642-4E43-AC5D-9122DEC9A58B}">
      <dsp:nvSpPr>
        <dsp:cNvPr id="0" name=""/>
        <dsp:cNvSpPr/>
      </dsp:nvSpPr>
      <dsp:spPr>
        <a:xfrm>
          <a:off x="2476556" y="2413000"/>
          <a:ext cx="1474581" cy="51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2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Black" pitchFamily="34" charset="0"/>
            </a:rPr>
            <a:t>Silo Busting</a:t>
          </a:r>
          <a:endParaRPr lang="en-US" sz="1300" b="1" kern="1200" dirty="0">
            <a:latin typeface="Arial Black" pitchFamily="34" charset="0"/>
          </a:endParaRPr>
        </a:p>
      </dsp:txBody>
      <dsp:txXfrm>
        <a:off x="2476556" y="2413000"/>
        <a:ext cx="1474581" cy="516792"/>
      </dsp:txXfrm>
    </dsp:sp>
    <dsp:sp modelId="{E7B69878-324B-4C51-8669-520E416C47B4}">
      <dsp:nvSpPr>
        <dsp:cNvPr id="0" name=""/>
        <dsp:cNvSpPr/>
      </dsp:nvSpPr>
      <dsp:spPr>
        <a:xfrm>
          <a:off x="4527682" y="1338966"/>
          <a:ext cx="473699" cy="47369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FACED-C46D-4085-91AF-92F65FB60691}">
      <dsp:nvSpPr>
        <dsp:cNvPr id="0" name=""/>
        <dsp:cNvSpPr/>
      </dsp:nvSpPr>
      <dsp:spPr>
        <a:xfrm>
          <a:off x="3084074" y="837446"/>
          <a:ext cx="1528064" cy="69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0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Black" pitchFamily="34" charset="0"/>
            </a:rPr>
            <a:t>Forming Needs-Based Teams</a:t>
          </a:r>
          <a:endParaRPr lang="en-US" sz="1300" b="1" kern="1200" dirty="0">
            <a:latin typeface="Arial Black" pitchFamily="34" charset="0"/>
          </a:endParaRPr>
        </a:p>
      </dsp:txBody>
      <dsp:txXfrm>
        <a:off x="3084074" y="837446"/>
        <a:ext cx="1528064" cy="695258"/>
      </dsp:txXfrm>
    </dsp:sp>
    <dsp:sp modelId="{D5658706-CC97-49FE-9DD5-4DF76052320A}">
      <dsp:nvSpPr>
        <dsp:cNvPr id="0" name=""/>
        <dsp:cNvSpPr/>
      </dsp:nvSpPr>
      <dsp:spPr>
        <a:xfrm>
          <a:off x="5990803" y="958860"/>
          <a:ext cx="603585" cy="60358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A35C9-E126-44B4-8FDF-F6B3B9076C8E}">
      <dsp:nvSpPr>
        <dsp:cNvPr id="0" name=""/>
        <dsp:cNvSpPr/>
      </dsp:nvSpPr>
      <dsp:spPr>
        <a:xfrm>
          <a:off x="5883181" y="1149294"/>
          <a:ext cx="1528064" cy="83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82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Black" pitchFamily="34" charset="0"/>
            </a:rPr>
            <a:t>Aligning Resources</a:t>
          </a:r>
          <a:endParaRPr lang="en-US" sz="1300" b="1" kern="1200" dirty="0">
            <a:latin typeface="Arial Black" pitchFamily="34" charset="0"/>
          </a:endParaRPr>
        </a:p>
      </dsp:txBody>
      <dsp:txXfrm>
        <a:off x="5883181" y="1149294"/>
        <a:ext cx="1528064" cy="83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23F25-B565-44BE-9D2C-CF4C31CCD6B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6320A-7A23-424A-B5F0-26AEEC6C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F09B-87F8-4A49-B209-5D18CE9C70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1828800"/>
            <a:ext cx="8001000" cy="1316736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3429000"/>
            <a:ext cx="8001000" cy="2441448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</p:spPr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46437"/>
            <a:ext cx="31273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0" y="6477000"/>
            <a:ext cx="6096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latin typeface="Georgia" pitchFamily="18" charset="0"/>
              </a:defRPr>
            </a:lvl1pPr>
            <a:lvl2pPr>
              <a:defRPr sz="1200">
                <a:latin typeface="Georgia" pitchFamily="18" charset="0"/>
              </a:defRPr>
            </a:lvl2pPr>
            <a:lvl3pPr>
              <a:defRPr sz="1200">
                <a:latin typeface="Georgia" pitchFamily="18" charset="0"/>
              </a:defRPr>
            </a:lvl3pPr>
            <a:lvl4pPr>
              <a:defRPr sz="1200">
                <a:latin typeface="Georgia" pitchFamily="18" charset="0"/>
              </a:defRPr>
            </a:lvl4pPr>
            <a:lvl5pPr>
              <a:defRPr sz="1200">
                <a:latin typeface="Georgia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5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3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0" y="6477000"/>
            <a:ext cx="6096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latin typeface="Georgia" pitchFamily="18" charset="0"/>
              </a:defRPr>
            </a:lvl1pPr>
            <a:lvl2pPr>
              <a:defRPr sz="1200">
                <a:latin typeface="Georgia" pitchFamily="18" charset="0"/>
              </a:defRPr>
            </a:lvl2pPr>
            <a:lvl3pPr>
              <a:defRPr sz="1200">
                <a:latin typeface="Georgia" pitchFamily="18" charset="0"/>
              </a:defRPr>
            </a:lvl3pPr>
            <a:lvl4pPr>
              <a:defRPr sz="1200">
                <a:latin typeface="Georgia" pitchFamily="18" charset="0"/>
              </a:defRPr>
            </a:lvl4pPr>
            <a:lvl5pPr>
              <a:defRPr sz="1200">
                <a:latin typeface="Georgia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8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7772400" cy="533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000" kern="1200" cap="all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subtitle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200399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kern="1200" cap="none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90600"/>
            <a:ext cx="5334000" cy="1295400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rgbClr val="00529B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Subtitle Goes Here </a:t>
            </a:r>
            <a:r>
              <a:rPr lang="en-US" dirty="0" err="1" smtClean="0"/>
              <a:t>Here</a:t>
            </a:r>
            <a:r>
              <a:rPr lang="en-US" dirty="0" smtClean="0"/>
              <a:t> </a:t>
            </a:r>
            <a:r>
              <a:rPr lang="en-US" dirty="0" err="1" smtClean="0"/>
              <a:t>Here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7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0" y="6477000"/>
            <a:ext cx="6096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latin typeface="Georgia" pitchFamily="18" charset="0"/>
              </a:defRPr>
            </a:lvl1pPr>
            <a:lvl2pPr>
              <a:defRPr sz="1200">
                <a:latin typeface="Georgia" pitchFamily="18" charset="0"/>
              </a:defRPr>
            </a:lvl2pPr>
            <a:lvl3pPr>
              <a:defRPr sz="1200">
                <a:latin typeface="Georgia" pitchFamily="18" charset="0"/>
              </a:defRPr>
            </a:lvl3pPr>
            <a:lvl4pPr>
              <a:defRPr sz="1200">
                <a:latin typeface="Georgia" pitchFamily="18" charset="0"/>
              </a:defRPr>
            </a:lvl4pPr>
            <a:lvl5pPr>
              <a:defRPr sz="1200">
                <a:latin typeface="Georgia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7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0" y="6477000"/>
            <a:ext cx="6096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latin typeface="Georgia" pitchFamily="18" charset="0"/>
              </a:defRPr>
            </a:lvl1pPr>
            <a:lvl2pPr>
              <a:defRPr sz="1200">
                <a:latin typeface="Georgia" pitchFamily="18" charset="0"/>
              </a:defRPr>
            </a:lvl2pPr>
            <a:lvl3pPr>
              <a:defRPr sz="1200">
                <a:latin typeface="Georgia" pitchFamily="18" charset="0"/>
              </a:defRPr>
            </a:lvl3pPr>
            <a:lvl4pPr>
              <a:defRPr sz="1200">
                <a:latin typeface="Georgia" pitchFamily="18" charset="0"/>
              </a:defRPr>
            </a:lvl4pPr>
            <a:lvl5pPr>
              <a:defRPr sz="12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66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7772400" cy="533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000" kern="1200" cap="all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subtitle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200399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200" kern="1200" cap="none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90600"/>
            <a:ext cx="5334000" cy="1295400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rgbClr val="00529B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Subtitle Goes Here </a:t>
            </a:r>
            <a:r>
              <a:rPr lang="en-US" dirty="0" err="1" smtClean="0"/>
              <a:t>Here</a:t>
            </a:r>
            <a:r>
              <a:rPr lang="en-US" dirty="0" smtClean="0"/>
              <a:t> </a:t>
            </a:r>
            <a:r>
              <a:rPr lang="en-US" dirty="0" err="1" smtClean="0"/>
              <a:t>Here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24" name="Straight Connector 23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3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1676400"/>
            <a:chOff x="0" y="0"/>
            <a:chExt cx="9144000" cy="9906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914400"/>
            </a:xfrm>
            <a:prstGeom prst="rect">
              <a:avLst/>
            </a:prstGeom>
            <a:gradFill>
              <a:gsLst>
                <a:gs pos="89000">
                  <a:srgbClr val="00529B"/>
                </a:gs>
                <a:gs pos="15000">
                  <a:srgbClr val="009AC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0" y="914400"/>
              <a:ext cx="9144000" cy="76200"/>
              <a:chOff x="0" y="914400"/>
              <a:chExt cx="3101340" cy="0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 flipV="1">
                <a:off x="0" y="914400"/>
                <a:ext cx="914400" cy="0"/>
              </a:xfrm>
              <a:prstGeom prst="line">
                <a:avLst/>
              </a:prstGeom>
              <a:ln w="28575">
                <a:solidFill>
                  <a:srgbClr val="EC7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 userDrawn="1"/>
            </p:nvCxnSpPr>
            <p:spPr>
              <a:xfrm flipV="1">
                <a:off x="914400" y="914400"/>
                <a:ext cx="1295400" cy="0"/>
              </a:xfrm>
              <a:prstGeom prst="line">
                <a:avLst/>
              </a:prstGeom>
              <a:ln w="28575">
                <a:solidFill>
                  <a:srgbClr val="922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 flipV="1">
                <a:off x="2186940" y="914400"/>
                <a:ext cx="914400" cy="0"/>
              </a:xfrm>
              <a:prstGeom prst="line">
                <a:avLst/>
              </a:prstGeom>
              <a:ln w="28575">
                <a:solidFill>
                  <a:srgbClr val="009A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925"/>
            <a:ext cx="8229600" cy="1362075"/>
          </a:xfrm>
        </p:spPr>
        <p:txBody>
          <a:bodyPr anchor="b">
            <a:normAutofit/>
          </a:bodyPr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95813"/>
            <a:ext cx="8229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4419600"/>
            <a:ext cx="8229600" cy="0"/>
            <a:chOff x="457200" y="1001486"/>
            <a:chExt cx="8229600" cy="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971800" y="1001486"/>
              <a:ext cx="18288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4800600" y="1001486"/>
              <a:ext cx="19812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781800" y="1001486"/>
              <a:ext cx="19050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57200" y="1001486"/>
              <a:ext cx="2514600" cy="0"/>
            </a:xfrm>
            <a:prstGeom prst="line">
              <a:avLst/>
            </a:prstGeom>
            <a:ln w="28575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39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676400"/>
            <a:chOff x="0" y="0"/>
            <a:chExt cx="914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914400"/>
            </a:xfrm>
            <a:prstGeom prst="rect">
              <a:avLst/>
            </a:prstGeom>
            <a:gradFill>
              <a:gsLst>
                <a:gs pos="89000">
                  <a:srgbClr val="00529B"/>
                </a:gs>
                <a:gs pos="15000">
                  <a:srgbClr val="009AC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914400"/>
              <a:ext cx="9144000" cy="76200"/>
              <a:chOff x="0" y="914400"/>
              <a:chExt cx="3101340" cy="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 flipV="1">
                <a:off x="0" y="914400"/>
                <a:ext cx="914400" cy="0"/>
              </a:xfrm>
              <a:prstGeom prst="line">
                <a:avLst/>
              </a:prstGeom>
              <a:ln w="28575">
                <a:solidFill>
                  <a:srgbClr val="EC7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 userDrawn="1"/>
            </p:nvCxnSpPr>
            <p:spPr>
              <a:xfrm flipV="1">
                <a:off x="914400" y="914400"/>
                <a:ext cx="1295400" cy="0"/>
              </a:xfrm>
              <a:prstGeom prst="line">
                <a:avLst/>
              </a:prstGeom>
              <a:ln w="28575">
                <a:solidFill>
                  <a:srgbClr val="922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 flipV="1">
                <a:off x="2186940" y="914400"/>
                <a:ext cx="914400" cy="0"/>
              </a:xfrm>
              <a:prstGeom prst="line">
                <a:avLst/>
              </a:prstGeom>
              <a:ln w="28575">
                <a:solidFill>
                  <a:srgbClr val="009A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676400"/>
            <a:chOff x="0" y="0"/>
            <a:chExt cx="9144000" cy="9906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914400"/>
            </a:xfrm>
            <a:prstGeom prst="rect">
              <a:avLst/>
            </a:prstGeom>
            <a:gradFill>
              <a:gsLst>
                <a:gs pos="89000">
                  <a:srgbClr val="00529B"/>
                </a:gs>
                <a:gs pos="15000">
                  <a:srgbClr val="009AC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0" y="914400"/>
              <a:ext cx="9144000" cy="76200"/>
              <a:chOff x="0" y="914400"/>
              <a:chExt cx="3101340" cy="0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 flipV="1">
                <a:off x="0" y="914400"/>
                <a:ext cx="914400" cy="0"/>
              </a:xfrm>
              <a:prstGeom prst="line">
                <a:avLst/>
              </a:prstGeom>
              <a:ln w="28575">
                <a:solidFill>
                  <a:srgbClr val="EC7A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 userDrawn="1"/>
            </p:nvCxnSpPr>
            <p:spPr>
              <a:xfrm flipV="1">
                <a:off x="914400" y="914400"/>
                <a:ext cx="1295400" cy="0"/>
              </a:xfrm>
              <a:prstGeom prst="line">
                <a:avLst/>
              </a:prstGeom>
              <a:ln w="28575">
                <a:solidFill>
                  <a:srgbClr val="922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 flipV="1">
                <a:off x="2186940" y="914400"/>
                <a:ext cx="914400" cy="0"/>
              </a:xfrm>
              <a:prstGeom prst="line">
                <a:avLst/>
              </a:prstGeom>
              <a:ln w="28575">
                <a:solidFill>
                  <a:srgbClr val="009A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2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1828800"/>
            <a:ext cx="8001000" cy="1316736"/>
          </a:xfrm>
        </p:spPr>
        <p:txBody>
          <a:bodyPr anchor="b">
            <a:normAutofit/>
          </a:bodyPr>
          <a:lstStyle>
            <a:lvl1pPr algn="ctr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Questions/Thank You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3429000"/>
            <a:ext cx="8001000" cy="244144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Contact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246437"/>
            <a:ext cx="31273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21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0" y="6477000"/>
            <a:ext cx="6096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latin typeface="Georgia" pitchFamily="18" charset="0"/>
              </a:defRPr>
            </a:lvl1pPr>
            <a:lvl2pPr>
              <a:defRPr sz="1200">
                <a:latin typeface="Georgia" pitchFamily="18" charset="0"/>
              </a:defRPr>
            </a:lvl2pPr>
            <a:lvl3pPr>
              <a:defRPr sz="1200">
                <a:latin typeface="Georgia" pitchFamily="18" charset="0"/>
              </a:defRPr>
            </a:lvl3pPr>
            <a:lvl4pPr>
              <a:defRPr sz="1200">
                <a:latin typeface="Georgia" pitchFamily="18" charset="0"/>
              </a:defRPr>
            </a:lvl4pPr>
            <a:lvl5pPr>
              <a:defRPr sz="12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35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066801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3000" b="0" kern="1200" dirty="0" smtClean="0">
                <a:solidFill>
                  <a:srgbClr val="00529B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685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1800" dirty="0" smtClean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769"/>
            <a:ext cx="604569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Presentation Title – Subtitle Agenda – Bullet Point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524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DF74D-EA0D-43DD-8C54-82DEC03C3087}" type="datetimeFigureOut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/>
              <a:t>10/28/2014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5FFF48-8133-4BBE-95B5-3DB190540C66}" type="slidenum">
              <a:rPr lang="en-US" sz="1200" smtClean="0">
                <a:solidFill>
                  <a:schemeClr val="tx1"/>
                </a:solidFill>
                <a:latin typeface="Georgia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9000">
                <a:srgbClr val="00529B"/>
              </a:gs>
              <a:gs pos="15000">
                <a:srgbClr val="009A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914400"/>
            <a:ext cx="9144000" cy="76200"/>
            <a:chOff x="0" y="914400"/>
            <a:chExt cx="3101340" cy="0"/>
          </a:xfrm>
        </p:grpSpPr>
        <p:cxnSp>
          <p:nvCxnSpPr>
            <p:cNvPr id="21" name="Straight Connector 20"/>
            <p:cNvCxnSpPr/>
            <p:nvPr userDrawn="1"/>
          </p:nvCxnSpPr>
          <p:spPr>
            <a:xfrm flipV="1">
              <a:off x="0" y="914400"/>
              <a:ext cx="9144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914400" y="914400"/>
              <a:ext cx="12954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2186940" y="914400"/>
              <a:ext cx="9144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3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6C47-2B5A-4F94-80E6-3CD8554A35E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6A81-AC56-40E9-B975-AB3B8DB0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9" r:id="rId8"/>
    <p:sldLayoutId id="2147483800" r:id="rId9"/>
    <p:sldLayoutId id="2147483687" r:id="rId10"/>
    <p:sldLayoutId id="2147483688" r:id="rId11"/>
    <p:sldLayoutId id="2147483689" r:id="rId12"/>
    <p:sldLayoutId id="2147483690" r:id="rId13"/>
    <p:sldLayoutId id="2147483677" r:id="rId14"/>
    <p:sldLayoutId id="2147483801" r:id="rId15"/>
    <p:sldLayoutId id="214748380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wmf"/><Relationship Id="rId5" Type="http://schemas.openxmlformats.org/officeDocument/2006/relationships/diagramData" Target="../diagrams/data1.xml"/><Relationship Id="rId10" Type="http://schemas.openxmlformats.org/officeDocument/2006/relationships/image" Target="../media/image7.wmf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8001000" cy="935736"/>
          </a:xfrm>
        </p:spPr>
        <p:txBody>
          <a:bodyPr/>
          <a:lstStyle/>
          <a:p>
            <a:r>
              <a:rPr lang="en-US" dirty="0" smtClean="0"/>
              <a:t>Trinity Pioneer ACO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001000" cy="2133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Innovations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Lessons Learned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body" idx="11"/>
          </p:nvPr>
        </p:nvSpPr>
        <p:spPr>
          <a:xfrm>
            <a:off x="1524000" y="990600"/>
            <a:ext cx="5867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Pioneer– ACO Service Area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2"/>
          </p:nvPr>
        </p:nvSpPr>
        <p:spPr>
          <a:xfrm>
            <a:off x="990600" y="1524000"/>
            <a:ext cx="69342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+mj-lt"/>
              </a:rPr>
              <a:t>8-county service area in Northwest Central Iowa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Trinity Pioneer ACO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1024" t="16833" r="11810" b="14178"/>
          <a:stretch>
            <a:fillRect/>
          </a:stretch>
        </p:blipFill>
        <p:spPr bwMode="auto">
          <a:xfrm>
            <a:off x="547580" y="2138218"/>
            <a:ext cx="80488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2362200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20,567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$46,947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35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2362200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7,154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$42,138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50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545" y="2362200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9,688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$48,710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72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362200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12,972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$45,713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69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273624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10,071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$46,606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17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273624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9,926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$45,097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68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250533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37,044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$41,751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93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279956"/>
            <a:ext cx="1676400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Population: 15,312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Median Income: $45,691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Rank: 57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468313" y="906462"/>
            <a:ext cx="7772400" cy="685800"/>
          </a:xfrm>
        </p:spPr>
        <p:txBody>
          <a:bodyPr/>
          <a:lstStyle/>
          <a:p>
            <a:r>
              <a:rPr lang="en-US" dirty="0" smtClean="0"/>
              <a:t>                       Achieving our Aim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idx="1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Trinity  Pioneer ACO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36321"/>
              </p:ext>
            </p:extLst>
          </p:nvPr>
        </p:nvGraphicFramePr>
        <p:xfrm>
          <a:off x="539751" y="3581400"/>
          <a:ext cx="8313740" cy="320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748"/>
                <a:gridCol w="1662748"/>
                <a:gridCol w="1662748"/>
                <a:gridCol w="1662748"/>
                <a:gridCol w="1662748"/>
              </a:tblGrid>
              <a:tr h="2807663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Health-Risk Assessment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Iowa’s Healthiest State initiative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Preventive screening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Education and Literacy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Wellness Program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en-US" sz="1800" b="0" dirty="0"/>
                    </a:p>
                  </a:txBody>
                  <a:tcPr marL="91441" marR="91441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access to PCP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PCMH and IHH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screening and assessment tools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Single, patient-centric care plan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 Therapy Management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Health Action Team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1" marR="91441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transitions – Extended Care Facilities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ICCDM – all care settings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Medical Team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Telephonic-Telemonitoring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Healthcare Partners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Access Hospitals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en-US" sz="1200" b="0" dirty="0"/>
                    </a:p>
                  </a:txBody>
                  <a:tcPr marL="91441" marR="91441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stratification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 Therapy Management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Disease Management  Coaching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Community Partners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en-US" sz="1800" dirty="0"/>
                    </a:p>
                  </a:txBody>
                  <a:tcPr marL="91441" marR="91441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Palliative Care: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Home-based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 with PCP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Hospice: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Hospice Home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Home-based</a:t>
                      </a:r>
                      <a:endParaRPr lang="en-US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en-US" sz="1800" dirty="0"/>
                    </a:p>
                  </a:txBody>
                  <a:tcPr marL="91441" marR="91441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49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6" marB="45716"/>
                </a:tc>
              </a:tr>
            </a:tbl>
          </a:graphicData>
        </a:graphic>
      </p:graphicFrame>
      <p:sp>
        <p:nvSpPr>
          <p:cNvPr id="6" name="Slide Number Placeholder 9"/>
          <p:cNvSpPr txBox="1">
            <a:spLocks/>
          </p:cNvSpPr>
          <p:nvPr/>
        </p:nvSpPr>
        <p:spPr bwMode="auto">
          <a:xfrm>
            <a:off x="6540501" y="703421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A60C816F-45C8-41FE-8008-AE72DC7E35F2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2764" y="2205037"/>
            <a:ext cx="260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Primary Care Community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01" y="1592262"/>
            <a:ext cx="6324600" cy="612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AIM: Leverage every aspect of our “community” to achieve Best Outcome for Every Patient Every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764" y="6240462"/>
            <a:ext cx="8372475" cy="5651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Home/Neighborhood  -  Schools - Business - Healthcare Agencies - Government  -Recreation - Church/Spiritual    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 rot="-5400000">
            <a:off x="-702468" y="5003006"/>
            <a:ext cx="1870075" cy="338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Secondary Drivers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4" y="2573337"/>
            <a:ext cx="8516937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 rot="-5400000">
            <a:off x="-586580" y="2896394"/>
            <a:ext cx="1692275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Primary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39821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The Trinity Pioneer 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MS910220013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1883197"/>
            <a:ext cx="609600" cy="6096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6583891"/>
              </p:ext>
            </p:extLst>
          </p:nvPr>
        </p:nvGraphicFramePr>
        <p:xfrm>
          <a:off x="762000" y="1397000"/>
          <a:ext cx="8001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C:\Users\weihls\AppData\Local\Microsoft\Windows\Temporary Internet Files\Content.IE5\EBBN1R1S\MC90014972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4482714"/>
            <a:ext cx="1084543" cy="12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weihls\AppData\Local\Microsoft\Windows\Temporary Internet Files\Content.IE5\EBBN1R1S\MC90002447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1" y="4267200"/>
            <a:ext cx="1144284" cy="11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:\PRMarketing\Employee Appreciation\ACO one team shirt\one-team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8"/>
          <a:stretch/>
        </p:blipFill>
        <p:spPr bwMode="auto">
          <a:xfrm>
            <a:off x="2655352" y="2743200"/>
            <a:ext cx="990600" cy="97339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12" descr="C:\Users\weihls\AppData\Local\Microsoft\Windows\Temporary Internet Files\Content.IE5\WBMEFXBA\MC900435245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880852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weihls\AppData\Local\Microsoft\Windows\Temporary Internet Files\Content.IE5\OF4I0XJ1\MP900424262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01" y="1641737"/>
            <a:ext cx="1253045" cy="8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14999" y="255853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And</a:t>
            </a:r>
            <a:endParaRPr lang="en-US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239000" cy="990600"/>
          </a:xfrm>
        </p:spPr>
        <p:txBody>
          <a:bodyPr/>
          <a:lstStyle/>
          <a:p>
            <a:r>
              <a:rPr lang="en-US" dirty="0"/>
              <a:t>Changes in Care Delivery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770638" cy="521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6670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Science of Change – Adaptive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Approaching Chronic Care with a common language – ICCDM	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Integrated Chronic Care Disease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Finding Leaders and Providers and Teams dedicated to the vision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Chemistry is important – so is forgiveness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SMEs have a role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Collaborators get the most done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The work gets more complicated, so stamina is an important attribute of people doing the 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Telling and sharing experiences and patient stories reenergizes the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 is not a “program” thus the work will never end</a:t>
            </a:r>
          </a:p>
        </p:txBody>
      </p:sp>
    </p:spTree>
    <p:extLst>
      <p:ext uri="{BB962C8B-B14F-4D97-AF65-F5344CB8AC3E}">
        <p14:creationId xmlns:p14="http://schemas.microsoft.com/office/powerpoint/2010/main" val="22345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209800"/>
            <a:ext cx="7772400" cy="3886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Evaluate the capacity for transformation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all partners are created equal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Evaluate the capacity for risk/change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the drivers to participate in value-based arrangements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much time do you have to change?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Depends on payor environment and aligned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Depends on a hospital’s capacity to sustain revenue without increasing PMPM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were to demonstrate ability to manage lives – who holds the capitation control?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 you belong to the right networks?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Convening the right partners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Needs Based Teams and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905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1400" u="sng" dirty="0"/>
              <a:t>Programs Across the Continuum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Palliative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Health Risk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My Care </a:t>
            </a:r>
            <a:r>
              <a:rPr lang="en-US" sz="1400" dirty="0" smtClean="0"/>
              <a:t>Profile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Advanced Medical Team for High Risk Patients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Care at Home to Support Transitions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Telephonic Disease Management </a:t>
            </a:r>
            <a:r>
              <a:rPr lang="en-US" sz="1400" dirty="0" smtClean="0"/>
              <a:t>for </a:t>
            </a:r>
            <a:r>
              <a:rPr lang="en-US" sz="1400" dirty="0"/>
              <a:t>Diabetes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Long Term Care Collaborative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Medication Therapy Management with Community Pharmacies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Partnership </a:t>
            </a:r>
            <a:r>
              <a:rPr lang="en-US" sz="1400" dirty="0"/>
              <a:t>with Public </a:t>
            </a:r>
            <a:r>
              <a:rPr lang="en-US" sz="1400" dirty="0" smtClean="0"/>
              <a:t>Health Community Care Teams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Behavioral Health </a:t>
            </a:r>
            <a:r>
              <a:rPr lang="en-US" sz="1400" dirty="0" smtClean="0"/>
              <a:t>Assertive Community Treatment and Integrated </a:t>
            </a:r>
            <a:r>
              <a:rPr lang="en-US" sz="1400" dirty="0" err="1" smtClean="0"/>
              <a:t>Helath</a:t>
            </a:r>
            <a:r>
              <a:rPr lang="en-US" sz="1400" dirty="0" smtClean="0"/>
              <a:t> Home 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Iowa Physician Order for Scope of Treatment to Honor End of Life Choices</a:t>
            </a:r>
          </a:p>
          <a:p>
            <a:r>
              <a:rPr lang="en-US" sz="1400" u="sng" dirty="0"/>
              <a:t>Our Common Language Across the Continuum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Adaptive Design for Ideal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Integrated Chronic Care Disease </a:t>
            </a:r>
            <a:r>
              <a:rPr lang="en-US" sz="1400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Patient Centered Medical Home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Teach-Back and Ask Me Three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One Team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Trinity Pioneer 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3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54D2-7BC6-44BF-BCFF-857271C58E37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X:\Org Charts\OSC Org 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33" y="6172200"/>
            <a:ext cx="2718435" cy="481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37633" y="12065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Trinity Pioneer ACO</a:t>
            </a:r>
          </a:p>
        </p:txBody>
      </p:sp>
    </p:spTree>
    <p:extLst>
      <p:ext uri="{BB962C8B-B14F-4D97-AF65-F5344CB8AC3E}">
        <p14:creationId xmlns:p14="http://schemas.microsoft.com/office/powerpoint/2010/main" val="2105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54D2-7BC6-44BF-BCFF-857271C58E37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 descr="X:\Org Charts\ACO Org Chart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yPoint Health PowerPoint Template - Gradient">
  <a:themeElements>
    <a:clrScheme name="UnityPoint Health Color Palette">
      <a:dk1>
        <a:srgbClr val="00529B"/>
      </a:dk1>
      <a:lt1>
        <a:srgbClr val="FFFFFF"/>
      </a:lt1>
      <a:dk2>
        <a:srgbClr val="00529B"/>
      </a:dk2>
      <a:lt2>
        <a:srgbClr val="FFFFFF"/>
      </a:lt2>
      <a:accent1>
        <a:srgbClr val="00529B"/>
      </a:accent1>
      <a:accent2>
        <a:srgbClr val="008FBE"/>
      </a:accent2>
      <a:accent3>
        <a:srgbClr val="ED7700"/>
      </a:accent3>
      <a:accent4>
        <a:srgbClr val="9E1A96"/>
      </a:accent4>
      <a:accent5>
        <a:srgbClr val="00529B"/>
      </a:accent5>
      <a:accent6>
        <a:srgbClr val="008FBE"/>
      </a:accent6>
      <a:hlink>
        <a:srgbClr val="0000FF"/>
      </a:hlink>
      <a:folHlink>
        <a:srgbClr val="800080"/>
      </a:folHlink>
    </a:clrScheme>
    <a:fontScheme name="UnityPoi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UnityPoint PowePoint Template - Gradient</Template>
  <TotalTime>199</TotalTime>
  <Words>474</Words>
  <Application>Microsoft Office PowerPoint</Application>
  <PresentationFormat>On-screen Show (4:3)</PresentationFormat>
  <Paragraphs>121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UnityPoint Health PowerPoint Template - Gradient</vt:lpstr>
      <vt:lpstr>Trinity Pioneer ACO </vt:lpstr>
      <vt:lpstr>PowerPoint Presentation</vt:lpstr>
      <vt:lpstr>PowerPoint Presentation</vt:lpstr>
      <vt:lpstr>PowerPoint Presentation</vt:lpstr>
      <vt:lpstr>Changes in Care Delivery</vt:lpstr>
      <vt:lpstr>Convening the right partners</vt:lpstr>
      <vt:lpstr>PowerPoint Presentation</vt:lpstr>
      <vt:lpstr>PowerPoint Presentation</vt:lpstr>
      <vt:lpstr>PowerPoint Presentation</vt:lpstr>
    </vt:vector>
  </TitlesOfParts>
  <Company>Iowa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Pioneer ACO</dc:title>
  <dc:creator>Halvorson, Pam M.</dc:creator>
  <cp:lastModifiedBy>Yeggy, Kristi A</cp:lastModifiedBy>
  <cp:revision>12</cp:revision>
  <dcterms:created xsi:type="dcterms:W3CDTF">2014-10-23T15:32:39Z</dcterms:created>
  <dcterms:modified xsi:type="dcterms:W3CDTF">2014-10-28T14:44:18Z</dcterms:modified>
</cp:coreProperties>
</file>