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7" r:id="rId2"/>
    <p:sldId id="258" r:id="rId3"/>
    <p:sldId id="280" r:id="rId4"/>
    <p:sldId id="281" r:id="rId5"/>
    <p:sldId id="261" r:id="rId6"/>
    <p:sldId id="262" r:id="rId7"/>
    <p:sldId id="282" r:id="rId8"/>
    <p:sldId id="283" r:id="rId9"/>
    <p:sldId id="284" r:id="rId10"/>
    <p:sldId id="266" r:id="rId11"/>
    <p:sldId id="285" r:id="rId12"/>
    <p:sldId id="288" r:id="rId13"/>
    <p:sldId id="286" r:id="rId14"/>
    <p:sldId id="287" r:id="rId15"/>
    <p:sldId id="295" r:id="rId16"/>
    <p:sldId id="289" r:id="rId17"/>
    <p:sldId id="290" r:id="rId18"/>
    <p:sldId id="293" r:id="rId19"/>
    <p:sldId id="294" r:id="rId20"/>
    <p:sldId id="291"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033"/>
    <a:srgbClr val="FDE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6" autoAdjust="0"/>
    <p:restoredTop sz="68907" autoAdjust="0"/>
  </p:normalViewPr>
  <p:slideViewPr>
    <p:cSldViewPr>
      <p:cViewPr varScale="1">
        <p:scale>
          <a:sx n="94" d="100"/>
          <a:sy n="94" d="100"/>
        </p:scale>
        <p:origin x="918"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825F4-B5D3-41B9-B8A7-94681CC70831}" type="doc">
      <dgm:prSet loTypeId="urn:microsoft.com/office/officeart/2005/8/layout/hProcess9" loCatId="process" qsTypeId="urn:microsoft.com/office/officeart/2005/8/quickstyle/simple1" qsCatId="simple" csTypeId="urn:microsoft.com/office/officeart/2005/8/colors/accent0_3" csCatId="mainScheme" phldr="1"/>
      <dgm:spPr/>
    </dgm:pt>
    <dgm:pt modelId="{FDFDF5C0-99C8-4ADF-AFB4-A69F2803F562}">
      <dgm:prSet phldrT="[Text]"/>
      <dgm:spPr>
        <a:solidFill>
          <a:schemeClr val="bg2">
            <a:lumMod val="75000"/>
          </a:schemeClr>
        </a:solidFill>
      </dgm:spPr>
      <dgm:t>
        <a:bodyPr/>
        <a:lstStyle/>
        <a:p>
          <a:r>
            <a:rPr lang="en-US" dirty="0" smtClean="0"/>
            <a:t>Formative</a:t>
          </a:r>
          <a:endParaRPr lang="en-US" dirty="0"/>
        </a:p>
      </dgm:t>
    </dgm:pt>
    <dgm:pt modelId="{D5649973-2F33-48DD-BD0E-B2608A362A79}" type="parTrans" cxnId="{A895F137-78D7-4893-B917-DC55EACD035E}">
      <dgm:prSet/>
      <dgm:spPr/>
      <dgm:t>
        <a:bodyPr/>
        <a:lstStyle/>
        <a:p>
          <a:endParaRPr lang="en-US"/>
        </a:p>
      </dgm:t>
    </dgm:pt>
    <dgm:pt modelId="{94D034CD-5898-4D9C-9563-A61F18F5C904}" type="sibTrans" cxnId="{A895F137-78D7-4893-B917-DC55EACD035E}">
      <dgm:prSet/>
      <dgm:spPr/>
      <dgm:t>
        <a:bodyPr/>
        <a:lstStyle/>
        <a:p>
          <a:endParaRPr lang="en-US"/>
        </a:p>
      </dgm:t>
    </dgm:pt>
    <dgm:pt modelId="{37FBA0D2-C269-454F-8E30-B50890CD414B}">
      <dgm:prSet phldrT="[Text]"/>
      <dgm:spPr>
        <a:solidFill>
          <a:schemeClr val="bg2">
            <a:lumMod val="75000"/>
          </a:schemeClr>
        </a:solidFill>
      </dgm:spPr>
      <dgm:t>
        <a:bodyPr/>
        <a:lstStyle/>
        <a:p>
          <a:r>
            <a:rPr lang="en-US" dirty="0" smtClean="0"/>
            <a:t>Process</a:t>
          </a:r>
          <a:endParaRPr lang="en-US" dirty="0"/>
        </a:p>
      </dgm:t>
    </dgm:pt>
    <dgm:pt modelId="{BF7F2772-0B68-408D-B5C9-ADAF2D9391BD}" type="parTrans" cxnId="{F6DDFBB7-2C95-4A51-96F8-B2E85CD93B8D}">
      <dgm:prSet/>
      <dgm:spPr/>
      <dgm:t>
        <a:bodyPr/>
        <a:lstStyle/>
        <a:p>
          <a:endParaRPr lang="en-US"/>
        </a:p>
      </dgm:t>
    </dgm:pt>
    <dgm:pt modelId="{4DA3F805-FE2B-4544-BE6B-A1019D97EAD2}" type="sibTrans" cxnId="{F6DDFBB7-2C95-4A51-96F8-B2E85CD93B8D}">
      <dgm:prSet/>
      <dgm:spPr/>
      <dgm:t>
        <a:bodyPr/>
        <a:lstStyle/>
        <a:p>
          <a:endParaRPr lang="en-US"/>
        </a:p>
      </dgm:t>
    </dgm:pt>
    <dgm:pt modelId="{A37F30FA-BFF8-4AFA-B2C4-3AFA089FDF7D}">
      <dgm:prSet phldrT="[Text]"/>
      <dgm:spPr>
        <a:solidFill>
          <a:schemeClr val="bg2">
            <a:lumMod val="75000"/>
          </a:schemeClr>
        </a:solidFill>
      </dgm:spPr>
      <dgm:t>
        <a:bodyPr/>
        <a:lstStyle/>
        <a:p>
          <a:r>
            <a:rPr lang="en-US" dirty="0" smtClean="0"/>
            <a:t>Outcome</a:t>
          </a:r>
          <a:endParaRPr lang="en-US" dirty="0"/>
        </a:p>
      </dgm:t>
    </dgm:pt>
    <dgm:pt modelId="{D2EE9E15-8F97-49A0-86A2-9819A6E83B75}" type="parTrans" cxnId="{6B8DB4E0-F377-4F43-B05B-58F8C419C3E2}">
      <dgm:prSet/>
      <dgm:spPr/>
      <dgm:t>
        <a:bodyPr/>
        <a:lstStyle/>
        <a:p>
          <a:endParaRPr lang="en-US"/>
        </a:p>
      </dgm:t>
    </dgm:pt>
    <dgm:pt modelId="{A2FF3CA5-E102-4289-996F-0645C47CC671}" type="sibTrans" cxnId="{6B8DB4E0-F377-4F43-B05B-58F8C419C3E2}">
      <dgm:prSet/>
      <dgm:spPr/>
      <dgm:t>
        <a:bodyPr/>
        <a:lstStyle/>
        <a:p>
          <a:endParaRPr lang="en-US"/>
        </a:p>
      </dgm:t>
    </dgm:pt>
    <dgm:pt modelId="{EDF09B3D-E8B9-4761-939D-8C3BAA77FE24}" type="pres">
      <dgm:prSet presAssocID="{15E825F4-B5D3-41B9-B8A7-94681CC70831}" presName="CompostProcess" presStyleCnt="0">
        <dgm:presLayoutVars>
          <dgm:dir/>
          <dgm:resizeHandles val="exact"/>
        </dgm:presLayoutVars>
      </dgm:prSet>
      <dgm:spPr/>
    </dgm:pt>
    <dgm:pt modelId="{F6DDE97A-02AC-4331-A999-A0C3877FE117}" type="pres">
      <dgm:prSet presAssocID="{15E825F4-B5D3-41B9-B8A7-94681CC70831}" presName="arrow" presStyleLbl="bgShp" presStyleIdx="0" presStyleCnt="1"/>
      <dgm:spPr/>
    </dgm:pt>
    <dgm:pt modelId="{16D9C57D-FEAD-49CB-9C55-3E5AE9E2BBD1}" type="pres">
      <dgm:prSet presAssocID="{15E825F4-B5D3-41B9-B8A7-94681CC70831}" presName="linearProcess" presStyleCnt="0"/>
      <dgm:spPr/>
    </dgm:pt>
    <dgm:pt modelId="{D8475896-F7D4-4780-B456-74941E629489}" type="pres">
      <dgm:prSet presAssocID="{FDFDF5C0-99C8-4ADF-AFB4-A69F2803F562}" presName="textNode" presStyleLbl="node1" presStyleIdx="0" presStyleCnt="3">
        <dgm:presLayoutVars>
          <dgm:bulletEnabled val="1"/>
        </dgm:presLayoutVars>
      </dgm:prSet>
      <dgm:spPr/>
      <dgm:t>
        <a:bodyPr/>
        <a:lstStyle/>
        <a:p>
          <a:endParaRPr lang="en-US"/>
        </a:p>
      </dgm:t>
    </dgm:pt>
    <dgm:pt modelId="{720CD919-23B4-441C-BB2C-A3762E789938}" type="pres">
      <dgm:prSet presAssocID="{94D034CD-5898-4D9C-9563-A61F18F5C904}" presName="sibTrans" presStyleCnt="0"/>
      <dgm:spPr/>
    </dgm:pt>
    <dgm:pt modelId="{69A70286-CE26-47DA-B185-6AE378315593}" type="pres">
      <dgm:prSet presAssocID="{37FBA0D2-C269-454F-8E30-B50890CD414B}" presName="textNode" presStyleLbl="node1" presStyleIdx="1" presStyleCnt="3">
        <dgm:presLayoutVars>
          <dgm:bulletEnabled val="1"/>
        </dgm:presLayoutVars>
      </dgm:prSet>
      <dgm:spPr/>
      <dgm:t>
        <a:bodyPr/>
        <a:lstStyle/>
        <a:p>
          <a:endParaRPr lang="en-US"/>
        </a:p>
      </dgm:t>
    </dgm:pt>
    <dgm:pt modelId="{8667EB04-4AF0-4BE2-9695-7549258716C8}" type="pres">
      <dgm:prSet presAssocID="{4DA3F805-FE2B-4544-BE6B-A1019D97EAD2}" presName="sibTrans" presStyleCnt="0"/>
      <dgm:spPr/>
    </dgm:pt>
    <dgm:pt modelId="{AD906A9C-C55C-4C06-8607-2C4C69734A74}" type="pres">
      <dgm:prSet presAssocID="{A37F30FA-BFF8-4AFA-B2C4-3AFA089FDF7D}" presName="textNode" presStyleLbl="node1" presStyleIdx="2" presStyleCnt="3">
        <dgm:presLayoutVars>
          <dgm:bulletEnabled val="1"/>
        </dgm:presLayoutVars>
      </dgm:prSet>
      <dgm:spPr/>
      <dgm:t>
        <a:bodyPr/>
        <a:lstStyle/>
        <a:p>
          <a:endParaRPr lang="en-US"/>
        </a:p>
      </dgm:t>
    </dgm:pt>
  </dgm:ptLst>
  <dgm:cxnLst>
    <dgm:cxn modelId="{6B8DB4E0-F377-4F43-B05B-58F8C419C3E2}" srcId="{15E825F4-B5D3-41B9-B8A7-94681CC70831}" destId="{A37F30FA-BFF8-4AFA-B2C4-3AFA089FDF7D}" srcOrd="2" destOrd="0" parTransId="{D2EE9E15-8F97-49A0-86A2-9819A6E83B75}" sibTransId="{A2FF3CA5-E102-4289-996F-0645C47CC671}"/>
    <dgm:cxn modelId="{CCBCEC74-9E3C-4167-9830-CFBA5B92ECB0}" type="presOf" srcId="{37FBA0D2-C269-454F-8E30-B50890CD414B}" destId="{69A70286-CE26-47DA-B185-6AE378315593}" srcOrd="0" destOrd="0" presId="urn:microsoft.com/office/officeart/2005/8/layout/hProcess9"/>
    <dgm:cxn modelId="{9A89C61E-21BF-4D51-A802-403F763A66A2}" type="presOf" srcId="{A37F30FA-BFF8-4AFA-B2C4-3AFA089FDF7D}" destId="{AD906A9C-C55C-4C06-8607-2C4C69734A74}" srcOrd="0" destOrd="0" presId="urn:microsoft.com/office/officeart/2005/8/layout/hProcess9"/>
    <dgm:cxn modelId="{F6DDFBB7-2C95-4A51-96F8-B2E85CD93B8D}" srcId="{15E825F4-B5D3-41B9-B8A7-94681CC70831}" destId="{37FBA0D2-C269-454F-8E30-B50890CD414B}" srcOrd="1" destOrd="0" parTransId="{BF7F2772-0B68-408D-B5C9-ADAF2D9391BD}" sibTransId="{4DA3F805-FE2B-4544-BE6B-A1019D97EAD2}"/>
    <dgm:cxn modelId="{C858DEC5-C90D-4D8F-9587-E32B451E3697}" type="presOf" srcId="{FDFDF5C0-99C8-4ADF-AFB4-A69F2803F562}" destId="{D8475896-F7D4-4780-B456-74941E629489}" srcOrd="0" destOrd="0" presId="urn:microsoft.com/office/officeart/2005/8/layout/hProcess9"/>
    <dgm:cxn modelId="{E3F4E3C2-8641-43FB-AB5B-CD68C5785C42}" type="presOf" srcId="{15E825F4-B5D3-41B9-B8A7-94681CC70831}" destId="{EDF09B3D-E8B9-4761-939D-8C3BAA77FE24}" srcOrd="0" destOrd="0" presId="urn:microsoft.com/office/officeart/2005/8/layout/hProcess9"/>
    <dgm:cxn modelId="{A895F137-78D7-4893-B917-DC55EACD035E}" srcId="{15E825F4-B5D3-41B9-B8A7-94681CC70831}" destId="{FDFDF5C0-99C8-4ADF-AFB4-A69F2803F562}" srcOrd="0" destOrd="0" parTransId="{D5649973-2F33-48DD-BD0E-B2608A362A79}" sibTransId="{94D034CD-5898-4D9C-9563-A61F18F5C904}"/>
    <dgm:cxn modelId="{D80358AE-D08F-4068-9A15-9764B64DC825}" type="presParOf" srcId="{EDF09B3D-E8B9-4761-939D-8C3BAA77FE24}" destId="{F6DDE97A-02AC-4331-A999-A0C3877FE117}" srcOrd="0" destOrd="0" presId="urn:microsoft.com/office/officeart/2005/8/layout/hProcess9"/>
    <dgm:cxn modelId="{55F88182-5204-4331-97DF-5CF982F47E26}" type="presParOf" srcId="{EDF09B3D-E8B9-4761-939D-8C3BAA77FE24}" destId="{16D9C57D-FEAD-49CB-9C55-3E5AE9E2BBD1}" srcOrd="1" destOrd="0" presId="urn:microsoft.com/office/officeart/2005/8/layout/hProcess9"/>
    <dgm:cxn modelId="{7E8F33A8-1DC1-48CD-977C-033ABB568CAC}" type="presParOf" srcId="{16D9C57D-FEAD-49CB-9C55-3E5AE9E2BBD1}" destId="{D8475896-F7D4-4780-B456-74941E629489}" srcOrd="0" destOrd="0" presId="urn:microsoft.com/office/officeart/2005/8/layout/hProcess9"/>
    <dgm:cxn modelId="{D1B52C69-D664-40EF-B750-831312211038}" type="presParOf" srcId="{16D9C57D-FEAD-49CB-9C55-3E5AE9E2BBD1}" destId="{720CD919-23B4-441C-BB2C-A3762E789938}" srcOrd="1" destOrd="0" presId="urn:microsoft.com/office/officeart/2005/8/layout/hProcess9"/>
    <dgm:cxn modelId="{07577733-E7AC-416E-8C57-506CA2FA380C}" type="presParOf" srcId="{16D9C57D-FEAD-49CB-9C55-3E5AE9E2BBD1}" destId="{69A70286-CE26-47DA-B185-6AE378315593}" srcOrd="2" destOrd="0" presId="urn:microsoft.com/office/officeart/2005/8/layout/hProcess9"/>
    <dgm:cxn modelId="{E5113B6E-189E-47EC-954A-175C565A3443}" type="presParOf" srcId="{16D9C57D-FEAD-49CB-9C55-3E5AE9E2BBD1}" destId="{8667EB04-4AF0-4BE2-9695-7549258716C8}" srcOrd="3" destOrd="0" presId="urn:microsoft.com/office/officeart/2005/8/layout/hProcess9"/>
    <dgm:cxn modelId="{92572083-3CC7-4F46-B4B9-3A0A649FD596}" type="presParOf" srcId="{16D9C57D-FEAD-49CB-9C55-3E5AE9E2BBD1}" destId="{AD906A9C-C55C-4C06-8607-2C4C69734A7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E825F4-B5D3-41B9-B8A7-94681CC70831}" type="doc">
      <dgm:prSet loTypeId="urn:microsoft.com/office/officeart/2005/8/layout/hProcess9" loCatId="process" qsTypeId="urn:microsoft.com/office/officeart/2005/8/quickstyle/simple1" qsCatId="simple" csTypeId="urn:microsoft.com/office/officeart/2005/8/colors/colorful2" csCatId="colorful" phldr="1"/>
      <dgm:spPr/>
    </dgm:pt>
    <dgm:pt modelId="{FDFDF5C0-99C8-4ADF-AFB4-A69F2803F562}">
      <dgm:prSet phldrT="[Text]"/>
      <dgm:spPr>
        <a:solidFill>
          <a:srgbClr val="FCE033"/>
        </a:solidFill>
        <a:ln>
          <a:solidFill>
            <a:schemeClr val="bg2"/>
          </a:solidFill>
        </a:ln>
      </dgm:spPr>
      <dgm:t>
        <a:bodyPr/>
        <a:lstStyle/>
        <a:p>
          <a:r>
            <a:rPr lang="en-US" dirty="0" smtClean="0">
              <a:solidFill>
                <a:schemeClr val="tx1"/>
              </a:solidFill>
            </a:rPr>
            <a:t>Formative</a:t>
          </a:r>
          <a:endParaRPr lang="en-US" dirty="0">
            <a:solidFill>
              <a:schemeClr val="tx1"/>
            </a:solidFill>
          </a:endParaRPr>
        </a:p>
      </dgm:t>
    </dgm:pt>
    <dgm:pt modelId="{D5649973-2F33-48DD-BD0E-B2608A362A79}" type="parTrans" cxnId="{A895F137-78D7-4893-B917-DC55EACD035E}">
      <dgm:prSet/>
      <dgm:spPr/>
      <dgm:t>
        <a:bodyPr/>
        <a:lstStyle/>
        <a:p>
          <a:endParaRPr lang="en-US"/>
        </a:p>
      </dgm:t>
    </dgm:pt>
    <dgm:pt modelId="{94D034CD-5898-4D9C-9563-A61F18F5C904}" type="sibTrans" cxnId="{A895F137-78D7-4893-B917-DC55EACD035E}">
      <dgm:prSet/>
      <dgm:spPr/>
      <dgm:t>
        <a:bodyPr/>
        <a:lstStyle/>
        <a:p>
          <a:endParaRPr lang="en-US"/>
        </a:p>
      </dgm:t>
    </dgm:pt>
    <dgm:pt modelId="{37FBA0D2-C269-454F-8E30-B50890CD414B}">
      <dgm:prSet phldrT="[Text]"/>
      <dgm:spPr>
        <a:solidFill>
          <a:schemeClr val="bg2">
            <a:lumMod val="75000"/>
          </a:schemeClr>
        </a:solidFill>
        <a:ln>
          <a:solidFill>
            <a:schemeClr val="bg2"/>
          </a:solidFill>
        </a:ln>
      </dgm:spPr>
      <dgm:t>
        <a:bodyPr/>
        <a:lstStyle/>
        <a:p>
          <a:r>
            <a:rPr lang="en-US" dirty="0" smtClean="0"/>
            <a:t>Process</a:t>
          </a:r>
          <a:endParaRPr lang="en-US" dirty="0"/>
        </a:p>
      </dgm:t>
    </dgm:pt>
    <dgm:pt modelId="{BF7F2772-0B68-408D-B5C9-ADAF2D9391BD}" type="parTrans" cxnId="{F6DDFBB7-2C95-4A51-96F8-B2E85CD93B8D}">
      <dgm:prSet/>
      <dgm:spPr/>
      <dgm:t>
        <a:bodyPr/>
        <a:lstStyle/>
        <a:p>
          <a:endParaRPr lang="en-US"/>
        </a:p>
      </dgm:t>
    </dgm:pt>
    <dgm:pt modelId="{4DA3F805-FE2B-4544-BE6B-A1019D97EAD2}" type="sibTrans" cxnId="{F6DDFBB7-2C95-4A51-96F8-B2E85CD93B8D}">
      <dgm:prSet/>
      <dgm:spPr/>
      <dgm:t>
        <a:bodyPr/>
        <a:lstStyle/>
        <a:p>
          <a:endParaRPr lang="en-US"/>
        </a:p>
      </dgm:t>
    </dgm:pt>
    <dgm:pt modelId="{A37F30FA-BFF8-4AFA-B2C4-3AFA089FDF7D}">
      <dgm:prSet phldrT="[Text]"/>
      <dgm:spPr>
        <a:solidFill>
          <a:schemeClr val="bg2">
            <a:lumMod val="75000"/>
          </a:schemeClr>
        </a:solidFill>
        <a:ln>
          <a:solidFill>
            <a:schemeClr val="bg2"/>
          </a:solidFill>
        </a:ln>
      </dgm:spPr>
      <dgm:t>
        <a:bodyPr/>
        <a:lstStyle/>
        <a:p>
          <a:r>
            <a:rPr lang="en-US" dirty="0" smtClean="0"/>
            <a:t>Outcome</a:t>
          </a:r>
          <a:endParaRPr lang="en-US" dirty="0"/>
        </a:p>
      </dgm:t>
    </dgm:pt>
    <dgm:pt modelId="{D2EE9E15-8F97-49A0-86A2-9819A6E83B75}" type="parTrans" cxnId="{6B8DB4E0-F377-4F43-B05B-58F8C419C3E2}">
      <dgm:prSet/>
      <dgm:spPr/>
      <dgm:t>
        <a:bodyPr/>
        <a:lstStyle/>
        <a:p>
          <a:endParaRPr lang="en-US"/>
        </a:p>
      </dgm:t>
    </dgm:pt>
    <dgm:pt modelId="{A2FF3CA5-E102-4289-996F-0645C47CC671}" type="sibTrans" cxnId="{6B8DB4E0-F377-4F43-B05B-58F8C419C3E2}">
      <dgm:prSet/>
      <dgm:spPr/>
      <dgm:t>
        <a:bodyPr/>
        <a:lstStyle/>
        <a:p>
          <a:endParaRPr lang="en-US"/>
        </a:p>
      </dgm:t>
    </dgm:pt>
    <dgm:pt modelId="{EDF09B3D-E8B9-4761-939D-8C3BAA77FE24}" type="pres">
      <dgm:prSet presAssocID="{15E825F4-B5D3-41B9-B8A7-94681CC70831}" presName="CompostProcess" presStyleCnt="0">
        <dgm:presLayoutVars>
          <dgm:dir/>
          <dgm:resizeHandles val="exact"/>
        </dgm:presLayoutVars>
      </dgm:prSet>
      <dgm:spPr/>
    </dgm:pt>
    <dgm:pt modelId="{F6DDE97A-02AC-4331-A999-A0C3877FE117}" type="pres">
      <dgm:prSet presAssocID="{15E825F4-B5D3-41B9-B8A7-94681CC70831}" presName="arrow" presStyleLbl="bgShp" presStyleIdx="0" presStyleCnt="1" custLinFactNeighborX="-85694" custLinFactNeighborY="-41051"/>
      <dgm:spPr/>
    </dgm:pt>
    <dgm:pt modelId="{16D9C57D-FEAD-49CB-9C55-3E5AE9E2BBD1}" type="pres">
      <dgm:prSet presAssocID="{15E825F4-B5D3-41B9-B8A7-94681CC70831}" presName="linearProcess" presStyleCnt="0"/>
      <dgm:spPr/>
    </dgm:pt>
    <dgm:pt modelId="{D8475896-F7D4-4780-B456-74941E629489}" type="pres">
      <dgm:prSet presAssocID="{FDFDF5C0-99C8-4ADF-AFB4-A69F2803F562}" presName="textNode" presStyleLbl="node1" presStyleIdx="0" presStyleCnt="3">
        <dgm:presLayoutVars>
          <dgm:bulletEnabled val="1"/>
        </dgm:presLayoutVars>
      </dgm:prSet>
      <dgm:spPr/>
      <dgm:t>
        <a:bodyPr/>
        <a:lstStyle/>
        <a:p>
          <a:endParaRPr lang="en-US"/>
        </a:p>
      </dgm:t>
    </dgm:pt>
    <dgm:pt modelId="{720CD919-23B4-441C-BB2C-A3762E789938}" type="pres">
      <dgm:prSet presAssocID="{94D034CD-5898-4D9C-9563-A61F18F5C904}" presName="sibTrans" presStyleCnt="0"/>
      <dgm:spPr/>
    </dgm:pt>
    <dgm:pt modelId="{69A70286-CE26-47DA-B185-6AE378315593}" type="pres">
      <dgm:prSet presAssocID="{37FBA0D2-C269-454F-8E30-B50890CD414B}" presName="textNode" presStyleLbl="node1" presStyleIdx="1" presStyleCnt="3">
        <dgm:presLayoutVars>
          <dgm:bulletEnabled val="1"/>
        </dgm:presLayoutVars>
      </dgm:prSet>
      <dgm:spPr/>
      <dgm:t>
        <a:bodyPr/>
        <a:lstStyle/>
        <a:p>
          <a:endParaRPr lang="en-US"/>
        </a:p>
      </dgm:t>
    </dgm:pt>
    <dgm:pt modelId="{8667EB04-4AF0-4BE2-9695-7549258716C8}" type="pres">
      <dgm:prSet presAssocID="{4DA3F805-FE2B-4544-BE6B-A1019D97EAD2}" presName="sibTrans" presStyleCnt="0"/>
      <dgm:spPr/>
    </dgm:pt>
    <dgm:pt modelId="{AD906A9C-C55C-4C06-8607-2C4C69734A74}" type="pres">
      <dgm:prSet presAssocID="{A37F30FA-BFF8-4AFA-B2C4-3AFA089FDF7D}" presName="textNode" presStyleLbl="node1" presStyleIdx="2" presStyleCnt="3">
        <dgm:presLayoutVars>
          <dgm:bulletEnabled val="1"/>
        </dgm:presLayoutVars>
      </dgm:prSet>
      <dgm:spPr/>
      <dgm:t>
        <a:bodyPr/>
        <a:lstStyle/>
        <a:p>
          <a:endParaRPr lang="en-US"/>
        </a:p>
      </dgm:t>
    </dgm:pt>
  </dgm:ptLst>
  <dgm:cxnLst>
    <dgm:cxn modelId="{6B8DB4E0-F377-4F43-B05B-58F8C419C3E2}" srcId="{15E825F4-B5D3-41B9-B8A7-94681CC70831}" destId="{A37F30FA-BFF8-4AFA-B2C4-3AFA089FDF7D}" srcOrd="2" destOrd="0" parTransId="{D2EE9E15-8F97-49A0-86A2-9819A6E83B75}" sibTransId="{A2FF3CA5-E102-4289-996F-0645C47CC671}"/>
    <dgm:cxn modelId="{3F58ED4E-8B62-479E-90C0-C5D3641F3128}" type="presOf" srcId="{15E825F4-B5D3-41B9-B8A7-94681CC70831}" destId="{EDF09B3D-E8B9-4761-939D-8C3BAA77FE24}" srcOrd="0" destOrd="0" presId="urn:microsoft.com/office/officeart/2005/8/layout/hProcess9"/>
    <dgm:cxn modelId="{F6DDFBB7-2C95-4A51-96F8-B2E85CD93B8D}" srcId="{15E825F4-B5D3-41B9-B8A7-94681CC70831}" destId="{37FBA0D2-C269-454F-8E30-B50890CD414B}" srcOrd="1" destOrd="0" parTransId="{BF7F2772-0B68-408D-B5C9-ADAF2D9391BD}" sibTransId="{4DA3F805-FE2B-4544-BE6B-A1019D97EAD2}"/>
    <dgm:cxn modelId="{5CB5EE70-3520-42B9-B88B-F43B9E0DDFF0}" type="presOf" srcId="{37FBA0D2-C269-454F-8E30-B50890CD414B}" destId="{69A70286-CE26-47DA-B185-6AE378315593}" srcOrd="0" destOrd="0" presId="urn:microsoft.com/office/officeart/2005/8/layout/hProcess9"/>
    <dgm:cxn modelId="{0CBFF246-7D97-4A0C-8040-C33EE7D2705F}" type="presOf" srcId="{FDFDF5C0-99C8-4ADF-AFB4-A69F2803F562}" destId="{D8475896-F7D4-4780-B456-74941E629489}" srcOrd="0" destOrd="0" presId="urn:microsoft.com/office/officeart/2005/8/layout/hProcess9"/>
    <dgm:cxn modelId="{A895F137-78D7-4893-B917-DC55EACD035E}" srcId="{15E825F4-B5D3-41B9-B8A7-94681CC70831}" destId="{FDFDF5C0-99C8-4ADF-AFB4-A69F2803F562}" srcOrd="0" destOrd="0" parTransId="{D5649973-2F33-48DD-BD0E-B2608A362A79}" sibTransId="{94D034CD-5898-4D9C-9563-A61F18F5C904}"/>
    <dgm:cxn modelId="{7CF27D24-A653-4457-80A3-E25DD6590D24}" type="presOf" srcId="{A37F30FA-BFF8-4AFA-B2C4-3AFA089FDF7D}" destId="{AD906A9C-C55C-4C06-8607-2C4C69734A74}" srcOrd="0" destOrd="0" presId="urn:microsoft.com/office/officeart/2005/8/layout/hProcess9"/>
    <dgm:cxn modelId="{0A723C74-A2AC-426D-BBBB-28CA83EE69BD}" type="presParOf" srcId="{EDF09B3D-E8B9-4761-939D-8C3BAA77FE24}" destId="{F6DDE97A-02AC-4331-A999-A0C3877FE117}" srcOrd="0" destOrd="0" presId="urn:microsoft.com/office/officeart/2005/8/layout/hProcess9"/>
    <dgm:cxn modelId="{A0704C6B-4CC1-4003-960E-ADB52616D998}" type="presParOf" srcId="{EDF09B3D-E8B9-4761-939D-8C3BAA77FE24}" destId="{16D9C57D-FEAD-49CB-9C55-3E5AE9E2BBD1}" srcOrd="1" destOrd="0" presId="urn:microsoft.com/office/officeart/2005/8/layout/hProcess9"/>
    <dgm:cxn modelId="{A91AE277-05DD-426B-9388-50AAE41F2A0A}" type="presParOf" srcId="{16D9C57D-FEAD-49CB-9C55-3E5AE9E2BBD1}" destId="{D8475896-F7D4-4780-B456-74941E629489}" srcOrd="0" destOrd="0" presId="urn:microsoft.com/office/officeart/2005/8/layout/hProcess9"/>
    <dgm:cxn modelId="{DEB1C3A6-87D9-4D74-9744-D4295C679B8F}" type="presParOf" srcId="{16D9C57D-FEAD-49CB-9C55-3E5AE9E2BBD1}" destId="{720CD919-23B4-441C-BB2C-A3762E789938}" srcOrd="1" destOrd="0" presId="urn:microsoft.com/office/officeart/2005/8/layout/hProcess9"/>
    <dgm:cxn modelId="{0690BBB7-4F47-4648-AA4F-CDD76D2F48F7}" type="presParOf" srcId="{16D9C57D-FEAD-49CB-9C55-3E5AE9E2BBD1}" destId="{69A70286-CE26-47DA-B185-6AE378315593}" srcOrd="2" destOrd="0" presId="urn:microsoft.com/office/officeart/2005/8/layout/hProcess9"/>
    <dgm:cxn modelId="{33784AD6-160F-41FD-B153-95677D2E3034}" type="presParOf" srcId="{16D9C57D-FEAD-49CB-9C55-3E5AE9E2BBD1}" destId="{8667EB04-4AF0-4BE2-9695-7549258716C8}" srcOrd="3" destOrd="0" presId="urn:microsoft.com/office/officeart/2005/8/layout/hProcess9"/>
    <dgm:cxn modelId="{117AE6DA-9C5D-4361-A66E-2F537FA17359}" type="presParOf" srcId="{16D9C57D-FEAD-49CB-9C55-3E5AE9E2BBD1}" destId="{AD906A9C-C55C-4C06-8607-2C4C69734A7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E825F4-B5D3-41B9-B8A7-94681CC70831}" type="doc">
      <dgm:prSet loTypeId="urn:microsoft.com/office/officeart/2005/8/layout/hProcess9" loCatId="process" qsTypeId="urn:microsoft.com/office/officeart/2005/8/quickstyle/simple1" qsCatId="simple" csTypeId="urn:microsoft.com/office/officeart/2005/8/colors/colorful2" csCatId="colorful" phldr="1"/>
      <dgm:spPr/>
    </dgm:pt>
    <dgm:pt modelId="{FDFDF5C0-99C8-4ADF-AFB4-A69F2803F562}">
      <dgm:prSet phldrT="[Text]"/>
      <dgm:spPr>
        <a:solidFill>
          <a:schemeClr val="bg2">
            <a:lumMod val="75000"/>
          </a:schemeClr>
        </a:solidFill>
        <a:ln>
          <a:solidFill>
            <a:schemeClr val="bg2"/>
          </a:solidFill>
        </a:ln>
      </dgm:spPr>
      <dgm:t>
        <a:bodyPr/>
        <a:lstStyle/>
        <a:p>
          <a:r>
            <a:rPr lang="en-US" dirty="0" smtClean="0"/>
            <a:t>Formative</a:t>
          </a:r>
          <a:endParaRPr lang="en-US" dirty="0"/>
        </a:p>
      </dgm:t>
    </dgm:pt>
    <dgm:pt modelId="{D5649973-2F33-48DD-BD0E-B2608A362A79}" type="parTrans" cxnId="{A895F137-78D7-4893-B917-DC55EACD035E}">
      <dgm:prSet/>
      <dgm:spPr/>
      <dgm:t>
        <a:bodyPr/>
        <a:lstStyle/>
        <a:p>
          <a:endParaRPr lang="en-US"/>
        </a:p>
      </dgm:t>
    </dgm:pt>
    <dgm:pt modelId="{94D034CD-5898-4D9C-9563-A61F18F5C904}" type="sibTrans" cxnId="{A895F137-78D7-4893-B917-DC55EACD035E}">
      <dgm:prSet/>
      <dgm:spPr/>
      <dgm:t>
        <a:bodyPr/>
        <a:lstStyle/>
        <a:p>
          <a:endParaRPr lang="en-US"/>
        </a:p>
      </dgm:t>
    </dgm:pt>
    <dgm:pt modelId="{37FBA0D2-C269-454F-8E30-B50890CD414B}">
      <dgm:prSet phldrT="[Text]"/>
      <dgm:spPr>
        <a:solidFill>
          <a:srgbClr val="FCE033"/>
        </a:solidFill>
        <a:ln>
          <a:solidFill>
            <a:schemeClr val="bg2"/>
          </a:solidFill>
        </a:ln>
      </dgm:spPr>
      <dgm:t>
        <a:bodyPr/>
        <a:lstStyle/>
        <a:p>
          <a:r>
            <a:rPr lang="en-US" dirty="0" smtClean="0">
              <a:solidFill>
                <a:schemeClr val="tx1"/>
              </a:solidFill>
            </a:rPr>
            <a:t>Process</a:t>
          </a:r>
          <a:endParaRPr lang="en-US" dirty="0">
            <a:solidFill>
              <a:schemeClr val="tx1"/>
            </a:solidFill>
          </a:endParaRPr>
        </a:p>
      </dgm:t>
    </dgm:pt>
    <dgm:pt modelId="{BF7F2772-0B68-408D-B5C9-ADAF2D9391BD}" type="parTrans" cxnId="{F6DDFBB7-2C95-4A51-96F8-B2E85CD93B8D}">
      <dgm:prSet/>
      <dgm:spPr/>
      <dgm:t>
        <a:bodyPr/>
        <a:lstStyle/>
        <a:p>
          <a:endParaRPr lang="en-US"/>
        </a:p>
      </dgm:t>
    </dgm:pt>
    <dgm:pt modelId="{4DA3F805-FE2B-4544-BE6B-A1019D97EAD2}" type="sibTrans" cxnId="{F6DDFBB7-2C95-4A51-96F8-B2E85CD93B8D}">
      <dgm:prSet/>
      <dgm:spPr/>
      <dgm:t>
        <a:bodyPr/>
        <a:lstStyle/>
        <a:p>
          <a:endParaRPr lang="en-US"/>
        </a:p>
      </dgm:t>
    </dgm:pt>
    <dgm:pt modelId="{A37F30FA-BFF8-4AFA-B2C4-3AFA089FDF7D}">
      <dgm:prSet phldrT="[Text]"/>
      <dgm:spPr>
        <a:solidFill>
          <a:schemeClr val="bg2">
            <a:lumMod val="75000"/>
          </a:schemeClr>
        </a:solidFill>
        <a:ln>
          <a:solidFill>
            <a:schemeClr val="bg2"/>
          </a:solidFill>
        </a:ln>
      </dgm:spPr>
      <dgm:t>
        <a:bodyPr/>
        <a:lstStyle/>
        <a:p>
          <a:r>
            <a:rPr lang="en-US" dirty="0" smtClean="0"/>
            <a:t>Outcome</a:t>
          </a:r>
          <a:endParaRPr lang="en-US" dirty="0"/>
        </a:p>
      </dgm:t>
    </dgm:pt>
    <dgm:pt modelId="{D2EE9E15-8F97-49A0-86A2-9819A6E83B75}" type="parTrans" cxnId="{6B8DB4E0-F377-4F43-B05B-58F8C419C3E2}">
      <dgm:prSet/>
      <dgm:spPr/>
      <dgm:t>
        <a:bodyPr/>
        <a:lstStyle/>
        <a:p>
          <a:endParaRPr lang="en-US"/>
        </a:p>
      </dgm:t>
    </dgm:pt>
    <dgm:pt modelId="{A2FF3CA5-E102-4289-996F-0645C47CC671}" type="sibTrans" cxnId="{6B8DB4E0-F377-4F43-B05B-58F8C419C3E2}">
      <dgm:prSet/>
      <dgm:spPr/>
      <dgm:t>
        <a:bodyPr/>
        <a:lstStyle/>
        <a:p>
          <a:endParaRPr lang="en-US"/>
        </a:p>
      </dgm:t>
    </dgm:pt>
    <dgm:pt modelId="{EDF09B3D-E8B9-4761-939D-8C3BAA77FE24}" type="pres">
      <dgm:prSet presAssocID="{15E825F4-B5D3-41B9-B8A7-94681CC70831}" presName="CompostProcess" presStyleCnt="0">
        <dgm:presLayoutVars>
          <dgm:dir/>
          <dgm:resizeHandles val="exact"/>
        </dgm:presLayoutVars>
      </dgm:prSet>
      <dgm:spPr/>
    </dgm:pt>
    <dgm:pt modelId="{F6DDE97A-02AC-4331-A999-A0C3877FE117}" type="pres">
      <dgm:prSet presAssocID="{15E825F4-B5D3-41B9-B8A7-94681CC70831}" presName="arrow" presStyleLbl="bgShp" presStyleIdx="0" presStyleCnt="1" custLinFactNeighborX="-85694" custLinFactNeighborY="-41051"/>
      <dgm:spPr/>
    </dgm:pt>
    <dgm:pt modelId="{16D9C57D-FEAD-49CB-9C55-3E5AE9E2BBD1}" type="pres">
      <dgm:prSet presAssocID="{15E825F4-B5D3-41B9-B8A7-94681CC70831}" presName="linearProcess" presStyleCnt="0"/>
      <dgm:spPr/>
    </dgm:pt>
    <dgm:pt modelId="{D8475896-F7D4-4780-B456-74941E629489}" type="pres">
      <dgm:prSet presAssocID="{FDFDF5C0-99C8-4ADF-AFB4-A69F2803F562}" presName="textNode" presStyleLbl="node1" presStyleIdx="0" presStyleCnt="3">
        <dgm:presLayoutVars>
          <dgm:bulletEnabled val="1"/>
        </dgm:presLayoutVars>
      </dgm:prSet>
      <dgm:spPr/>
      <dgm:t>
        <a:bodyPr/>
        <a:lstStyle/>
        <a:p>
          <a:endParaRPr lang="en-US"/>
        </a:p>
      </dgm:t>
    </dgm:pt>
    <dgm:pt modelId="{720CD919-23B4-441C-BB2C-A3762E789938}" type="pres">
      <dgm:prSet presAssocID="{94D034CD-5898-4D9C-9563-A61F18F5C904}" presName="sibTrans" presStyleCnt="0"/>
      <dgm:spPr/>
    </dgm:pt>
    <dgm:pt modelId="{69A70286-CE26-47DA-B185-6AE378315593}" type="pres">
      <dgm:prSet presAssocID="{37FBA0D2-C269-454F-8E30-B50890CD414B}" presName="textNode" presStyleLbl="node1" presStyleIdx="1" presStyleCnt="3">
        <dgm:presLayoutVars>
          <dgm:bulletEnabled val="1"/>
        </dgm:presLayoutVars>
      </dgm:prSet>
      <dgm:spPr/>
      <dgm:t>
        <a:bodyPr/>
        <a:lstStyle/>
        <a:p>
          <a:endParaRPr lang="en-US"/>
        </a:p>
      </dgm:t>
    </dgm:pt>
    <dgm:pt modelId="{8667EB04-4AF0-4BE2-9695-7549258716C8}" type="pres">
      <dgm:prSet presAssocID="{4DA3F805-FE2B-4544-BE6B-A1019D97EAD2}" presName="sibTrans" presStyleCnt="0"/>
      <dgm:spPr/>
    </dgm:pt>
    <dgm:pt modelId="{AD906A9C-C55C-4C06-8607-2C4C69734A74}" type="pres">
      <dgm:prSet presAssocID="{A37F30FA-BFF8-4AFA-B2C4-3AFA089FDF7D}" presName="textNode" presStyleLbl="node1" presStyleIdx="2" presStyleCnt="3">
        <dgm:presLayoutVars>
          <dgm:bulletEnabled val="1"/>
        </dgm:presLayoutVars>
      </dgm:prSet>
      <dgm:spPr/>
      <dgm:t>
        <a:bodyPr/>
        <a:lstStyle/>
        <a:p>
          <a:endParaRPr lang="en-US"/>
        </a:p>
      </dgm:t>
    </dgm:pt>
  </dgm:ptLst>
  <dgm:cxnLst>
    <dgm:cxn modelId="{6B8DB4E0-F377-4F43-B05B-58F8C419C3E2}" srcId="{15E825F4-B5D3-41B9-B8A7-94681CC70831}" destId="{A37F30FA-BFF8-4AFA-B2C4-3AFA089FDF7D}" srcOrd="2" destOrd="0" parTransId="{D2EE9E15-8F97-49A0-86A2-9819A6E83B75}" sibTransId="{A2FF3CA5-E102-4289-996F-0645C47CC671}"/>
    <dgm:cxn modelId="{F6DDFBB7-2C95-4A51-96F8-B2E85CD93B8D}" srcId="{15E825F4-B5D3-41B9-B8A7-94681CC70831}" destId="{37FBA0D2-C269-454F-8E30-B50890CD414B}" srcOrd="1" destOrd="0" parTransId="{BF7F2772-0B68-408D-B5C9-ADAF2D9391BD}" sibTransId="{4DA3F805-FE2B-4544-BE6B-A1019D97EAD2}"/>
    <dgm:cxn modelId="{4F621E6C-E15E-46E3-957B-44E253A169F4}" type="presOf" srcId="{37FBA0D2-C269-454F-8E30-B50890CD414B}" destId="{69A70286-CE26-47DA-B185-6AE378315593}" srcOrd="0" destOrd="0" presId="urn:microsoft.com/office/officeart/2005/8/layout/hProcess9"/>
    <dgm:cxn modelId="{A895F137-78D7-4893-B917-DC55EACD035E}" srcId="{15E825F4-B5D3-41B9-B8A7-94681CC70831}" destId="{FDFDF5C0-99C8-4ADF-AFB4-A69F2803F562}" srcOrd="0" destOrd="0" parTransId="{D5649973-2F33-48DD-BD0E-B2608A362A79}" sibTransId="{94D034CD-5898-4D9C-9563-A61F18F5C904}"/>
    <dgm:cxn modelId="{2D3851F2-3AD0-452B-934B-D3E4502C1560}" type="presOf" srcId="{15E825F4-B5D3-41B9-B8A7-94681CC70831}" destId="{EDF09B3D-E8B9-4761-939D-8C3BAA77FE24}" srcOrd="0" destOrd="0" presId="urn:microsoft.com/office/officeart/2005/8/layout/hProcess9"/>
    <dgm:cxn modelId="{A1B97E74-7F51-4A0C-903E-89AE84FAE436}" type="presOf" srcId="{FDFDF5C0-99C8-4ADF-AFB4-A69F2803F562}" destId="{D8475896-F7D4-4780-B456-74941E629489}" srcOrd="0" destOrd="0" presId="urn:microsoft.com/office/officeart/2005/8/layout/hProcess9"/>
    <dgm:cxn modelId="{1F3C4568-ACFC-4E7E-BD1A-A445184C1065}" type="presOf" srcId="{A37F30FA-BFF8-4AFA-B2C4-3AFA089FDF7D}" destId="{AD906A9C-C55C-4C06-8607-2C4C69734A74}" srcOrd="0" destOrd="0" presId="urn:microsoft.com/office/officeart/2005/8/layout/hProcess9"/>
    <dgm:cxn modelId="{9166BEFE-013F-440A-9DA9-E34B97A72699}" type="presParOf" srcId="{EDF09B3D-E8B9-4761-939D-8C3BAA77FE24}" destId="{F6DDE97A-02AC-4331-A999-A0C3877FE117}" srcOrd="0" destOrd="0" presId="urn:microsoft.com/office/officeart/2005/8/layout/hProcess9"/>
    <dgm:cxn modelId="{CC2BB368-1C97-4493-A767-657DF6C7A203}" type="presParOf" srcId="{EDF09B3D-E8B9-4761-939D-8C3BAA77FE24}" destId="{16D9C57D-FEAD-49CB-9C55-3E5AE9E2BBD1}" srcOrd="1" destOrd="0" presId="urn:microsoft.com/office/officeart/2005/8/layout/hProcess9"/>
    <dgm:cxn modelId="{C504FF33-9CF9-41A3-A635-E5BA87C4D54C}" type="presParOf" srcId="{16D9C57D-FEAD-49CB-9C55-3E5AE9E2BBD1}" destId="{D8475896-F7D4-4780-B456-74941E629489}" srcOrd="0" destOrd="0" presId="urn:microsoft.com/office/officeart/2005/8/layout/hProcess9"/>
    <dgm:cxn modelId="{466B3A43-5175-4C50-8DF3-CFC0BA9D7A40}" type="presParOf" srcId="{16D9C57D-FEAD-49CB-9C55-3E5AE9E2BBD1}" destId="{720CD919-23B4-441C-BB2C-A3762E789938}" srcOrd="1" destOrd="0" presId="urn:microsoft.com/office/officeart/2005/8/layout/hProcess9"/>
    <dgm:cxn modelId="{BC8BCBCA-4529-44A5-AACF-E7257B5B7688}" type="presParOf" srcId="{16D9C57D-FEAD-49CB-9C55-3E5AE9E2BBD1}" destId="{69A70286-CE26-47DA-B185-6AE378315593}" srcOrd="2" destOrd="0" presId="urn:microsoft.com/office/officeart/2005/8/layout/hProcess9"/>
    <dgm:cxn modelId="{3DF97D6B-2A76-4CDF-B7DF-FAE9B181300F}" type="presParOf" srcId="{16D9C57D-FEAD-49CB-9C55-3E5AE9E2BBD1}" destId="{8667EB04-4AF0-4BE2-9695-7549258716C8}" srcOrd="3" destOrd="0" presId="urn:microsoft.com/office/officeart/2005/8/layout/hProcess9"/>
    <dgm:cxn modelId="{0BCD0821-2D39-4EDF-AD71-7DF31DBB0A71}" type="presParOf" srcId="{16D9C57D-FEAD-49CB-9C55-3E5AE9E2BBD1}" destId="{AD906A9C-C55C-4C06-8607-2C4C69734A7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E825F4-B5D3-41B9-B8A7-94681CC70831}" type="doc">
      <dgm:prSet loTypeId="urn:microsoft.com/office/officeart/2005/8/layout/hProcess9" loCatId="process" qsTypeId="urn:microsoft.com/office/officeart/2005/8/quickstyle/simple1" qsCatId="simple" csTypeId="urn:microsoft.com/office/officeart/2005/8/colors/colorful2" csCatId="colorful" phldr="1"/>
      <dgm:spPr/>
    </dgm:pt>
    <dgm:pt modelId="{FDFDF5C0-99C8-4ADF-AFB4-A69F2803F562}">
      <dgm:prSet phldrT="[Text]"/>
      <dgm:spPr>
        <a:solidFill>
          <a:schemeClr val="bg2">
            <a:lumMod val="75000"/>
          </a:schemeClr>
        </a:solidFill>
        <a:ln>
          <a:solidFill>
            <a:schemeClr val="bg2"/>
          </a:solidFill>
        </a:ln>
      </dgm:spPr>
      <dgm:t>
        <a:bodyPr/>
        <a:lstStyle/>
        <a:p>
          <a:r>
            <a:rPr lang="en-US" dirty="0" smtClean="0"/>
            <a:t>Formative</a:t>
          </a:r>
          <a:endParaRPr lang="en-US" dirty="0"/>
        </a:p>
      </dgm:t>
    </dgm:pt>
    <dgm:pt modelId="{D5649973-2F33-48DD-BD0E-B2608A362A79}" type="parTrans" cxnId="{A895F137-78D7-4893-B917-DC55EACD035E}">
      <dgm:prSet/>
      <dgm:spPr/>
      <dgm:t>
        <a:bodyPr/>
        <a:lstStyle/>
        <a:p>
          <a:endParaRPr lang="en-US"/>
        </a:p>
      </dgm:t>
    </dgm:pt>
    <dgm:pt modelId="{94D034CD-5898-4D9C-9563-A61F18F5C904}" type="sibTrans" cxnId="{A895F137-78D7-4893-B917-DC55EACD035E}">
      <dgm:prSet/>
      <dgm:spPr/>
      <dgm:t>
        <a:bodyPr/>
        <a:lstStyle/>
        <a:p>
          <a:endParaRPr lang="en-US"/>
        </a:p>
      </dgm:t>
    </dgm:pt>
    <dgm:pt modelId="{37FBA0D2-C269-454F-8E30-B50890CD414B}">
      <dgm:prSet phldrT="[Text]"/>
      <dgm:spPr>
        <a:solidFill>
          <a:schemeClr val="tx2">
            <a:lumMod val="65000"/>
            <a:lumOff val="35000"/>
          </a:schemeClr>
        </a:solidFill>
        <a:ln>
          <a:solidFill>
            <a:schemeClr val="bg2"/>
          </a:solidFill>
        </a:ln>
      </dgm:spPr>
      <dgm:t>
        <a:bodyPr/>
        <a:lstStyle/>
        <a:p>
          <a:r>
            <a:rPr lang="en-US" dirty="0" smtClean="0">
              <a:solidFill>
                <a:schemeClr val="bg1"/>
              </a:solidFill>
            </a:rPr>
            <a:t>Process</a:t>
          </a:r>
          <a:endParaRPr lang="en-US" dirty="0">
            <a:solidFill>
              <a:schemeClr val="bg1"/>
            </a:solidFill>
          </a:endParaRPr>
        </a:p>
      </dgm:t>
    </dgm:pt>
    <dgm:pt modelId="{BF7F2772-0B68-408D-B5C9-ADAF2D9391BD}" type="parTrans" cxnId="{F6DDFBB7-2C95-4A51-96F8-B2E85CD93B8D}">
      <dgm:prSet/>
      <dgm:spPr/>
      <dgm:t>
        <a:bodyPr/>
        <a:lstStyle/>
        <a:p>
          <a:endParaRPr lang="en-US"/>
        </a:p>
      </dgm:t>
    </dgm:pt>
    <dgm:pt modelId="{4DA3F805-FE2B-4544-BE6B-A1019D97EAD2}" type="sibTrans" cxnId="{F6DDFBB7-2C95-4A51-96F8-B2E85CD93B8D}">
      <dgm:prSet/>
      <dgm:spPr/>
      <dgm:t>
        <a:bodyPr/>
        <a:lstStyle/>
        <a:p>
          <a:endParaRPr lang="en-US"/>
        </a:p>
      </dgm:t>
    </dgm:pt>
    <dgm:pt modelId="{A37F30FA-BFF8-4AFA-B2C4-3AFA089FDF7D}">
      <dgm:prSet phldrT="[Text]"/>
      <dgm:spPr>
        <a:solidFill>
          <a:srgbClr val="FCE033"/>
        </a:solidFill>
        <a:ln>
          <a:solidFill>
            <a:schemeClr val="bg2"/>
          </a:solidFill>
        </a:ln>
      </dgm:spPr>
      <dgm:t>
        <a:bodyPr/>
        <a:lstStyle/>
        <a:p>
          <a:r>
            <a:rPr lang="en-US" dirty="0" smtClean="0">
              <a:solidFill>
                <a:schemeClr val="tx1"/>
              </a:solidFill>
            </a:rPr>
            <a:t>Outcome</a:t>
          </a:r>
          <a:endParaRPr lang="en-US" dirty="0">
            <a:solidFill>
              <a:schemeClr val="tx1"/>
            </a:solidFill>
          </a:endParaRPr>
        </a:p>
      </dgm:t>
    </dgm:pt>
    <dgm:pt modelId="{D2EE9E15-8F97-49A0-86A2-9819A6E83B75}" type="parTrans" cxnId="{6B8DB4E0-F377-4F43-B05B-58F8C419C3E2}">
      <dgm:prSet/>
      <dgm:spPr/>
      <dgm:t>
        <a:bodyPr/>
        <a:lstStyle/>
        <a:p>
          <a:endParaRPr lang="en-US"/>
        </a:p>
      </dgm:t>
    </dgm:pt>
    <dgm:pt modelId="{A2FF3CA5-E102-4289-996F-0645C47CC671}" type="sibTrans" cxnId="{6B8DB4E0-F377-4F43-B05B-58F8C419C3E2}">
      <dgm:prSet/>
      <dgm:spPr/>
      <dgm:t>
        <a:bodyPr/>
        <a:lstStyle/>
        <a:p>
          <a:endParaRPr lang="en-US"/>
        </a:p>
      </dgm:t>
    </dgm:pt>
    <dgm:pt modelId="{EDF09B3D-E8B9-4761-939D-8C3BAA77FE24}" type="pres">
      <dgm:prSet presAssocID="{15E825F4-B5D3-41B9-B8A7-94681CC70831}" presName="CompostProcess" presStyleCnt="0">
        <dgm:presLayoutVars>
          <dgm:dir/>
          <dgm:resizeHandles val="exact"/>
        </dgm:presLayoutVars>
      </dgm:prSet>
      <dgm:spPr/>
    </dgm:pt>
    <dgm:pt modelId="{F6DDE97A-02AC-4331-A999-A0C3877FE117}" type="pres">
      <dgm:prSet presAssocID="{15E825F4-B5D3-41B9-B8A7-94681CC70831}" presName="arrow" presStyleLbl="bgShp" presStyleIdx="0" presStyleCnt="1" custLinFactNeighborX="-85694" custLinFactNeighborY="-41051"/>
      <dgm:spPr/>
    </dgm:pt>
    <dgm:pt modelId="{16D9C57D-FEAD-49CB-9C55-3E5AE9E2BBD1}" type="pres">
      <dgm:prSet presAssocID="{15E825F4-B5D3-41B9-B8A7-94681CC70831}" presName="linearProcess" presStyleCnt="0"/>
      <dgm:spPr/>
    </dgm:pt>
    <dgm:pt modelId="{D8475896-F7D4-4780-B456-74941E629489}" type="pres">
      <dgm:prSet presAssocID="{FDFDF5C0-99C8-4ADF-AFB4-A69F2803F562}" presName="textNode" presStyleLbl="node1" presStyleIdx="0" presStyleCnt="3">
        <dgm:presLayoutVars>
          <dgm:bulletEnabled val="1"/>
        </dgm:presLayoutVars>
      </dgm:prSet>
      <dgm:spPr/>
      <dgm:t>
        <a:bodyPr/>
        <a:lstStyle/>
        <a:p>
          <a:endParaRPr lang="en-US"/>
        </a:p>
      </dgm:t>
    </dgm:pt>
    <dgm:pt modelId="{720CD919-23B4-441C-BB2C-A3762E789938}" type="pres">
      <dgm:prSet presAssocID="{94D034CD-5898-4D9C-9563-A61F18F5C904}" presName="sibTrans" presStyleCnt="0"/>
      <dgm:spPr/>
    </dgm:pt>
    <dgm:pt modelId="{69A70286-CE26-47DA-B185-6AE378315593}" type="pres">
      <dgm:prSet presAssocID="{37FBA0D2-C269-454F-8E30-B50890CD414B}" presName="textNode" presStyleLbl="node1" presStyleIdx="1" presStyleCnt="3">
        <dgm:presLayoutVars>
          <dgm:bulletEnabled val="1"/>
        </dgm:presLayoutVars>
      </dgm:prSet>
      <dgm:spPr/>
      <dgm:t>
        <a:bodyPr/>
        <a:lstStyle/>
        <a:p>
          <a:endParaRPr lang="en-US"/>
        </a:p>
      </dgm:t>
    </dgm:pt>
    <dgm:pt modelId="{8667EB04-4AF0-4BE2-9695-7549258716C8}" type="pres">
      <dgm:prSet presAssocID="{4DA3F805-FE2B-4544-BE6B-A1019D97EAD2}" presName="sibTrans" presStyleCnt="0"/>
      <dgm:spPr/>
    </dgm:pt>
    <dgm:pt modelId="{AD906A9C-C55C-4C06-8607-2C4C69734A74}" type="pres">
      <dgm:prSet presAssocID="{A37F30FA-BFF8-4AFA-B2C4-3AFA089FDF7D}" presName="textNode" presStyleLbl="node1" presStyleIdx="2" presStyleCnt="3">
        <dgm:presLayoutVars>
          <dgm:bulletEnabled val="1"/>
        </dgm:presLayoutVars>
      </dgm:prSet>
      <dgm:spPr/>
      <dgm:t>
        <a:bodyPr/>
        <a:lstStyle/>
        <a:p>
          <a:endParaRPr lang="en-US"/>
        </a:p>
      </dgm:t>
    </dgm:pt>
  </dgm:ptLst>
  <dgm:cxnLst>
    <dgm:cxn modelId="{6B8DB4E0-F377-4F43-B05B-58F8C419C3E2}" srcId="{15E825F4-B5D3-41B9-B8A7-94681CC70831}" destId="{A37F30FA-BFF8-4AFA-B2C4-3AFA089FDF7D}" srcOrd="2" destOrd="0" parTransId="{D2EE9E15-8F97-49A0-86A2-9819A6E83B75}" sibTransId="{A2FF3CA5-E102-4289-996F-0645C47CC671}"/>
    <dgm:cxn modelId="{F6DDFBB7-2C95-4A51-96F8-B2E85CD93B8D}" srcId="{15E825F4-B5D3-41B9-B8A7-94681CC70831}" destId="{37FBA0D2-C269-454F-8E30-B50890CD414B}" srcOrd="1" destOrd="0" parTransId="{BF7F2772-0B68-408D-B5C9-ADAF2D9391BD}" sibTransId="{4DA3F805-FE2B-4544-BE6B-A1019D97EAD2}"/>
    <dgm:cxn modelId="{470DB85C-4B31-45AD-97BD-9AB12FCCC018}" type="presOf" srcId="{15E825F4-B5D3-41B9-B8A7-94681CC70831}" destId="{EDF09B3D-E8B9-4761-939D-8C3BAA77FE24}" srcOrd="0" destOrd="0" presId="urn:microsoft.com/office/officeart/2005/8/layout/hProcess9"/>
    <dgm:cxn modelId="{A895F137-78D7-4893-B917-DC55EACD035E}" srcId="{15E825F4-B5D3-41B9-B8A7-94681CC70831}" destId="{FDFDF5C0-99C8-4ADF-AFB4-A69F2803F562}" srcOrd="0" destOrd="0" parTransId="{D5649973-2F33-48DD-BD0E-B2608A362A79}" sibTransId="{94D034CD-5898-4D9C-9563-A61F18F5C904}"/>
    <dgm:cxn modelId="{DFA3919F-6ACE-4639-861B-59C86318B8EF}" type="presOf" srcId="{37FBA0D2-C269-454F-8E30-B50890CD414B}" destId="{69A70286-CE26-47DA-B185-6AE378315593}" srcOrd="0" destOrd="0" presId="urn:microsoft.com/office/officeart/2005/8/layout/hProcess9"/>
    <dgm:cxn modelId="{98830DF1-89DC-4DFA-ADC6-53678AE7213C}" type="presOf" srcId="{FDFDF5C0-99C8-4ADF-AFB4-A69F2803F562}" destId="{D8475896-F7D4-4780-B456-74941E629489}" srcOrd="0" destOrd="0" presId="urn:microsoft.com/office/officeart/2005/8/layout/hProcess9"/>
    <dgm:cxn modelId="{B14543A9-1426-43BF-9BCD-AC7B7BD79128}" type="presOf" srcId="{A37F30FA-BFF8-4AFA-B2C4-3AFA089FDF7D}" destId="{AD906A9C-C55C-4C06-8607-2C4C69734A74}" srcOrd="0" destOrd="0" presId="urn:microsoft.com/office/officeart/2005/8/layout/hProcess9"/>
    <dgm:cxn modelId="{C9378D17-F73E-413D-B43A-66293DC35B0E}" type="presParOf" srcId="{EDF09B3D-E8B9-4761-939D-8C3BAA77FE24}" destId="{F6DDE97A-02AC-4331-A999-A0C3877FE117}" srcOrd="0" destOrd="0" presId="urn:microsoft.com/office/officeart/2005/8/layout/hProcess9"/>
    <dgm:cxn modelId="{1309386B-19FC-4943-86F9-D4694DC34E94}" type="presParOf" srcId="{EDF09B3D-E8B9-4761-939D-8C3BAA77FE24}" destId="{16D9C57D-FEAD-49CB-9C55-3E5AE9E2BBD1}" srcOrd="1" destOrd="0" presId="urn:microsoft.com/office/officeart/2005/8/layout/hProcess9"/>
    <dgm:cxn modelId="{CA3F12B7-B1FB-47BF-9275-ACFC3E799118}" type="presParOf" srcId="{16D9C57D-FEAD-49CB-9C55-3E5AE9E2BBD1}" destId="{D8475896-F7D4-4780-B456-74941E629489}" srcOrd="0" destOrd="0" presId="urn:microsoft.com/office/officeart/2005/8/layout/hProcess9"/>
    <dgm:cxn modelId="{7178EA2C-FF10-4B63-9482-37FD2DC77BDF}" type="presParOf" srcId="{16D9C57D-FEAD-49CB-9C55-3E5AE9E2BBD1}" destId="{720CD919-23B4-441C-BB2C-A3762E789938}" srcOrd="1" destOrd="0" presId="urn:microsoft.com/office/officeart/2005/8/layout/hProcess9"/>
    <dgm:cxn modelId="{107B6C8B-5CB8-4B97-9231-8D80135BC1B3}" type="presParOf" srcId="{16D9C57D-FEAD-49CB-9C55-3E5AE9E2BBD1}" destId="{69A70286-CE26-47DA-B185-6AE378315593}" srcOrd="2" destOrd="0" presId="urn:microsoft.com/office/officeart/2005/8/layout/hProcess9"/>
    <dgm:cxn modelId="{71C15162-CE95-400F-9190-8C7DA41447BA}" type="presParOf" srcId="{16D9C57D-FEAD-49CB-9C55-3E5AE9E2BBD1}" destId="{8667EB04-4AF0-4BE2-9695-7549258716C8}" srcOrd="3" destOrd="0" presId="urn:microsoft.com/office/officeart/2005/8/layout/hProcess9"/>
    <dgm:cxn modelId="{D4D3D4BD-0860-4461-A184-C0D848D084CF}" type="presParOf" srcId="{16D9C57D-FEAD-49CB-9C55-3E5AE9E2BBD1}" destId="{AD906A9C-C55C-4C06-8607-2C4C69734A7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DE97A-02AC-4331-A999-A0C3877FE117}">
      <dsp:nvSpPr>
        <dsp:cNvPr id="0" name=""/>
        <dsp:cNvSpPr/>
      </dsp:nvSpPr>
      <dsp:spPr>
        <a:xfrm>
          <a:off x="583059" y="0"/>
          <a:ext cx="6608007" cy="364034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75896-F7D4-4780-B456-74941E629489}">
      <dsp:nvSpPr>
        <dsp:cNvPr id="0" name=""/>
        <dsp:cNvSpPr/>
      </dsp:nvSpPr>
      <dsp:spPr>
        <a:xfrm>
          <a:off x="5883" y="1092104"/>
          <a:ext cx="2442700" cy="1456139"/>
        </a:xfrm>
        <a:prstGeom prst="roundRect">
          <a:avLst/>
        </a:prstGeom>
        <a:solidFill>
          <a:schemeClr val="bg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Formative</a:t>
          </a:r>
          <a:endParaRPr lang="en-US" sz="3500" kern="1200" dirty="0"/>
        </a:p>
      </dsp:txBody>
      <dsp:txXfrm>
        <a:off x="76966" y="1163187"/>
        <a:ext cx="2300534" cy="1313973"/>
      </dsp:txXfrm>
    </dsp:sp>
    <dsp:sp modelId="{69A70286-CE26-47DA-B185-6AE378315593}">
      <dsp:nvSpPr>
        <dsp:cNvPr id="0" name=""/>
        <dsp:cNvSpPr/>
      </dsp:nvSpPr>
      <dsp:spPr>
        <a:xfrm>
          <a:off x="2665712" y="1092104"/>
          <a:ext cx="2442700" cy="1456139"/>
        </a:xfrm>
        <a:prstGeom prst="roundRect">
          <a:avLst/>
        </a:prstGeom>
        <a:solidFill>
          <a:schemeClr val="bg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Process</a:t>
          </a:r>
          <a:endParaRPr lang="en-US" sz="3500" kern="1200" dirty="0"/>
        </a:p>
      </dsp:txBody>
      <dsp:txXfrm>
        <a:off x="2736795" y="1163187"/>
        <a:ext cx="2300534" cy="1313973"/>
      </dsp:txXfrm>
    </dsp:sp>
    <dsp:sp modelId="{AD906A9C-C55C-4C06-8607-2C4C69734A74}">
      <dsp:nvSpPr>
        <dsp:cNvPr id="0" name=""/>
        <dsp:cNvSpPr/>
      </dsp:nvSpPr>
      <dsp:spPr>
        <a:xfrm>
          <a:off x="5325542" y="1092104"/>
          <a:ext cx="2442700" cy="1456139"/>
        </a:xfrm>
        <a:prstGeom prst="roundRect">
          <a:avLst/>
        </a:prstGeom>
        <a:solidFill>
          <a:schemeClr val="bg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Outcome</a:t>
          </a:r>
          <a:endParaRPr lang="en-US" sz="3500" kern="1200" dirty="0"/>
        </a:p>
      </dsp:txBody>
      <dsp:txXfrm>
        <a:off x="5396625" y="1163187"/>
        <a:ext cx="2300534" cy="1313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DE97A-02AC-4331-A999-A0C3877FE117}">
      <dsp:nvSpPr>
        <dsp:cNvPr id="0" name=""/>
        <dsp:cNvSpPr/>
      </dsp:nvSpPr>
      <dsp:spPr>
        <a:xfrm>
          <a:off x="0" y="0"/>
          <a:ext cx="3074365" cy="184070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75896-F7D4-4780-B456-74941E629489}">
      <dsp:nvSpPr>
        <dsp:cNvPr id="0" name=""/>
        <dsp:cNvSpPr/>
      </dsp:nvSpPr>
      <dsp:spPr>
        <a:xfrm>
          <a:off x="3885" y="552211"/>
          <a:ext cx="1164190" cy="736282"/>
        </a:xfrm>
        <a:prstGeom prst="roundRect">
          <a:avLst/>
        </a:prstGeom>
        <a:solidFill>
          <a:srgbClr val="FCE033"/>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Formative</a:t>
          </a:r>
          <a:endParaRPr lang="en-US" sz="1700" kern="1200" dirty="0">
            <a:solidFill>
              <a:schemeClr val="tx1"/>
            </a:solidFill>
          </a:endParaRPr>
        </a:p>
      </dsp:txBody>
      <dsp:txXfrm>
        <a:off x="39827" y="588153"/>
        <a:ext cx="1092306" cy="664398"/>
      </dsp:txXfrm>
    </dsp:sp>
    <dsp:sp modelId="{69A70286-CE26-47DA-B185-6AE378315593}">
      <dsp:nvSpPr>
        <dsp:cNvPr id="0" name=""/>
        <dsp:cNvSpPr/>
      </dsp:nvSpPr>
      <dsp:spPr>
        <a:xfrm>
          <a:off x="1226355" y="552211"/>
          <a:ext cx="1164190" cy="736282"/>
        </a:xfrm>
        <a:prstGeom prst="roundRect">
          <a:avLst/>
        </a:prstGeom>
        <a:solidFill>
          <a:schemeClr val="bg2">
            <a:lumMod val="75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Process</a:t>
          </a:r>
          <a:endParaRPr lang="en-US" sz="1700" kern="1200" dirty="0"/>
        </a:p>
      </dsp:txBody>
      <dsp:txXfrm>
        <a:off x="1262297" y="588153"/>
        <a:ext cx="1092306" cy="664398"/>
      </dsp:txXfrm>
    </dsp:sp>
    <dsp:sp modelId="{AD906A9C-C55C-4C06-8607-2C4C69734A74}">
      <dsp:nvSpPr>
        <dsp:cNvPr id="0" name=""/>
        <dsp:cNvSpPr/>
      </dsp:nvSpPr>
      <dsp:spPr>
        <a:xfrm>
          <a:off x="2448825" y="552211"/>
          <a:ext cx="1164190" cy="736282"/>
        </a:xfrm>
        <a:prstGeom prst="roundRect">
          <a:avLst/>
        </a:prstGeom>
        <a:solidFill>
          <a:schemeClr val="bg2">
            <a:lumMod val="75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Outcome</a:t>
          </a:r>
          <a:endParaRPr lang="en-US" sz="1700" kern="1200" dirty="0"/>
        </a:p>
      </dsp:txBody>
      <dsp:txXfrm>
        <a:off x="2484767" y="588153"/>
        <a:ext cx="1092306" cy="664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DE97A-02AC-4331-A999-A0C3877FE117}">
      <dsp:nvSpPr>
        <dsp:cNvPr id="0" name=""/>
        <dsp:cNvSpPr/>
      </dsp:nvSpPr>
      <dsp:spPr>
        <a:xfrm>
          <a:off x="0" y="0"/>
          <a:ext cx="3074365" cy="184070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75896-F7D4-4780-B456-74941E629489}">
      <dsp:nvSpPr>
        <dsp:cNvPr id="0" name=""/>
        <dsp:cNvSpPr/>
      </dsp:nvSpPr>
      <dsp:spPr>
        <a:xfrm>
          <a:off x="3885" y="552211"/>
          <a:ext cx="1164190" cy="736282"/>
        </a:xfrm>
        <a:prstGeom prst="roundRect">
          <a:avLst/>
        </a:prstGeom>
        <a:solidFill>
          <a:schemeClr val="bg2">
            <a:lumMod val="75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Formative</a:t>
          </a:r>
          <a:endParaRPr lang="en-US" sz="1700" kern="1200" dirty="0"/>
        </a:p>
      </dsp:txBody>
      <dsp:txXfrm>
        <a:off x="39827" y="588153"/>
        <a:ext cx="1092306" cy="664398"/>
      </dsp:txXfrm>
    </dsp:sp>
    <dsp:sp modelId="{69A70286-CE26-47DA-B185-6AE378315593}">
      <dsp:nvSpPr>
        <dsp:cNvPr id="0" name=""/>
        <dsp:cNvSpPr/>
      </dsp:nvSpPr>
      <dsp:spPr>
        <a:xfrm>
          <a:off x="1226355" y="552211"/>
          <a:ext cx="1164190" cy="736282"/>
        </a:xfrm>
        <a:prstGeom prst="roundRect">
          <a:avLst/>
        </a:prstGeom>
        <a:solidFill>
          <a:srgbClr val="FCE033"/>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Process</a:t>
          </a:r>
          <a:endParaRPr lang="en-US" sz="1700" kern="1200" dirty="0">
            <a:solidFill>
              <a:schemeClr val="tx1"/>
            </a:solidFill>
          </a:endParaRPr>
        </a:p>
      </dsp:txBody>
      <dsp:txXfrm>
        <a:off x="1262297" y="588153"/>
        <a:ext cx="1092306" cy="664398"/>
      </dsp:txXfrm>
    </dsp:sp>
    <dsp:sp modelId="{AD906A9C-C55C-4C06-8607-2C4C69734A74}">
      <dsp:nvSpPr>
        <dsp:cNvPr id="0" name=""/>
        <dsp:cNvSpPr/>
      </dsp:nvSpPr>
      <dsp:spPr>
        <a:xfrm>
          <a:off x="2448825" y="552211"/>
          <a:ext cx="1164190" cy="736282"/>
        </a:xfrm>
        <a:prstGeom prst="roundRect">
          <a:avLst/>
        </a:prstGeom>
        <a:solidFill>
          <a:schemeClr val="bg2">
            <a:lumMod val="75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Outcome</a:t>
          </a:r>
          <a:endParaRPr lang="en-US" sz="1700" kern="1200" dirty="0"/>
        </a:p>
      </dsp:txBody>
      <dsp:txXfrm>
        <a:off x="2484767" y="588153"/>
        <a:ext cx="1092306" cy="664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DE97A-02AC-4331-A999-A0C3877FE117}">
      <dsp:nvSpPr>
        <dsp:cNvPr id="0" name=""/>
        <dsp:cNvSpPr/>
      </dsp:nvSpPr>
      <dsp:spPr>
        <a:xfrm>
          <a:off x="0" y="0"/>
          <a:ext cx="3074365" cy="184070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75896-F7D4-4780-B456-74941E629489}">
      <dsp:nvSpPr>
        <dsp:cNvPr id="0" name=""/>
        <dsp:cNvSpPr/>
      </dsp:nvSpPr>
      <dsp:spPr>
        <a:xfrm>
          <a:off x="3885" y="552211"/>
          <a:ext cx="1164190" cy="736282"/>
        </a:xfrm>
        <a:prstGeom prst="roundRect">
          <a:avLst/>
        </a:prstGeom>
        <a:solidFill>
          <a:schemeClr val="bg2">
            <a:lumMod val="75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Formative</a:t>
          </a:r>
          <a:endParaRPr lang="en-US" sz="1700" kern="1200" dirty="0"/>
        </a:p>
      </dsp:txBody>
      <dsp:txXfrm>
        <a:off x="39827" y="588153"/>
        <a:ext cx="1092306" cy="664398"/>
      </dsp:txXfrm>
    </dsp:sp>
    <dsp:sp modelId="{69A70286-CE26-47DA-B185-6AE378315593}">
      <dsp:nvSpPr>
        <dsp:cNvPr id="0" name=""/>
        <dsp:cNvSpPr/>
      </dsp:nvSpPr>
      <dsp:spPr>
        <a:xfrm>
          <a:off x="1226355" y="552211"/>
          <a:ext cx="1164190" cy="736282"/>
        </a:xfrm>
        <a:prstGeom prst="roundRect">
          <a:avLst/>
        </a:prstGeom>
        <a:solidFill>
          <a:schemeClr val="tx2">
            <a:lumMod val="65000"/>
            <a:lumOff val="35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Process</a:t>
          </a:r>
          <a:endParaRPr lang="en-US" sz="1700" kern="1200" dirty="0">
            <a:solidFill>
              <a:schemeClr val="bg1"/>
            </a:solidFill>
          </a:endParaRPr>
        </a:p>
      </dsp:txBody>
      <dsp:txXfrm>
        <a:off x="1262297" y="588153"/>
        <a:ext cx="1092306" cy="664398"/>
      </dsp:txXfrm>
    </dsp:sp>
    <dsp:sp modelId="{AD906A9C-C55C-4C06-8607-2C4C69734A74}">
      <dsp:nvSpPr>
        <dsp:cNvPr id="0" name=""/>
        <dsp:cNvSpPr/>
      </dsp:nvSpPr>
      <dsp:spPr>
        <a:xfrm>
          <a:off x="2448825" y="552211"/>
          <a:ext cx="1164190" cy="736282"/>
        </a:xfrm>
        <a:prstGeom prst="roundRect">
          <a:avLst/>
        </a:prstGeom>
        <a:solidFill>
          <a:srgbClr val="FCE033"/>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Outcome</a:t>
          </a:r>
          <a:endParaRPr lang="en-US" sz="1700" kern="1200" dirty="0">
            <a:solidFill>
              <a:schemeClr val="tx1"/>
            </a:solidFill>
          </a:endParaRPr>
        </a:p>
      </dsp:txBody>
      <dsp:txXfrm>
        <a:off x="2484767" y="588153"/>
        <a:ext cx="1092306" cy="6643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F6958-F792-4740-9994-B76B28E47079}" type="datetimeFigureOut">
              <a:rPr lang="en-US" smtClean="0"/>
              <a:t>3/29/2016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D2355-4900-49C9-9F4C-CD60E4EBC700}" type="slidenum">
              <a:rPr lang="en-US" smtClean="0"/>
              <a:t>‹#›</a:t>
            </a:fld>
            <a:endParaRPr lang="en-US"/>
          </a:p>
        </p:txBody>
      </p:sp>
    </p:spTree>
    <p:extLst>
      <p:ext uri="{BB962C8B-B14F-4D97-AF65-F5344CB8AC3E}">
        <p14:creationId xmlns:p14="http://schemas.microsoft.com/office/powerpoint/2010/main" val="255148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74C7-2646-4E6E-AC6F-7FC61080EFEF}" type="slidenum">
              <a:rPr lang="en-US" smtClean="0"/>
              <a:t>1</a:t>
            </a:fld>
            <a:endParaRPr lang="en-US"/>
          </a:p>
        </p:txBody>
      </p:sp>
    </p:spTree>
    <p:extLst>
      <p:ext uri="{BB962C8B-B14F-4D97-AF65-F5344CB8AC3E}">
        <p14:creationId xmlns:p14="http://schemas.microsoft.com/office/powerpoint/2010/main" val="28474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74C7-2646-4E6E-AC6F-7FC61080EFEF}" type="slidenum">
              <a:rPr lang="en-US" smtClean="0"/>
              <a:t>10</a:t>
            </a:fld>
            <a:endParaRPr lang="en-US"/>
          </a:p>
        </p:txBody>
      </p:sp>
    </p:spTree>
    <p:extLst>
      <p:ext uri="{BB962C8B-B14F-4D97-AF65-F5344CB8AC3E}">
        <p14:creationId xmlns:p14="http://schemas.microsoft.com/office/powerpoint/2010/main" val="109980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Traditional, formal approach</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I’d </a:t>
            </a:r>
            <a:r>
              <a:rPr lang="en-US" baseline="0" dirty="0" smtClean="0"/>
              <a:t>like to focus on this second bullet, figuring out what you need to learn and how you’ll get the info.</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 this section, we will briefly talk about the steps you must take in order to effectively plan an evaluation for your organization.  These steps include: </a:t>
            </a:r>
          </a:p>
          <a:p>
            <a:pPr marL="171450" indent="-171450">
              <a:buFontTx/>
              <a:buChar char="-"/>
            </a:pPr>
            <a:r>
              <a:rPr lang="en-US" baseline="0" dirty="0" smtClean="0"/>
              <a:t>Identifying stakeholders and establishing an evaluation team</a:t>
            </a:r>
          </a:p>
          <a:p>
            <a:pPr marL="171450" indent="-171450">
              <a:buFontTx/>
              <a:buChar char="-"/>
            </a:pPr>
            <a:r>
              <a:rPr lang="en-US" baseline="0" dirty="0" smtClean="0"/>
              <a:t>Developing evaluation questions</a:t>
            </a:r>
          </a:p>
          <a:p>
            <a:pPr marL="171450" indent="-171450">
              <a:buFontTx/>
              <a:buChar char="-"/>
            </a:pPr>
            <a:r>
              <a:rPr lang="en-US" baseline="0" dirty="0" smtClean="0"/>
              <a:t>Budgeting for evaluation and </a:t>
            </a:r>
          </a:p>
          <a:p>
            <a:pPr marL="171450" indent="-171450">
              <a:buFontTx/>
              <a:buChar char="-"/>
            </a:pPr>
            <a:r>
              <a:rPr lang="en-US" baseline="0" dirty="0" smtClean="0"/>
              <a:t>Selecting an evaluator  </a:t>
            </a:r>
          </a:p>
        </p:txBody>
      </p:sp>
      <p:sp>
        <p:nvSpPr>
          <p:cNvPr id="4" name="Slide Number Placeholder 3"/>
          <p:cNvSpPr>
            <a:spLocks noGrp="1"/>
          </p:cNvSpPr>
          <p:nvPr>
            <p:ph type="sldNum" sz="quarter" idx="10"/>
          </p:nvPr>
        </p:nvSpPr>
        <p:spPr/>
        <p:txBody>
          <a:bodyPr/>
          <a:lstStyle/>
          <a:p>
            <a:fld id="{B50374C7-2646-4E6E-AC6F-7FC61080EFEF}" type="slidenum">
              <a:rPr lang="en-US" smtClean="0"/>
              <a:t>11</a:t>
            </a:fld>
            <a:endParaRPr lang="en-US"/>
          </a:p>
        </p:txBody>
      </p:sp>
    </p:spTree>
    <p:extLst>
      <p:ext uri="{BB962C8B-B14F-4D97-AF65-F5344CB8AC3E}">
        <p14:creationId xmlns:p14="http://schemas.microsoft.com/office/powerpoint/2010/main" val="820749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panose="020F0502020204030204" pitchFamily="34" charset="0"/>
              <a:buNone/>
            </a:pPr>
            <a:r>
              <a:rPr lang="en-US" b="0" baseline="0" dirty="0" smtClean="0"/>
              <a:t>Of course, there are a couple of other considerations </a:t>
            </a:r>
          </a:p>
          <a:p>
            <a:pPr marL="0" indent="0">
              <a:buFont typeface="Calibri" panose="020F0502020204030204" pitchFamily="34" charset="0"/>
              <a:buNone/>
            </a:pPr>
            <a:r>
              <a:rPr lang="en-US" b="0" baseline="0" dirty="0" smtClean="0"/>
              <a:t>Think about these two questions early as they will guide what you can do for an evaluation</a:t>
            </a:r>
          </a:p>
          <a:p>
            <a:pPr marL="0" indent="0">
              <a:buFont typeface="Calibri" panose="020F0502020204030204" pitchFamily="34" charset="0"/>
              <a:buNone/>
            </a:pPr>
            <a:endParaRPr lang="en-US" b="0" baseline="0" dirty="0" smtClean="0"/>
          </a:p>
          <a:p>
            <a:pPr marL="0" indent="0">
              <a:buFont typeface="Calibri" panose="020F0502020204030204" pitchFamily="34" charset="0"/>
              <a:buNone/>
            </a:pPr>
            <a:endParaRPr lang="en-US" b="0" baseline="0" dirty="0" smtClean="0"/>
          </a:p>
          <a:p>
            <a:pPr marL="171450" indent="-171450">
              <a:buFont typeface="Calibri" panose="020F0502020204030204" pitchFamily="34" charset="0"/>
              <a:buChar char="–"/>
            </a:pPr>
            <a:r>
              <a:rPr lang="en-US" b="0" baseline="0" dirty="0" smtClean="0"/>
              <a:t>Additional, questions you want to consider include what resources are needed for the evaluation and when is the evaluation needed? </a:t>
            </a:r>
          </a:p>
          <a:p>
            <a:pPr marL="171450" indent="-171450">
              <a:buFont typeface="Calibri" panose="020F0502020204030204" pitchFamily="34" charset="0"/>
              <a:buChar char="–"/>
            </a:pPr>
            <a:r>
              <a:rPr lang="en-US" b="0" baseline="0" dirty="0" smtClean="0"/>
              <a:t>In terms of resources, evaluations take time and money.  It will be important to identify people who will be working on the evaluation and how much time they will have available to do so.  It will also be important to determine how much an evaluation will cost to implement.  Depending on the type of evaluation you conduct, you might have to spend money on printing, postage, incentives for participants, and to analyze your data. </a:t>
            </a:r>
          </a:p>
          <a:p>
            <a:pPr marL="171450" indent="-171450">
              <a:buFont typeface="Calibri" panose="020F0502020204030204" pitchFamily="34" charset="0"/>
              <a:buChar char="–"/>
            </a:pPr>
            <a:r>
              <a:rPr lang="en-US" b="0" baseline="0" dirty="0" smtClean="0"/>
              <a:t>Lastly, you must consider when you’re the evaluation is needed.  The timeline you have might influence the scope of your evaluation.  So it important to think about when the evaluation needs to be done and what type of evaluation can realistically be done in that timeframe. </a:t>
            </a:r>
          </a:p>
        </p:txBody>
      </p:sp>
      <p:sp>
        <p:nvSpPr>
          <p:cNvPr id="4" name="Slide Number Placeholder 3"/>
          <p:cNvSpPr>
            <a:spLocks noGrp="1"/>
          </p:cNvSpPr>
          <p:nvPr>
            <p:ph type="sldNum" sz="quarter" idx="10"/>
          </p:nvPr>
        </p:nvSpPr>
        <p:spPr/>
        <p:txBody>
          <a:bodyPr/>
          <a:lstStyle/>
          <a:p>
            <a:fld id="{B50374C7-2646-4E6E-AC6F-7FC61080EFEF}" type="slidenum">
              <a:rPr lang="en-US" smtClean="0"/>
              <a:t>12</a:t>
            </a:fld>
            <a:endParaRPr lang="en-US"/>
          </a:p>
        </p:txBody>
      </p:sp>
    </p:spTree>
    <p:extLst>
      <p:ext uri="{BB962C8B-B14F-4D97-AF65-F5344CB8AC3E}">
        <p14:creationId xmlns:p14="http://schemas.microsoft.com/office/powerpoint/2010/main" val="1598731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b="0" baseline="0" dirty="0" smtClean="0"/>
              <a:t>After you have identified stakeholders and established an evaluation team, it is important to focus your organization’s evaluation. When focusing the evaluation there are several questions your organization should consider and answer.</a:t>
            </a:r>
          </a:p>
          <a:p>
            <a:pPr marL="171450" indent="-171450">
              <a:buFont typeface="Calibri" panose="020F0502020204030204" pitchFamily="34" charset="0"/>
              <a:buChar char="–"/>
            </a:pPr>
            <a:r>
              <a:rPr lang="en-US" b="0" baseline="0" dirty="0" smtClean="0"/>
              <a:t>First, what are you going to evaluate? </a:t>
            </a:r>
          </a:p>
          <a:p>
            <a:pPr marL="628650" lvl="1" indent="-171450">
              <a:buFont typeface="Calibri" panose="020F0502020204030204" pitchFamily="34" charset="0"/>
              <a:buChar char="–"/>
            </a:pPr>
            <a:r>
              <a:rPr lang="en-US" b="0" baseline="0" dirty="0" smtClean="0"/>
              <a:t>When answering this question, think about the purpose and content of your program.  You want to be sure to tailor the evaluation to fit with program.  Also consider if you want to evaluate the entire program or service or just one component of the program.  For example, if you organization has implemented a program for improving resident’s self-care of diabetes that involved educational and behavioral components, you could evaluate both of these components or just one.  </a:t>
            </a:r>
          </a:p>
          <a:p>
            <a:pPr marL="628650" lvl="1" indent="-171450">
              <a:buFont typeface="Calibri" panose="020F0502020204030204" pitchFamily="34" charset="0"/>
              <a:buChar char="–"/>
            </a:pPr>
            <a:endParaRPr lang="en-US" b="0" baseline="0" dirty="0" smtClean="0"/>
          </a:p>
          <a:p>
            <a:pPr marL="171450" lvl="0" indent="-171450">
              <a:buFont typeface="Calibri" panose="020F0502020204030204" pitchFamily="34" charset="0"/>
              <a:buChar char="–"/>
            </a:pPr>
            <a:r>
              <a:rPr lang="en-US" b="0" baseline="0" dirty="0" smtClean="0"/>
              <a:t>It is essential to clearly identify the purpose of the evaluation.  Without this step, the results of the evaluation will not be as valuable as they could be.  Having a clear purpose will be important for helping you plan the rest of the evaluation.  </a:t>
            </a:r>
          </a:p>
          <a:p>
            <a:pPr marL="171450" lvl="0" indent="-171450">
              <a:buFont typeface="Calibri" panose="020F0502020204030204" pitchFamily="34" charset="0"/>
              <a:buChar char="–"/>
            </a:pPr>
            <a:endParaRPr lang="en-US" b="0" baseline="0" dirty="0" smtClean="0"/>
          </a:p>
          <a:p>
            <a:pPr marL="171450" lvl="0" indent="-171450">
              <a:buFont typeface="Calibri" panose="020F0502020204030204" pitchFamily="34" charset="0"/>
              <a:buChar char="–"/>
            </a:pPr>
            <a:r>
              <a:rPr lang="en-US" b="0" baseline="0" dirty="0" smtClean="0"/>
              <a:t>It can also be valuable to make a list of questions and topics that you would like to address with your evaluation.  Identifying the appropriate questions you want answered depends on how knowledgeable you are of your program.  It is essential that those involved with developing the evaluation questions have a good understand of the program elements and activities.</a:t>
            </a:r>
          </a:p>
          <a:p>
            <a:pPr marL="171450" lvl="0" indent="-171450">
              <a:buFont typeface="Calibri" panose="020F0502020204030204" pitchFamily="34" charset="0"/>
              <a:buChar char="–"/>
            </a:pPr>
            <a:endParaRPr lang="en-US" b="0" baseline="0" dirty="0" smtClean="0"/>
          </a:p>
          <a:p>
            <a:pPr marL="628650" lvl="1" indent="-171450">
              <a:buFont typeface="Calibri" panose="020F0502020204030204" pitchFamily="34" charset="0"/>
              <a:buChar char="–"/>
            </a:pPr>
            <a:r>
              <a:rPr lang="en-US" b="0" baseline="0" dirty="0" smtClean="0"/>
              <a:t>An example of an evaluation question could be has there been an increase in the percentage of youth who use preventive dental care services? </a:t>
            </a:r>
          </a:p>
          <a:p>
            <a:pPr marL="628650" lvl="1" indent="-171450">
              <a:buFont typeface="Calibri" panose="020F0502020204030204" pitchFamily="34" charset="0"/>
              <a:buChar char="–"/>
            </a:pPr>
            <a:endParaRPr lang="en-US" b="0" baseline="0" dirty="0" smtClean="0"/>
          </a:p>
          <a:p>
            <a:pPr marL="171450" lvl="0" indent="-171450">
              <a:buFont typeface="Calibri" panose="020F0502020204030204" pitchFamily="34" charset="0"/>
              <a:buChar char="–"/>
            </a:pPr>
            <a:r>
              <a:rPr lang="en-US" b="0" baseline="0" dirty="0" smtClean="0"/>
              <a:t>After you have developed your evaluation questions, you should consider what indicators help you answer those questions.  An indicator is an observable piece of evidence of an accomplishment, a change, or progress you have made.  You will most likely need a number of indicators to express progress on your outcomes of interest.  You can develop these indicators on your own or use already established indicators that are appropriate for your evaluation.  On the next slide I will show an example of an evaluation question and the indicators that could be used to answer those questions</a:t>
            </a:r>
          </a:p>
          <a:p>
            <a:pPr marL="171450" lvl="0" indent="-171450">
              <a:buFont typeface="Calibri" panose="020F0502020204030204" pitchFamily="34" charset="0"/>
              <a:buChar char="–"/>
            </a:pPr>
            <a:r>
              <a:rPr lang="en-US" b="0" baseline="0" dirty="0" smtClean="0"/>
              <a:t>plan. </a:t>
            </a:r>
          </a:p>
        </p:txBody>
      </p:sp>
      <p:sp>
        <p:nvSpPr>
          <p:cNvPr id="4" name="Slide Number Placeholder 3"/>
          <p:cNvSpPr>
            <a:spLocks noGrp="1"/>
          </p:cNvSpPr>
          <p:nvPr>
            <p:ph type="sldNum" sz="quarter" idx="10"/>
          </p:nvPr>
        </p:nvSpPr>
        <p:spPr/>
        <p:txBody>
          <a:bodyPr/>
          <a:lstStyle/>
          <a:p>
            <a:fld id="{B50374C7-2646-4E6E-AC6F-7FC61080EFEF}" type="slidenum">
              <a:rPr lang="en-US" smtClean="0"/>
              <a:t>13</a:t>
            </a:fld>
            <a:endParaRPr lang="en-US"/>
          </a:p>
        </p:txBody>
      </p:sp>
    </p:spTree>
    <p:extLst>
      <p:ext uri="{BB962C8B-B14F-4D97-AF65-F5344CB8AC3E}">
        <p14:creationId xmlns:p14="http://schemas.microsoft.com/office/powerpoint/2010/main" val="187172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alibri" panose="020F0502020204030204" pitchFamily="34" charset="0"/>
              <a:buNone/>
            </a:pPr>
            <a:r>
              <a:rPr lang="en-US" b="0" baseline="0" dirty="0" smtClean="0"/>
              <a:t>Here is an example a potential worksite wellness evaluation question and the indicators that could be used to answer it.</a:t>
            </a:r>
          </a:p>
          <a:p>
            <a:pPr marL="0" lvl="0" indent="0">
              <a:buFont typeface="Calibri" panose="020F0502020204030204" pitchFamily="34" charset="0"/>
              <a:buNone/>
            </a:pPr>
            <a:endParaRPr lang="en-US" b="0" baseline="0" dirty="0" smtClean="0"/>
          </a:p>
          <a:p>
            <a:pPr marL="0" lvl="0" indent="0">
              <a:buFont typeface="Calibri" panose="020F0502020204030204" pitchFamily="34" charset="0"/>
              <a:buNone/>
            </a:pPr>
            <a:r>
              <a:rPr lang="en-US" b="0" baseline="0" dirty="0" smtClean="0"/>
              <a:t>Was the worksite wellness program successful in promotion healthier lifestyles for employees?</a:t>
            </a:r>
          </a:p>
          <a:p>
            <a:pPr marL="0" lvl="0" indent="0">
              <a:buFont typeface="Calibri" panose="020F0502020204030204" pitchFamily="34" charset="0"/>
              <a:buNone/>
            </a:pPr>
            <a:r>
              <a:rPr lang="en-US" b="0" baseline="0" dirty="0" smtClean="0"/>
              <a:t>Evaluators could examine:</a:t>
            </a:r>
          </a:p>
          <a:p>
            <a:pPr marL="171450" lvl="0" indent="-171450">
              <a:buFontTx/>
              <a:buChar char="-"/>
            </a:pPr>
            <a:r>
              <a:rPr lang="en-US" b="0" baseline="0" dirty="0" smtClean="0"/>
              <a:t>the number of employees participating in the program, and determine if there has been an increase in participation</a:t>
            </a:r>
          </a:p>
          <a:p>
            <a:pPr marL="171450" lvl="0" indent="-171450">
              <a:buFontTx/>
              <a:buChar char="-"/>
            </a:pPr>
            <a:r>
              <a:rPr lang="en-US" b="0" baseline="0" dirty="0" smtClean="0"/>
              <a:t>Whether or not employees exhibit an increase in knowledge or awareness of healthy behaviors</a:t>
            </a:r>
          </a:p>
          <a:p>
            <a:pPr marL="171450" lvl="0" indent="-171450">
              <a:buFontTx/>
              <a:buChar char="-"/>
            </a:pPr>
            <a:r>
              <a:rPr lang="en-US" b="0" baseline="0" dirty="0" smtClean="0"/>
              <a:t>They could assess if employees changed their intention to make changes and pursue a healthy lifestyle </a:t>
            </a:r>
          </a:p>
          <a:p>
            <a:pPr marL="171450" lvl="0" indent="-171450">
              <a:buFontTx/>
              <a:buChar char="-"/>
            </a:pPr>
            <a:r>
              <a:rPr lang="en-US" b="0" baseline="0" dirty="0" smtClean="0"/>
              <a:t>Additionally, changes in the environment could be an indicator of successfully promotion healthier lifestyles. So evaluators could track the adoption of new wellness policies in the workplace.  </a:t>
            </a:r>
          </a:p>
          <a:p>
            <a:pPr marL="171450" lvl="0" indent="-171450">
              <a:buFontTx/>
              <a:buChar char="-"/>
            </a:pPr>
            <a:r>
              <a:rPr lang="en-US" b="0" baseline="0" dirty="0" smtClean="0"/>
              <a:t>Lastly, a decrease in the sick leave rates could indicate that the wellness program is effective.</a:t>
            </a:r>
          </a:p>
        </p:txBody>
      </p:sp>
      <p:sp>
        <p:nvSpPr>
          <p:cNvPr id="4" name="Slide Number Placeholder 3"/>
          <p:cNvSpPr>
            <a:spLocks noGrp="1"/>
          </p:cNvSpPr>
          <p:nvPr>
            <p:ph type="sldNum" sz="quarter" idx="10"/>
          </p:nvPr>
        </p:nvSpPr>
        <p:spPr/>
        <p:txBody>
          <a:bodyPr/>
          <a:lstStyle/>
          <a:p>
            <a:fld id="{B50374C7-2646-4E6E-AC6F-7FC61080EFEF}" type="slidenum">
              <a:rPr lang="en-US" smtClean="0"/>
              <a:t>14</a:t>
            </a:fld>
            <a:endParaRPr lang="en-US"/>
          </a:p>
        </p:txBody>
      </p:sp>
    </p:spTree>
    <p:extLst>
      <p:ext uri="{BB962C8B-B14F-4D97-AF65-F5344CB8AC3E}">
        <p14:creationId xmlns:p14="http://schemas.microsoft.com/office/powerpoint/2010/main" val="170522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panose="020F0502020204030204" pitchFamily="34" charset="0"/>
              <a:buNone/>
            </a:pPr>
            <a:r>
              <a:rPr lang="en-US" b="0" baseline="0" dirty="0" smtClean="0"/>
              <a:t>SMART acronym</a:t>
            </a:r>
          </a:p>
          <a:p>
            <a:pPr marL="0" indent="0">
              <a:buFont typeface="Calibri" panose="020F0502020204030204" pitchFamily="34" charset="0"/>
              <a:buNone/>
            </a:pPr>
            <a:r>
              <a:rPr lang="en-US" b="0" baseline="0" dirty="0" smtClean="0"/>
              <a:t>All about focusing your evaluation questions</a:t>
            </a:r>
          </a:p>
          <a:p>
            <a:pPr marL="0" indent="0">
              <a:buFont typeface="Calibri" panose="020F0502020204030204" pitchFamily="34" charset="0"/>
              <a:buNone/>
            </a:pPr>
            <a:endParaRPr lang="en-US" b="0" baseline="0" dirty="0" smtClean="0"/>
          </a:p>
          <a:p>
            <a:pPr marL="0" indent="0">
              <a:buFont typeface="Calibri" panose="020F0502020204030204" pitchFamily="34" charset="0"/>
              <a:buNone/>
            </a:pPr>
            <a:r>
              <a:rPr lang="en-US" b="0" baseline="0" dirty="0" smtClean="0"/>
              <a:t>Worksheet can be used as a step-by-step guide</a:t>
            </a:r>
          </a:p>
          <a:p>
            <a:pPr marL="0" indent="0">
              <a:buFont typeface="Calibri" panose="020F0502020204030204" pitchFamily="34" charset="0"/>
              <a:buNone/>
            </a:pPr>
            <a:r>
              <a:rPr lang="en-US" b="0" baseline="0" dirty="0" smtClean="0"/>
              <a:t>First page gives an example about an employee wellness program</a:t>
            </a:r>
          </a:p>
          <a:p>
            <a:pPr marL="0" indent="0">
              <a:buFont typeface="Calibri" panose="020F0502020204030204" pitchFamily="34" charset="0"/>
              <a:buNone/>
            </a:pPr>
            <a:r>
              <a:rPr lang="en-US" b="0" baseline="0" dirty="0" smtClean="0"/>
              <a:t>Second page (should be numbered 1-4 like first page) </a:t>
            </a:r>
          </a:p>
          <a:p>
            <a:pPr marL="0" indent="0">
              <a:buFont typeface="Calibri" panose="020F0502020204030204" pitchFamily="34" charset="0"/>
              <a:buNone/>
            </a:pPr>
            <a:endParaRPr lang="en-US" b="0" baseline="0" dirty="0" smtClean="0"/>
          </a:p>
          <a:p>
            <a:pPr marL="0" indent="0">
              <a:buFont typeface="Calibri" panose="020F0502020204030204" pitchFamily="34" charset="0"/>
              <a:buNone/>
            </a:pPr>
            <a:r>
              <a:rPr lang="en-US" b="0" baseline="0" dirty="0" smtClean="0"/>
              <a:t>Pages 3 &amp; 4 of worksheet are taken from a larger evaluations manual. They give you some questions to think about to help you focus your evaluation.</a:t>
            </a:r>
          </a:p>
        </p:txBody>
      </p:sp>
      <p:sp>
        <p:nvSpPr>
          <p:cNvPr id="4" name="Slide Number Placeholder 3"/>
          <p:cNvSpPr>
            <a:spLocks noGrp="1"/>
          </p:cNvSpPr>
          <p:nvPr>
            <p:ph type="sldNum" sz="quarter" idx="10"/>
          </p:nvPr>
        </p:nvSpPr>
        <p:spPr/>
        <p:txBody>
          <a:bodyPr/>
          <a:lstStyle/>
          <a:p>
            <a:fld id="{B50374C7-2646-4E6E-AC6F-7FC61080EFEF}" type="slidenum">
              <a:rPr lang="en-US" smtClean="0"/>
              <a:t>15</a:t>
            </a:fld>
            <a:endParaRPr lang="en-US"/>
          </a:p>
        </p:txBody>
      </p:sp>
    </p:spTree>
    <p:extLst>
      <p:ext uri="{BB962C8B-B14F-4D97-AF65-F5344CB8AC3E}">
        <p14:creationId xmlns:p14="http://schemas.microsoft.com/office/powerpoint/2010/main" val="84893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panose="020F0502020204030204" pitchFamily="34" charset="0"/>
              <a:buNone/>
            </a:pPr>
            <a:r>
              <a:rPr lang="en-US" b="0" baseline="0" dirty="0" smtClean="0"/>
              <a:t>IDEAL SCENARIO: part of planning involves figuring out how much time and money you have to devote to your evaluation</a:t>
            </a:r>
          </a:p>
          <a:p>
            <a:pPr marL="0" indent="0">
              <a:buFont typeface="Calibri" panose="020F0502020204030204" pitchFamily="34" charset="0"/>
              <a:buNone/>
            </a:pPr>
            <a:r>
              <a:rPr lang="en-US" b="0" baseline="0" dirty="0" smtClean="0"/>
              <a:t>RECOMMEND: think carefully about timing (any deadlines) and time commitment or burden</a:t>
            </a:r>
          </a:p>
          <a:p>
            <a:pPr marL="0" indent="0">
              <a:buFont typeface="Calibri" panose="020F0502020204030204" pitchFamily="34" charset="0"/>
              <a:buNone/>
            </a:pPr>
            <a:endParaRPr lang="en-US" b="0" baseline="0" dirty="0" smtClean="0"/>
          </a:p>
          <a:p>
            <a:pPr marL="171450" indent="-171450">
              <a:buFont typeface="Calibri" panose="020F0502020204030204" pitchFamily="34" charset="0"/>
              <a:buChar char="–"/>
            </a:pPr>
            <a:r>
              <a:rPr lang="en-US" b="0" baseline="0" dirty="0" smtClean="0"/>
              <a:t>Again, conducting an evaluation requires the use of valuable resources including time and money.   However, the benefits of a well-planned and implemented evaluation can outweigh those costs.  Just to give you an idea, here are some of the items that you might include in your evaluation budget. </a:t>
            </a:r>
          </a:p>
          <a:p>
            <a:pPr marL="628650" lvl="1" indent="-171450">
              <a:buFont typeface="Calibri" panose="020F0502020204030204" pitchFamily="34" charset="0"/>
              <a:buChar char="–"/>
            </a:pPr>
            <a:r>
              <a:rPr lang="en-US" b="0" baseline="0" dirty="0" smtClean="0"/>
              <a:t>Evaluation staff salary and benefits – the amount of time staff will have to spend on the evaluation will affect costs</a:t>
            </a:r>
          </a:p>
          <a:p>
            <a:pPr marL="628650" lvl="1" indent="-171450">
              <a:buFont typeface="Calibri" panose="020F0502020204030204" pitchFamily="34" charset="0"/>
              <a:buChar char="–"/>
            </a:pPr>
            <a:r>
              <a:rPr lang="en-US" b="0" baseline="0" dirty="0" smtClean="0"/>
              <a:t>Travel – The travel budget for program evaluations can vary from program to program.  If the program you are evaluating is located far away from your organization, you may need a large travel budget. </a:t>
            </a:r>
          </a:p>
          <a:p>
            <a:pPr marL="628650" lvl="1" indent="-171450">
              <a:buFont typeface="Calibri" panose="020F0502020204030204" pitchFamily="34" charset="0"/>
              <a:buChar char="–"/>
            </a:pPr>
            <a:r>
              <a:rPr lang="en-US" b="0" baseline="0" dirty="0" smtClean="0"/>
              <a:t>Communications – this includes costs such as postage, telephone calls, etc. </a:t>
            </a:r>
          </a:p>
          <a:p>
            <a:pPr marL="628650" lvl="1" indent="-171450">
              <a:buFont typeface="Calibri" panose="020F0502020204030204" pitchFamily="34" charset="0"/>
              <a:buChar char="–"/>
            </a:pPr>
            <a:r>
              <a:rPr lang="en-US" b="0" baseline="0" dirty="0" smtClean="0"/>
              <a:t>Printing and duplication – these are the costs for preparing data collection instruments, reports, and any other documents you might be using during your evaluation.  If you are using already prepared material from another organization you might have to consider how much it will costs to purchase and use these materials. </a:t>
            </a:r>
          </a:p>
          <a:p>
            <a:pPr marL="628650" lvl="1" indent="-171450">
              <a:buFont typeface="Calibri" panose="020F0502020204030204" pitchFamily="34" charset="0"/>
              <a:buChar char="–"/>
            </a:pPr>
            <a:r>
              <a:rPr lang="en-US" b="0" baseline="0" dirty="0" smtClean="0"/>
              <a:t>Lastly, you should include supplies and equipment in your budget.  This covers costs like computers, software and other supplies and equipment you might be using for your evaluation. </a:t>
            </a:r>
          </a:p>
          <a:p>
            <a:pPr marL="628650" lvl="1" indent="-171450">
              <a:buFont typeface="Calibri" panose="020F0502020204030204" pitchFamily="34" charset="0"/>
              <a:buChar char="–"/>
            </a:pPr>
            <a:endParaRPr lang="en-US" b="0" baseline="0" dirty="0" smtClean="0"/>
          </a:p>
          <a:p>
            <a:pPr marL="171450" lvl="0" indent="-171450">
              <a:buFont typeface="Calibri" panose="020F0502020204030204" pitchFamily="34" charset="0"/>
              <a:buChar char="–"/>
            </a:pPr>
            <a:r>
              <a:rPr lang="en-US" b="0" baseline="0" dirty="0" smtClean="0"/>
              <a:t>It’s important to remember a budget is not set in stone. You might need to make changes to it as time goes on. In case you ever have to revise your budget, it is a good idea to plan a specific process for reviewing and revising. </a:t>
            </a:r>
          </a:p>
        </p:txBody>
      </p:sp>
      <p:sp>
        <p:nvSpPr>
          <p:cNvPr id="4" name="Slide Number Placeholder 3"/>
          <p:cNvSpPr>
            <a:spLocks noGrp="1"/>
          </p:cNvSpPr>
          <p:nvPr>
            <p:ph type="sldNum" sz="quarter" idx="10"/>
          </p:nvPr>
        </p:nvSpPr>
        <p:spPr/>
        <p:txBody>
          <a:bodyPr/>
          <a:lstStyle/>
          <a:p>
            <a:fld id="{B50374C7-2646-4E6E-AC6F-7FC61080EFEF}" type="slidenum">
              <a:rPr lang="en-US" smtClean="0"/>
              <a:t>16</a:t>
            </a:fld>
            <a:endParaRPr lang="en-US"/>
          </a:p>
        </p:txBody>
      </p:sp>
    </p:spTree>
    <p:extLst>
      <p:ext uri="{BB962C8B-B14F-4D97-AF65-F5344CB8AC3E}">
        <p14:creationId xmlns:p14="http://schemas.microsoft.com/office/powerpoint/2010/main" val="1876183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b="0" baseline="0" dirty="0" smtClean="0"/>
              <a:t>IDEAL SCENARIO: part of planning involves figuring out who to involve in your evaluation</a:t>
            </a:r>
          </a:p>
          <a:p>
            <a:pPr marL="0" marR="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b="0" baseline="0" dirty="0" smtClean="0"/>
              <a:t>RECOMMEND: think about key people, two heads better than one, many hands make light work</a:t>
            </a:r>
          </a:p>
          <a:p>
            <a:pPr marL="0" marR="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b="0" baseline="0" dirty="0" smtClean="0"/>
              <a:t>Could be as easy as devoting time during a regular staff meetings to asking: how’s the program going? What do you think of what we’re learning about it?</a:t>
            </a:r>
          </a:p>
          <a:p>
            <a:pPr marL="0" marR="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US" b="0" baseline="0" dirty="0" smtClean="0"/>
          </a:p>
          <a:p>
            <a:pPr marL="171450" indent="-171450">
              <a:buFont typeface="Calibri" panose="020F0502020204030204" pitchFamily="34" charset="0"/>
              <a:buChar char="–"/>
            </a:pPr>
            <a:r>
              <a:rPr lang="en-US" b="0" baseline="0" dirty="0" smtClean="0"/>
              <a:t>When conducting an evaluation, some organizations choose to use an internal evaluator while others choose to use an external evaluator. </a:t>
            </a:r>
          </a:p>
          <a:p>
            <a:pPr marL="171450" indent="-171450">
              <a:buFont typeface="Calibri" panose="020F0502020204030204" pitchFamily="34" charset="0"/>
              <a:buChar char="–"/>
            </a:pPr>
            <a:r>
              <a:rPr lang="en-US" b="0" baseline="0" dirty="0" smtClean="0"/>
              <a:t>Internal evaluators are people who are already on staff within the organization and conduct the evaluation. They serve dual roles, meaning they are both a program staff member with other responsibilities but they are also responsible for the program evaluation.   Because an internal evaluator is already on staff, they are familiar with the program’s staff, purpose, goals, and activities  which all prove very useful when conducting an evaluation.  One drawback to using an internal evaluator is that they cannot bring an outside perspective to the evaluation and might not have the technical skills of an external evaluator</a:t>
            </a:r>
          </a:p>
          <a:p>
            <a:pPr marL="171450" indent="-171450">
              <a:buFont typeface="Calibri" panose="020F0502020204030204" pitchFamily="34" charset="0"/>
              <a:buChar char="–"/>
            </a:pPr>
            <a:r>
              <a:rPr lang="en-US" b="0" baseline="0" dirty="0" smtClean="0"/>
              <a:t>External evaluators are contracted from an outside organization to conduct the evaluation.   External evaluators often come from universities, hospitals, consulting firms, and many other organizations.  Because they hold a position within another organization, they can have more access to resources such as computers, staff, and others.   External evaluators can bring a new perspective to your evaluation and they sometimes have more evaluation expertise.  However, because they are not a part of your organization, they will have limited knowledge of the program you need them to evaluate, which could be a drawback.  </a:t>
            </a:r>
          </a:p>
          <a:p>
            <a:pPr marL="171450" indent="-171450">
              <a:buFont typeface="Calibri" panose="020F0502020204030204" pitchFamily="34" charset="0"/>
              <a:buChar char="–"/>
            </a:pPr>
            <a:r>
              <a:rPr lang="en-US" b="0" baseline="0" dirty="0" smtClean="0"/>
              <a:t>When deciding whether to use an internal or external evaluator, considers the advantages and disadvantages of both. Also revisit your budget to determine which your organization has the funding for. </a:t>
            </a:r>
          </a:p>
        </p:txBody>
      </p:sp>
      <p:sp>
        <p:nvSpPr>
          <p:cNvPr id="4" name="Slide Number Placeholder 3"/>
          <p:cNvSpPr>
            <a:spLocks noGrp="1"/>
          </p:cNvSpPr>
          <p:nvPr>
            <p:ph type="sldNum" sz="quarter" idx="10"/>
          </p:nvPr>
        </p:nvSpPr>
        <p:spPr/>
        <p:txBody>
          <a:bodyPr/>
          <a:lstStyle/>
          <a:p>
            <a:fld id="{B50374C7-2646-4E6E-AC6F-7FC61080EFEF}" type="slidenum">
              <a:rPr lang="en-US" smtClean="0"/>
              <a:t>17</a:t>
            </a:fld>
            <a:endParaRPr lang="en-US"/>
          </a:p>
        </p:txBody>
      </p:sp>
    </p:spTree>
    <p:extLst>
      <p:ext uri="{BB962C8B-B14F-4D97-AF65-F5344CB8AC3E}">
        <p14:creationId xmlns:p14="http://schemas.microsoft.com/office/powerpoint/2010/main" val="2167472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B50374C7-2646-4E6E-AC6F-7FC61080EFEF}" type="slidenum">
              <a:rPr lang="en-US" smtClean="0"/>
              <a:t>18</a:t>
            </a:fld>
            <a:endParaRPr lang="en-US"/>
          </a:p>
        </p:txBody>
      </p:sp>
    </p:spTree>
    <p:extLst>
      <p:ext uri="{BB962C8B-B14F-4D97-AF65-F5344CB8AC3E}">
        <p14:creationId xmlns:p14="http://schemas.microsoft.com/office/powerpoint/2010/main" val="2234532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panose="020F050202020403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B50374C7-2646-4E6E-AC6F-7FC61080EFEF}" type="slidenum">
              <a:rPr lang="en-US" smtClean="0"/>
              <a:t>20</a:t>
            </a:fld>
            <a:endParaRPr lang="en-US"/>
          </a:p>
        </p:txBody>
      </p:sp>
    </p:spTree>
    <p:extLst>
      <p:ext uri="{BB962C8B-B14F-4D97-AF65-F5344CB8AC3E}">
        <p14:creationId xmlns:p14="http://schemas.microsoft.com/office/powerpoint/2010/main" val="288181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Whenever I give a presentation, I like to start with an overview to give folks an idea of what we’ll be covering.</a:t>
            </a:r>
          </a:p>
          <a:p>
            <a:endParaRPr lang="en-US" b="0" baseline="0" dirty="0" smtClean="0"/>
          </a:p>
          <a:p>
            <a:r>
              <a:rPr lang="en-US" baseline="0" dirty="0" smtClean="0"/>
              <a:t>Today I plan to talk about WHAT evaluation is and WHY we do it. Then I will describe briefly how to PLAN an evaluation. And will end by talking about some specific RESOURCES that we’ve shared as part of today’s webinar. And I want to allow some time at the end for questions and discussion.</a:t>
            </a:r>
          </a:p>
          <a:p>
            <a:endParaRPr lang="en-US" baseline="0" dirty="0" smtClean="0"/>
          </a:p>
          <a:p>
            <a:r>
              <a:rPr lang="en-US" baseline="0" dirty="0" smtClean="0"/>
              <a:t>As we begin, I also want to say that I trying to strike a balance between my world—the university and academic contexts where we talk about working under ideal situations—and your world, the real world, where you face concrete challenges because of tight budgets, limited staff, time pressures and so on. We offer a semester-long course here on evaluation. I want to give you some of that content today, I want to teach you a little about this field of evaluation work, but I also want you to go away with a couple of things that you do in your respective projects. So, I hope you’ll go away with a better understanding of evaluation and a couple of ideas to do in your projects.</a:t>
            </a:r>
            <a:endParaRPr lang="en-US" dirty="0"/>
          </a:p>
        </p:txBody>
      </p:sp>
      <p:sp>
        <p:nvSpPr>
          <p:cNvPr id="4" name="Slide Number Placeholder 3"/>
          <p:cNvSpPr>
            <a:spLocks noGrp="1"/>
          </p:cNvSpPr>
          <p:nvPr>
            <p:ph type="sldNum" sz="quarter" idx="10"/>
          </p:nvPr>
        </p:nvSpPr>
        <p:spPr/>
        <p:txBody>
          <a:bodyPr/>
          <a:lstStyle/>
          <a:p>
            <a:fld id="{B50374C7-2646-4E6E-AC6F-7FC61080EFEF}" type="slidenum">
              <a:rPr lang="en-US" smtClean="0"/>
              <a:t>2</a:t>
            </a:fld>
            <a:endParaRPr lang="en-US"/>
          </a:p>
        </p:txBody>
      </p:sp>
    </p:spTree>
    <p:extLst>
      <p:ext uri="{BB962C8B-B14F-4D97-AF65-F5344CB8AC3E}">
        <p14:creationId xmlns:p14="http://schemas.microsoft.com/office/powerpoint/2010/main" val="313971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When</a:t>
            </a:r>
            <a:r>
              <a:rPr lang="en-US" b="0" baseline="0" dirty="0" smtClean="0"/>
              <a:t> us public health folks talk about “e</a:t>
            </a:r>
            <a:r>
              <a:rPr lang="en-US" b="0" dirty="0" smtClean="0"/>
              <a:t>valuation,” it’s not that different from our everyday,</a:t>
            </a:r>
            <a:r>
              <a:rPr lang="en-US" b="0" baseline="0" dirty="0" smtClean="0"/>
              <a:t> lay person understanding of the word. I like to say that it means forming some sort of judgement or opinion about a program. But it’s a guided judgement or opinion. It’s not just a matter of figuring out did folks like it or not, or was it well received or not.</a:t>
            </a:r>
          </a:p>
          <a:p>
            <a:endParaRPr lang="en-US" b="0" baseline="0" dirty="0" smtClean="0"/>
          </a:p>
          <a:p>
            <a:r>
              <a:rPr lang="en-US" b="0" baseline="0" dirty="0" smtClean="0"/>
              <a:t>There are some specific things that we try to learn through evaluations, such as the merit, worth, and significance of a program. I wouldn’t worry about these terms because they’re just labels that we use. But I do hope you’ll see the importance of understanding what the labels mean. </a:t>
            </a:r>
          </a:p>
          <a:p>
            <a:endParaRPr lang="en-US" b="0" baseline="0" dirty="0" smtClean="0"/>
          </a:p>
          <a:p>
            <a:r>
              <a:rPr lang="en-US" b="0" baseline="0" dirty="0" smtClean="0"/>
              <a:t>Merit refers to the program quality. How well designed and executed was the program? Worth means examining the program’s value or the cost-effectiveness of the program.  And Significance means examining the program’s importance or if the program was of public health importance</a:t>
            </a:r>
          </a:p>
          <a:p>
            <a:endParaRPr lang="en-US" b="0" baseline="0" dirty="0" smtClean="0"/>
          </a:p>
          <a:p>
            <a:r>
              <a:rPr lang="en-US" b="0" baseline="0" dirty="0" smtClean="0"/>
              <a:t>Overall, evaluation is important for understanding if a program was or was not successful and the reasons for it. There are some strategies to get the information we’ll need to determine merit, worth, and significance, which I’ll talk about in just a minute. But next I want to talk briefly about why there’s such an emphasis on evaluations.</a:t>
            </a:r>
          </a:p>
        </p:txBody>
      </p:sp>
      <p:sp>
        <p:nvSpPr>
          <p:cNvPr id="4" name="Slide Number Placeholder 3"/>
          <p:cNvSpPr>
            <a:spLocks noGrp="1"/>
          </p:cNvSpPr>
          <p:nvPr>
            <p:ph type="sldNum" sz="quarter" idx="10"/>
          </p:nvPr>
        </p:nvSpPr>
        <p:spPr/>
        <p:txBody>
          <a:bodyPr/>
          <a:lstStyle/>
          <a:p>
            <a:fld id="{B50374C7-2646-4E6E-AC6F-7FC61080EFEF}" type="slidenum">
              <a:rPr lang="en-US" smtClean="0"/>
              <a:t>3</a:t>
            </a:fld>
            <a:endParaRPr lang="en-US"/>
          </a:p>
        </p:txBody>
      </p:sp>
    </p:spTree>
    <p:extLst>
      <p:ext uri="{BB962C8B-B14F-4D97-AF65-F5344CB8AC3E}">
        <p14:creationId xmlns:p14="http://schemas.microsoft.com/office/powerpoint/2010/main" val="260157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So </a:t>
            </a:r>
            <a:r>
              <a:rPr lang="en-US" b="0" baseline="0" dirty="0" smtClean="0"/>
              <a:t>why do we conduct evaluation? The CDC notes that there are several reasons to evaluate public health programs.  </a:t>
            </a:r>
          </a:p>
          <a:p>
            <a:pPr marL="0" indent="0">
              <a:buFont typeface="Arial" panose="020B0604020202020204" pitchFamily="34" charset="0"/>
              <a:buNone/>
            </a:pPr>
            <a:endParaRPr lang="en-US" b="0" baseline="0" dirty="0" smtClean="0"/>
          </a:p>
          <a:p>
            <a:pPr marL="171450" indent="-171450">
              <a:buFont typeface="Calibri" panose="020F0502020204030204" pitchFamily="34" charset="0"/>
              <a:buChar char="–"/>
            </a:pPr>
            <a:r>
              <a:rPr lang="en-US" b="0" baseline="0" dirty="0" smtClean="0"/>
              <a:t>Evaluation can be used to monitor progress towards program goals and ensure that your organization is on track to achieve the established goals and objectives</a:t>
            </a:r>
          </a:p>
          <a:p>
            <a:pPr marL="171450" indent="-171450">
              <a:buFont typeface="Calibri" panose="020F0502020204030204" pitchFamily="34" charset="0"/>
              <a:buChar char="–"/>
            </a:pPr>
            <a:r>
              <a:rPr lang="en-US" b="0" baseline="0" dirty="0" smtClean="0"/>
              <a:t>With evaluation you can compare groups within your community on certain risk factors and health outcomes and determine if you are making an impact on health disparities in your community. </a:t>
            </a:r>
          </a:p>
          <a:p>
            <a:pPr marL="171450" indent="-171450">
              <a:buFont typeface="Calibri" panose="020F0502020204030204" pitchFamily="34" charset="0"/>
              <a:buChar char="–"/>
            </a:pPr>
            <a:r>
              <a:rPr lang="en-US" b="0" baseline="0" dirty="0" smtClean="0"/>
              <a:t>Evaluation can be used to justify the need for more funding and support from public health funding agencies.  Successful programs are more likely to receive continued funding to ensure program sustainability.  Using evaluation, your organization can make the case for why your program should continue to receive funding. </a:t>
            </a:r>
          </a:p>
          <a:p>
            <a:pPr marL="171450" indent="-171450">
              <a:buFont typeface="Calibri" panose="020F0502020204030204" pitchFamily="34" charset="0"/>
              <a:buChar char="–"/>
            </a:pPr>
            <a:endParaRPr lang="en-US" b="0" baseline="0" dirty="0" smtClean="0"/>
          </a:p>
          <a:p>
            <a:pPr marL="171450" indent="-171450">
              <a:buFont typeface="Calibri" panose="020F0502020204030204" pitchFamily="34" charset="0"/>
              <a:buChar char="–"/>
            </a:pPr>
            <a:r>
              <a:rPr lang="en-US" b="0" baseline="0" dirty="0" smtClean="0"/>
              <a:t>Not on list but very often evaluation is REQUIRED by a funder</a:t>
            </a:r>
          </a:p>
        </p:txBody>
      </p:sp>
      <p:sp>
        <p:nvSpPr>
          <p:cNvPr id="4" name="Slide Number Placeholder 3"/>
          <p:cNvSpPr>
            <a:spLocks noGrp="1"/>
          </p:cNvSpPr>
          <p:nvPr>
            <p:ph type="sldNum" sz="quarter" idx="10"/>
          </p:nvPr>
        </p:nvSpPr>
        <p:spPr/>
        <p:txBody>
          <a:bodyPr/>
          <a:lstStyle/>
          <a:p>
            <a:fld id="{B50374C7-2646-4E6E-AC6F-7FC61080EFEF}" type="slidenum">
              <a:rPr lang="en-US" smtClean="0"/>
              <a:t>4</a:t>
            </a:fld>
            <a:endParaRPr lang="en-US"/>
          </a:p>
        </p:txBody>
      </p:sp>
    </p:spTree>
    <p:extLst>
      <p:ext uri="{BB962C8B-B14F-4D97-AF65-F5344CB8AC3E}">
        <p14:creationId xmlns:p14="http://schemas.microsoft.com/office/powerpoint/2010/main" val="280542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74C7-2646-4E6E-AC6F-7FC61080EFEF}" type="slidenum">
              <a:rPr lang="en-US" smtClean="0"/>
              <a:t>5</a:t>
            </a:fld>
            <a:endParaRPr lang="en-US"/>
          </a:p>
        </p:txBody>
      </p:sp>
    </p:spTree>
    <p:extLst>
      <p:ext uri="{BB962C8B-B14F-4D97-AF65-F5344CB8AC3E}">
        <p14:creationId xmlns:p14="http://schemas.microsoft.com/office/powerpoint/2010/main" val="1459971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Overall</a:t>
            </a:r>
            <a:r>
              <a:rPr lang="en-US" b="0" baseline="0" dirty="0" smtClean="0"/>
              <a:t>, there are 3 types of evaluation. These are formative, process, and outcome evaluation.  There is an order to these three types of evaluation, as suggested by the arrow.  Formative evaluation is conducted prior to program implementation, process evaluation is conducted during program implementation and outcome is conducted following program completion.  We will describe each type and provide examples in the next slides.</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B50374C7-2646-4E6E-AC6F-7FC61080EFEF}" type="slidenum">
              <a:rPr lang="en-US" smtClean="0"/>
              <a:t>6</a:t>
            </a:fld>
            <a:endParaRPr lang="en-US"/>
          </a:p>
        </p:txBody>
      </p:sp>
    </p:spTree>
    <p:extLst>
      <p:ext uri="{BB962C8B-B14F-4D97-AF65-F5344CB8AC3E}">
        <p14:creationId xmlns:p14="http://schemas.microsoft.com/office/powerpoint/2010/main" val="171896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Formative </a:t>
            </a:r>
            <a:r>
              <a:rPr lang="en-US" sz="1200" b="0" kern="1200" dirty="0" smtClean="0">
                <a:solidFill>
                  <a:schemeClr val="tx1"/>
                </a:solidFill>
                <a:effectLst/>
                <a:latin typeface="+mn-lt"/>
                <a:ea typeface="+mn-ea"/>
                <a:cs typeface="+mn-cs"/>
              </a:rPr>
              <a:t>evaluation </a:t>
            </a:r>
            <a:r>
              <a:rPr lang="en-US" sz="1200" kern="1200" dirty="0" smtClean="0">
                <a:solidFill>
                  <a:schemeClr val="tx1"/>
                </a:solidFill>
                <a:effectLst/>
                <a:latin typeface="+mn-lt"/>
                <a:ea typeface="+mn-ea"/>
                <a:cs typeface="+mn-cs"/>
              </a:rPr>
              <a:t>is carried in order</a:t>
            </a:r>
            <a:r>
              <a:rPr lang="en-US" sz="1200" kern="1200" baseline="0" dirty="0" smtClean="0">
                <a:solidFill>
                  <a:schemeClr val="tx1"/>
                </a:solidFill>
                <a:effectLst/>
                <a:latin typeface="+mn-lt"/>
                <a:ea typeface="+mn-ea"/>
                <a:cs typeface="+mn-cs"/>
              </a:rPr>
              <a:t> to ensure that programming efforts </a:t>
            </a:r>
            <a:r>
              <a:rPr lang="en-US" sz="1200" kern="1200" dirty="0" smtClean="0">
                <a:solidFill>
                  <a:schemeClr val="tx1"/>
                </a:solidFill>
                <a:effectLst/>
                <a:latin typeface="+mn-lt"/>
                <a:ea typeface="+mn-ea"/>
                <a:cs typeface="+mn-cs"/>
              </a:rPr>
              <a:t>are feasible, appropriate, and acceptable to the community in which you are working. This type of evaluation comes before the intervention is fully implemented. Formative evaluation most often occurs when a new intervention or activity is being developed, or when an already existing intervention is being modified.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Based on the information received during formative evaluation, the program that you intend to develop or modify can be made more relevant to the people in the</a:t>
            </a:r>
            <a:r>
              <a:rPr lang="en-US" sz="1200" kern="1200" baseline="0" dirty="0" smtClean="0">
                <a:solidFill>
                  <a:schemeClr val="tx1"/>
                </a:solidFill>
                <a:effectLst/>
                <a:latin typeface="+mn-lt"/>
                <a:ea typeface="+mn-ea"/>
                <a:cs typeface="+mn-cs"/>
              </a:rPr>
              <a:t> community.</a:t>
            </a:r>
            <a:r>
              <a:rPr lang="en-US" sz="1200" kern="1200" dirty="0" smtClean="0">
                <a:solidFill>
                  <a:schemeClr val="tx1"/>
                </a:solidFill>
                <a:effectLst/>
                <a:latin typeface="+mn-lt"/>
                <a:ea typeface="+mn-ea"/>
                <a:cs typeface="+mn-cs"/>
              </a:rPr>
              <a:t> This makes it more likely that the program will succeed.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example of </a:t>
            </a:r>
            <a:r>
              <a:rPr lang="en-US" sz="1200" kern="1200" baseline="0" dirty="0" smtClean="0">
                <a:solidFill>
                  <a:schemeClr val="tx1"/>
                </a:solidFill>
                <a:effectLst/>
                <a:latin typeface="+mn-lt"/>
                <a:ea typeface="+mn-ea"/>
                <a:cs typeface="+mn-cs"/>
              </a:rPr>
              <a:t>formative evaluation could be assessing community assets to determine what programs are already available in the area as part of a community needs assessment  This assessment could help to ensure that you are not duplicating efforts and could help identify programs and organizations your group could partner with.  Another example of formative evaluation could be conducting an organizational assessment to determine how the structure of your organization influences program effectiveness. </a:t>
            </a:r>
            <a:endParaRPr lang="en-US" b="0" baseline="0" dirty="0" smtClean="0"/>
          </a:p>
        </p:txBody>
      </p:sp>
      <p:sp>
        <p:nvSpPr>
          <p:cNvPr id="4" name="Slide Number Placeholder 3"/>
          <p:cNvSpPr>
            <a:spLocks noGrp="1"/>
          </p:cNvSpPr>
          <p:nvPr>
            <p:ph type="sldNum" sz="quarter" idx="10"/>
          </p:nvPr>
        </p:nvSpPr>
        <p:spPr/>
        <p:txBody>
          <a:bodyPr/>
          <a:lstStyle/>
          <a:p>
            <a:fld id="{B50374C7-2646-4E6E-AC6F-7FC61080EFEF}" type="slidenum">
              <a:rPr lang="en-US" smtClean="0"/>
              <a:t>7</a:t>
            </a:fld>
            <a:endParaRPr lang="en-US"/>
          </a:p>
        </p:txBody>
      </p:sp>
    </p:spTree>
    <p:extLst>
      <p:ext uri="{BB962C8B-B14F-4D97-AF65-F5344CB8AC3E}">
        <p14:creationId xmlns:p14="http://schemas.microsoft.com/office/powerpoint/2010/main" val="3390826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Process </a:t>
            </a:r>
            <a:r>
              <a:rPr lang="en-US" sz="1200" b="0" kern="1200" dirty="0" smtClean="0">
                <a:solidFill>
                  <a:schemeClr val="tx1"/>
                </a:solidFill>
                <a:effectLst/>
                <a:latin typeface="+mn-lt"/>
                <a:ea typeface="+mn-ea"/>
                <a:cs typeface="+mn-cs"/>
              </a:rPr>
              <a:t>evaluation </a:t>
            </a:r>
            <a:r>
              <a:rPr lang="en-US" sz="1200" kern="1200" dirty="0" smtClean="0">
                <a:solidFill>
                  <a:schemeClr val="tx1"/>
                </a:solidFill>
                <a:effectLst/>
                <a:latin typeface="+mn-lt"/>
                <a:ea typeface="+mn-ea"/>
                <a:cs typeface="+mn-cs"/>
              </a:rPr>
              <a:t>helps to us to understand</a:t>
            </a:r>
            <a:r>
              <a:rPr lang="en-US" sz="1200" kern="1200" baseline="0" dirty="0" smtClean="0">
                <a:solidFill>
                  <a:schemeClr val="tx1"/>
                </a:solidFill>
                <a:effectLst/>
                <a:latin typeface="+mn-lt"/>
                <a:ea typeface="+mn-ea"/>
                <a:cs typeface="+mn-cs"/>
              </a:rPr>
              <a:t> how the program or services were implemented.  Did we </a:t>
            </a:r>
            <a:r>
              <a:rPr lang="en-US" sz="1200" kern="1200" dirty="0" smtClean="0">
                <a:solidFill>
                  <a:schemeClr val="tx1"/>
                </a:solidFill>
                <a:effectLst/>
                <a:latin typeface="+mn-lt"/>
                <a:ea typeface="+mn-ea"/>
                <a:cs typeface="+mn-cs"/>
              </a:rPr>
              <a:t>implement</a:t>
            </a:r>
            <a:r>
              <a:rPr lang="en-US" sz="1200" kern="1200" baseline="0" dirty="0" smtClean="0">
                <a:solidFill>
                  <a:schemeClr val="tx1"/>
                </a:solidFill>
                <a:effectLst/>
                <a:latin typeface="+mn-lt"/>
                <a:ea typeface="+mn-ea"/>
                <a:cs typeface="+mn-cs"/>
              </a:rPr>
              <a:t> the activities as we had planned? Or did we make changes along the way to improve the likelihood of success?   In other words, process evaluation involves examining the activities undertaken in order to achieve project goals and outcomes.  </a:t>
            </a:r>
            <a:r>
              <a:rPr lang="en-US" sz="1200" kern="1200" dirty="0" smtClean="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type of evaluation is ongoing, meaning that it occurs periodically throughout the intervention.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Process evaluation is important as it can signal potential problems or issues in the implementation of your intervention that can then be corrected. This type of evaluation can also show you how well the program activities being carried out are working (e.g., are you seeing</a:t>
            </a:r>
            <a:r>
              <a:rPr lang="en-US" sz="1200" kern="1200" baseline="0" dirty="0" smtClean="0">
                <a:solidFill>
                  <a:schemeClr val="tx1"/>
                </a:solidFill>
                <a:effectLst/>
                <a:latin typeface="+mn-lt"/>
                <a:ea typeface="+mn-ea"/>
                <a:cs typeface="+mn-cs"/>
              </a:rPr>
              <a:t> improvements in your outcomes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example of measure used for process evaluation is monitoring the number of people who access programs or services</a:t>
            </a:r>
            <a:r>
              <a:rPr lang="en-US" sz="1200" kern="1200" baseline="0" dirty="0" smtClean="0">
                <a:solidFill>
                  <a:schemeClr val="tx1"/>
                </a:solidFill>
                <a:effectLst/>
                <a:latin typeface="+mn-lt"/>
                <a:ea typeface="+mn-ea"/>
                <a:cs typeface="+mn-cs"/>
              </a:rPr>
              <a:t> throughout a specific time frame</a:t>
            </a:r>
            <a:r>
              <a:rPr lang="en-US" sz="1200" kern="1200" dirty="0" smtClean="0">
                <a:solidFill>
                  <a:schemeClr val="tx1"/>
                </a:solidFill>
                <a:effectLst/>
                <a:latin typeface="+mn-lt"/>
                <a:ea typeface="+mn-ea"/>
                <a:cs typeface="+mn-cs"/>
              </a:rPr>
              <a:t>. If you find that very</a:t>
            </a:r>
            <a:r>
              <a:rPr lang="en-US" sz="1200" kern="1200" baseline="0" dirty="0" smtClean="0">
                <a:solidFill>
                  <a:schemeClr val="tx1"/>
                </a:solidFill>
                <a:effectLst/>
                <a:latin typeface="+mn-lt"/>
                <a:ea typeface="+mn-ea"/>
                <a:cs typeface="+mn-cs"/>
              </a:rPr>
              <a:t> few people are accessing these programs or services, you could develop solutions to address the low access.  It could be that residents are unaware of the service and therefore it might be a matter of promoting the services throughout the community to increase awareness.  However, it could also be that the program or service needs to be tailored to better fit the community’s needs.  For example, residents might not be accessing the service because the hours do not work with their work schedule.  Thus it would be important to change hours in order to accommodate the community.</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Additionally, some example</a:t>
            </a:r>
            <a:r>
              <a:rPr lang="en-US" sz="1200" kern="1200" baseline="0" dirty="0" smtClean="0">
                <a:solidFill>
                  <a:schemeClr val="tx1"/>
                </a:solidFill>
                <a:effectLst/>
                <a:latin typeface="+mn-lt"/>
                <a:ea typeface="+mn-ea"/>
                <a:cs typeface="+mn-cs"/>
              </a:rPr>
              <a:t>s of questions that can be answered during process evaluation include:</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Which activities are working? Which activities are not working? Why or why not?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Which project settings have been most appropriate and useful for meeting the needs of program participants?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Which characteristics of program implementation have facilitated or hinders program goals?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Is the project reaching the target audience?  Why or why not? What changes should be made in order to effectively reach the target audience?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0374C7-2646-4E6E-AC6F-7FC61080EFEF}" type="slidenum">
              <a:rPr lang="en-US" smtClean="0"/>
              <a:t>8</a:t>
            </a:fld>
            <a:endParaRPr lang="en-US"/>
          </a:p>
        </p:txBody>
      </p:sp>
    </p:spTree>
    <p:extLst>
      <p:ext uri="{BB962C8B-B14F-4D97-AF65-F5344CB8AC3E}">
        <p14:creationId xmlns:p14="http://schemas.microsoft.com/office/powerpoint/2010/main" val="50265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Outcome </a:t>
            </a:r>
            <a:r>
              <a:rPr lang="en-US" sz="1200" b="0" kern="1200" dirty="0" smtClean="0">
                <a:solidFill>
                  <a:schemeClr val="tx1"/>
                </a:solidFill>
                <a:effectLst/>
                <a:latin typeface="+mn-lt"/>
                <a:ea typeface="+mn-ea"/>
                <a:cs typeface="+mn-cs"/>
              </a:rPr>
              <a:t>evaluation  assess the</a:t>
            </a:r>
            <a:r>
              <a:rPr lang="en-US" sz="1200" b="0" kern="1200" baseline="0" dirty="0" smtClean="0">
                <a:solidFill>
                  <a:schemeClr val="tx1"/>
                </a:solidFill>
                <a:effectLst/>
                <a:latin typeface="+mn-lt"/>
                <a:ea typeface="+mn-ea"/>
                <a:cs typeface="+mn-cs"/>
              </a:rPr>
              <a:t> short- and long-term impact or results of the your program or service.  This type of evaluation is used to measure expected and unexpected changes that occurred as a result of your program activities.  Additionally, outcome evaluation </a:t>
            </a:r>
            <a:r>
              <a:rPr lang="en-US" sz="1200" kern="1200" dirty="0" smtClean="0">
                <a:solidFill>
                  <a:schemeClr val="tx1"/>
                </a:solidFill>
                <a:effectLst/>
                <a:latin typeface="+mn-lt"/>
                <a:ea typeface="+mn-ea"/>
                <a:cs typeface="+mn-cs"/>
              </a:rPr>
              <a:t>is carried out to determine whether or not your intervention has reached its intended outcomes</a:t>
            </a:r>
            <a:r>
              <a:rPr lang="en-US" sz="1200" kern="1200" baseline="0" dirty="0" smtClean="0">
                <a:solidFill>
                  <a:schemeClr val="tx1"/>
                </a:solidFill>
                <a:effectLst/>
                <a:latin typeface="+mn-lt"/>
                <a:ea typeface="+mn-ea"/>
                <a:cs typeface="+mn-cs"/>
              </a:rPr>
              <a:t> and provide information on </a:t>
            </a:r>
            <a:r>
              <a:rPr lang="en-US" sz="1200" kern="1200" dirty="0" smtClean="0">
                <a:solidFill>
                  <a:schemeClr val="tx1"/>
                </a:solidFill>
                <a:effectLst/>
                <a:latin typeface="+mn-lt"/>
                <a:ea typeface="+mn-ea"/>
                <a:cs typeface="+mn-cs"/>
              </a:rPr>
              <a:t>whether or not your intervention is effective in reaching its goals.</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An effective program evaluation can be useful for: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Demonstrating the effectiveness of your program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Making the case for continued funding or expansion/replication of the program or service</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Helping answer what works for whom and in what circumstances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And finally, determining which implementation activities and contextual factors facilitated or hinder program outcomes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example of</a:t>
            </a:r>
            <a:r>
              <a:rPr lang="en-US" sz="1200" kern="1200" baseline="0" dirty="0" smtClean="0">
                <a:solidFill>
                  <a:schemeClr val="tx1"/>
                </a:solidFill>
                <a:effectLst/>
                <a:latin typeface="+mn-lt"/>
                <a:ea typeface="+mn-ea"/>
                <a:cs typeface="+mn-cs"/>
              </a:rPr>
              <a:t> outcome might be surveying community members before and after the introduction of a voter registration assistance program to assess changes in their in intention to vote in the next local election.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0374C7-2646-4E6E-AC6F-7FC61080EFEF}" type="slidenum">
              <a:rPr lang="en-US" smtClean="0"/>
              <a:t>9</a:t>
            </a:fld>
            <a:endParaRPr lang="en-US"/>
          </a:p>
        </p:txBody>
      </p:sp>
    </p:spTree>
    <p:extLst>
      <p:ext uri="{BB962C8B-B14F-4D97-AF65-F5344CB8AC3E}">
        <p14:creationId xmlns:p14="http://schemas.microsoft.com/office/powerpoint/2010/main" val="386399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F79E02-44C4-48B5-97CD-3C3FB5123D6E}" type="slidenum">
              <a:rPr lang="en-US" altLang="en-US"/>
              <a:pPr/>
              <a:t>‹#›</a:t>
            </a:fld>
            <a:endParaRPr lang="en-US" altLang="en-US"/>
          </a:p>
        </p:txBody>
      </p:sp>
    </p:spTree>
    <p:extLst>
      <p:ext uri="{BB962C8B-B14F-4D97-AF65-F5344CB8AC3E}">
        <p14:creationId xmlns:p14="http://schemas.microsoft.com/office/powerpoint/2010/main" val="70503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7B8B7B-6530-4ED0-BD76-9B47759D83B8}" type="slidenum">
              <a:rPr lang="en-US" altLang="en-US"/>
              <a:pPr/>
              <a:t>‹#›</a:t>
            </a:fld>
            <a:endParaRPr lang="en-US" altLang="en-US"/>
          </a:p>
        </p:txBody>
      </p:sp>
    </p:spTree>
    <p:extLst>
      <p:ext uri="{BB962C8B-B14F-4D97-AF65-F5344CB8AC3E}">
        <p14:creationId xmlns:p14="http://schemas.microsoft.com/office/powerpoint/2010/main" val="113518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2CE034-8B14-4AC4-9CF6-64CE1C3DB40F}" type="slidenum">
              <a:rPr lang="en-US" altLang="en-US"/>
              <a:pPr/>
              <a:t>‹#›</a:t>
            </a:fld>
            <a:endParaRPr lang="en-US" altLang="en-US"/>
          </a:p>
        </p:txBody>
      </p:sp>
    </p:spTree>
    <p:extLst>
      <p:ext uri="{BB962C8B-B14F-4D97-AF65-F5344CB8AC3E}">
        <p14:creationId xmlns:p14="http://schemas.microsoft.com/office/powerpoint/2010/main" val="262411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8BA800-AFEA-4F80-BABA-A95208FC3AC7}" type="slidenum">
              <a:rPr lang="en-US" altLang="en-US"/>
              <a:pPr/>
              <a:t>‹#›</a:t>
            </a:fld>
            <a:endParaRPr lang="en-US" altLang="en-US"/>
          </a:p>
        </p:txBody>
      </p:sp>
    </p:spTree>
    <p:extLst>
      <p:ext uri="{BB962C8B-B14F-4D97-AF65-F5344CB8AC3E}">
        <p14:creationId xmlns:p14="http://schemas.microsoft.com/office/powerpoint/2010/main" val="336096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A6B15B-175C-4418-9CE4-905A18158AEA}" type="slidenum">
              <a:rPr lang="en-US" altLang="en-US"/>
              <a:pPr/>
              <a:t>‹#›</a:t>
            </a:fld>
            <a:endParaRPr lang="en-US" altLang="en-US"/>
          </a:p>
        </p:txBody>
      </p:sp>
    </p:spTree>
    <p:extLst>
      <p:ext uri="{BB962C8B-B14F-4D97-AF65-F5344CB8AC3E}">
        <p14:creationId xmlns:p14="http://schemas.microsoft.com/office/powerpoint/2010/main" val="189246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19090C7-A343-4A52-8CF2-14983BFC0996}" type="slidenum">
              <a:rPr lang="en-US" altLang="en-US"/>
              <a:pPr/>
              <a:t>‹#›</a:t>
            </a:fld>
            <a:endParaRPr lang="en-US" altLang="en-US"/>
          </a:p>
        </p:txBody>
      </p:sp>
    </p:spTree>
    <p:extLst>
      <p:ext uri="{BB962C8B-B14F-4D97-AF65-F5344CB8AC3E}">
        <p14:creationId xmlns:p14="http://schemas.microsoft.com/office/powerpoint/2010/main" val="121229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781E972-D425-4810-A791-95DD7A060319}" type="slidenum">
              <a:rPr lang="en-US" altLang="en-US"/>
              <a:pPr/>
              <a:t>‹#›</a:t>
            </a:fld>
            <a:endParaRPr lang="en-US" altLang="en-US"/>
          </a:p>
        </p:txBody>
      </p:sp>
    </p:spTree>
    <p:extLst>
      <p:ext uri="{BB962C8B-B14F-4D97-AF65-F5344CB8AC3E}">
        <p14:creationId xmlns:p14="http://schemas.microsoft.com/office/powerpoint/2010/main" val="166195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8012C30-E55B-4581-8DEE-D02A4CCE002D}" type="slidenum">
              <a:rPr lang="en-US" altLang="en-US"/>
              <a:pPr/>
              <a:t>‹#›</a:t>
            </a:fld>
            <a:endParaRPr lang="en-US" altLang="en-US"/>
          </a:p>
        </p:txBody>
      </p:sp>
    </p:spTree>
    <p:extLst>
      <p:ext uri="{BB962C8B-B14F-4D97-AF65-F5344CB8AC3E}">
        <p14:creationId xmlns:p14="http://schemas.microsoft.com/office/powerpoint/2010/main" val="266855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1E15C72-0618-4250-8A38-7258F56C7DCB}" type="slidenum">
              <a:rPr lang="en-US" altLang="en-US"/>
              <a:pPr/>
              <a:t>‹#›</a:t>
            </a:fld>
            <a:endParaRPr lang="en-US" altLang="en-US"/>
          </a:p>
        </p:txBody>
      </p:sp>
    </p:spTree>
    <p:extLst>
      <p:ext uri="{BB962C8B-B14F-4D97-AF65-F5344CB8AC3E}">
        <p14:creationId xmlns:p14="http://schemas.microsoft.com/office/powerpoint/2010/main" val="136345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C63287D-766C-4FA8-9F3E-257436A61290}" type="slidenum">
              <a:rPr lang="en-US" altLang="en-US"/>
              <a:pPr/>
              <a:t>‹#›</a:t>
            </a:fld>
            <a:endParaRPr lang="en-US" altLang="en-US"/>
          </a:p>
        </p:txBody>
      </p:sp>
    </p:spTree>
    <p:extLst>
      <p:ext uri="{BB962C8B-B14F-4D97-AF65-F5344CB8AC3E}">
        <p14:creationId xmlns:p14="http://schemas.microsoft.com/office/powerpoint/2010/main" val="355528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77DE76-06D4-422C-88F2-9B2018DD23C7}" type="slidenum">
              <a:rPr lang="en-US" altLang="en-US"/>
              <a:pPr/>
              <a:t>‹#›</a:t>
            </a:fld>
            <a:endParaRPr lang="en-US" altLang="en-US"/>
          </a:p>
        </p:txBody>
      </p:sp>
    </p:spTree>
    <p:extLst>
      <p:ext uri="{BB962C8B-B14F-4D97-AF65-F5344CB8AC3E}">
        <p14:creationId xmlns:p14="http://schemas.microsoft.com/office/powerpoint/2010/main" val="365812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066800" y="1981200"/>
            <a:ext cx="7391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477000"/>
            <a:ext cx="1828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solidFill>
                  <a:schemeClr val="bg1"/>
                </a:solidFill>
                <a:latin typeface="Times"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2743200" y="6477000"/>
            <a:ext cx="426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solidFill>
                  <a:schemeClr val="bg1"/>
                </a:solidFill>
                <a:latin typeface="Times"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7239000" y="6477000"/>
            <a:ext cx="1219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panose="020B0604020202020204" pitchFamily="34" charset="0"/>
              </a:defRPr>
            </a:lvl1pPr>
          </a:lstStyle>
          <a:p>
            <a:fld id="{9572DF4A-BAA5-4E8E-8FAA-4624F12DB70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dc.gov/std/Program/pupestd/Types%20of%20Evaluation.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wkkf.org/resource-directory/resource/2010/w-k-kellogg-foundation-evaluation-handbook" TargetMode="External"/><Relationship Id="rId4" Type="http://schemas.openxmlformats.org/officeDocument/2006/relationships/hyperlink" Target="http://www.cdc.gov/eval/guide/introdu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1100" y="1524000"/>
            <a:ext cx="6781800" cy="2362200"/>
          </a:xfrm>
        </p:spPr>
        <p:txBody>
          <a:bodyPr anchor="ctr">
            <a:noAutofit/>
          </a:bodyPr>
          <a:lstStyle/>
          <a:p>
            <a:r>
              <a:rPr lang="en-US" dirty="0">
                <a:solidFill>
                  <a:schemeClr val="bg2"/>
                </a:solidFill>
                <a:latin typeface="Tw Cen MT Condensed Extra Bold" panose="020B0803020202020204" pitchFamily="34" charset="0"/>
                <a:ea typeface="Franklin Gothic Demi" charset="0"/>
                <a:cs typeface="Franklin Gothic Demi" charset="0"/>
              </a:rPr>
              <a:t>Business Leadership Network:</a:t>
            </a:r>
            <a:br>
              <a:rPr lang="en-US" dirty="0">
                <a:solidFill>
                  <a:schemeClr val="bg2"/>
                </a:solidFill>
                <a:latin typeface="Tw Cen MT Condensed Extra Bold" panose="020B0803020202020204" pitchFamily="34" charset="0"/>
                <a:ea typeface="Franklin Gothic Demi" charset="0"/>
                <a:cs typeface="Franklin Gothic Demi" charset="0"/>
              </a:rPr>
            </a:br>
            <a:r>
              <a:rPr lang="en-US" dirty="0">
                <a:solidFill>
                  <a:schemeClr val="tx2">
                    <a:lumMod val="75000"/>
                  </a:schemeClr>
                </a:solidFill>
                <a:latin typeface="Tw Cen MT Condensed Extra Bold" panose="020B0803020202020204" pitchFamily="34" charset="0"/>
                <a:ea typeface="Franklin Gothic Demi" charset="0"/>
                <a:cs typeface="Franklin Gothic Demi" charset="0"/>
              </a:rPr>
              <a:t>Program Evaluation </a:t>
            </a:r>
            <a:r>
              <a:rPr lang="en-US" dirty="0" smtClean="0">
                <a:solidFill>
                  <a:schemeClr val="tx2">
                    <a:lumMod val="75000"/>
                  </a:schemeClr>
                </a:solidFill>
                <a:latin typeface="Tw Cen MT Condensed Extra Bold" panose="020B0803020202020204" pitchFamily="34" charset="0"/>
                <a:ea typeface="Franklin Gothic Demi" charset="0"/>
                <a:cs typeface="Franklin Gothic Demi" charset="0"/>
              </a:rPr>
              <a:t/>
            </a:r>
            <a:br>
              <a:rPr lang="en-US" dirty="0" smtClean="0">
                <a:solidFill>
                  <a:schemeClr val="tx2">
                    <a:lumMod val="75000"/>
                  </a:schemeClr>
                </a:solidFill>
                <a:latin typeface="Tw Cen MT Condensed Extra Bold" panose="020B0803020202020204" pitchFamily="34" charset="0"/>
                <a:ea typeface="Franklin Gothic Demi" charset="0"/>
                <a:cs typeface="Franklin Gothic Demi" charset="0"/>
              </a:rPr>
            </a:br>
            <a:r>
              <a:rPr lang="en-US" dirty="0" smtClean="0">
                <a:solidFill>
                  <a:schemeClr val="tx2">
                    <a:lumMod val="75000"/>
                  </a:schemeClr>
                </a:solidFill>
                <a:latin typeface="Tw Cen MT Condensed Extra Bold" panose="020B0803020202020204" pitchFamily="34" charset="0"/>
                <a:ea typeface="Franklin Gothic Demi" charset="0"/>
                <a:cs typeface="Franklin Gothic Demi" charset="0"/>
              </a:rPr>
              <a:t>in </a:t>
            </a:r>
            <a:r>
              <a:rPr lang="en-US" dirty="0">
                <a:solidFill>
                  <a:schemeClr val="tx2">
                    <a:lumMod val="75000"/>
                  </a:schemeClr>
                </a:solidFill>
                <a:latin typeface="Tw Cen MT Condensed Extra Bold" panose="020B0803020202020204" pitchFamily="34" charset="0"/>
                <a:ea typeface="Franklin Gothic Demi" charset="0"/>
                <a:cs typeface="Franklin Gothic Demi" charset="0"/>
              </a:rPr>
              <a:t>Public Health</a:t>
            </a:r>
          </a:p>
        </p:txBody>
      </p:sp>
      <p:sp>
        <p:nvSpPr>
          <p:cNvPr id="3" name="Subtitle 2"/>
          <p:cNvSpPr>
            <a:spLocks noGrp="1"/>
          </p:cNvSpPr>
          <p:nvPr>
            <p:ph type="subTitle" idx="1"/>
          </p:nvPr>
        </p:nvSpPr>
        <p:spPr>
          <a:xfrm>
            <a:off x="3474892" y="5854474"/>
            <a:ext cx="2194216" cy="546326"/>
          </a:xfrm>
        </p:spPr>
        <p:txBody>
          <a:bodyPr>
            <a:normAutofit/>
          </a:bodyPr>
          <a:lstStyle/>
          <a:p>
            <a:r>
              <a:rPr lang="en-US" sz="2100" dirty="0" smtClean="0">
                <a:solidFill>
                  <a:schemeClr val="bg1"/>
                </a:solidFill>
                <a:latin typeface="+mj-lt"/>
              </a:rPr>
              <a:t>March 28, 2016</a:t>
            </a:r>
            <a:endParaRPr lang="en-US" sz="2100" dirty="0">
              <a:solidFill>
                <a:schemeClr val="bg1"/>
              </a:solidFill>
              <a:latin typeface="+mj-lt"/>
            </a:endParaRPr>
          </a:p>
        </p:txBody>
      </p:sp>
    </p:spTree>
    <p:extLst>
      <p:ext uri="{BB962C8B-B14F-4D97-AF65-F5344CB8AC3E}">
        <p14:creationId xmlns:p14="http://schemas.microsoft.com/office/powerpoint/2010/main" val="2884274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363270"/>
            <a:ext cx="8839200" cy="1123130"/>
          </a:xfrm>
        </p:spPr>
        <p:txBody>
          <a:bodyPr>
            <a:noAutofit/>
          </a:bodyPr>
          <a:lstStyle/>
          <a:p>
            <a:r>
              <a:rPr lang="en-US" sz="3600" dirty="0">
                <a:effectLst>
                  <a:outerShdw blurRad="38100" dist="38100" dir="2700000" algn="tl">
                    <a:srgbClr val="000000">
                      <a:alpha val="43137"/>
                    </a:srgbClr>
                  </a:outerShdw>
                </a:effectLst>
              </a:rPr>
              <a:t>Planning an Evaluation for your Organization</a:t>
            </a:r>
          </a:p>
        </p:txBody>
      </p:sp>
    </p:spTree>
    <p:extLst>
      <p:ext uri="{BB962C8B-B14F-4D97-AF65-F5344CB8AC3E}">
        <p14:creationId xmlns:p14="http://schemas.microsoft.com/office/powerpoint/2010/main" val="3394765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763762"/>
            <a:ext cx="8370482" cy="760350"/>
          </a:xfrm>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Planning an Evaluation</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3" name="Content Placeholder 2"/>
          <p:cNvSpPr>
            <a:spLocks noGrp="1"/>
          </p:cNvSpPr>
          <p:nvPr>
            <p:ph idx="1"/>
          </p:nvPr>
        </p:nvSpPr>
        <p:spPr>
          <a:xfrm>
            <a:off x="386759" y="1524112"/>
            <a:ext cx="4506518" cy="3576710"/>
          </a:xfrm>
        </p:spPr>
        <p:txBody>
          <a:bodyPr anchor="ctr">
            <a:noAutofit/>
          </a:bodyPr>
          <a:lstStyle/>
          <a:p>
            <a:pPr>
              <a:spcAft>
                <a:spcPts val="900"/>
              </a:spcAft>
            </a:pPr>
            <a:r>
              <a:rPr lang="en-US" sz="2000" dirty="0" smtClean="0"/>
              <a:t>Identify stakeholders and establish an evaluation team</a:t>
            </a:r>
          </a:p>
          <a:p>
            <a:pPr>
              <a:spcAft>
                <a:spcPts val="900"/>
              </a:spcAft>
            </a:pPr>
            <a:r>
              <a:rPr lang="en-US" sz="2000" dirty="0" smtClean="0"/>
              <a:t>Focus the evaluation and develop evaluation questions</a:t>
            </a:r>
          </a:p>
          <a:p>
            <a:pPr>
              <a:spcAft>
                <a:spcPts val="900"/>
              </a:spcAft>
            </a:pPr>
            <a:r>
              <a:rPr lang="en-US" sz="2000" dirty="0" smtClean="0"/>
              <a:t>Budget for evaluation</a:t>
            </a:r>
          </a:p>
          <a:p>
            <a:pPr>
              <a:spcAft>
                <a:spcPts val="900"/>
              </a:spcAft>
            </a:pPr>
            <a:r>
              <a:rPr lang="en-US" sz="2000" dirty="0" smtClean="0"/>
              <a:t>Select an evaluator</a:t>
            </a:r>
            <a:endParaRPr lang="en-US" sz="1600" dirty="0"/>
          </a:p>
        </p:txBody>
      </p:sp>
      <p:pic>
        <p:nvPicPr>
          <p:cNvPr id="12" name="Picture 11"/>
          <p:cNvPicPr>
            <a:picLocks noChangeAspect="1"/>
          </p:cNvPicPr>
          <p:nvPr/>
        </p:nvPicPr>
        <p:blipFill>
          <a:blip r:embed="rId3"/>
          <a:stretch>
            <a:fillRect/>
          </a:stretch>
        </p:blipFill>
        <p:spPr>
          <a:xfrm>
            <a:off x="4820578" y="1895201"/>
            <a:ext cx="4323422" cy="2452926"/>
          </a:xfrm>
          <a:prstGeom prst="rect">
            <a:avLst/>
          </a:prstGeom>
        </p:spPr>
      </p:pic>
      <p:sp>
        <p:nvSpPr>
          <p:cNvPr id="13" name="Rectangle 12"/>
          <p:cNvSpPr/>
          <p:nvPr/>
        </p:nvSpPr>
        <p:spPr>
          <a:xfrm>
            <a:off x="5343979" y="4353520"/>
            <a:ext cx="3571421" cy="276999"/>
          </a:xfrm>
          <a:prstGeom prst="rect">
            <a:avLst/>
          </a:prstGeom>
        </p:spPr>
        <p:txBody>
          <a:bodyPr wrap="square">
            <a:spAutoFit/>
          </a:bodyPr>
          <a:lstStyle/>
          <a:p>
            <a:r>
              <a:rPr lang="en-US" sz="600" dirty="0">
                <a:latin typeface="+mj-lt"/>
              </a:rPr>
              <a:t>https://</a:t>
            </a:r>
            <a:r>
              <a:rPr lang="en-US" sz="600" dirty="0" smtClean="0">
                <a:latin typeface="+mj-lt"/>
              </a:rPr>
              <a:t>www.linkedin.com/pulse/adc-exam-2015-4-performance-domains-treatment-samantha-delint-neelya</a:t>
            </a:r>
            <a:endParaRPr lang="en-US" sz="600" dirty="0">
              <a:latin typeface="+mj-lt"/>
            </a:endParaRPr>
          </a:p>
        </p:txBody>
      </p:sp>
      <p:sp>
        <p:nvSpPr>
          <p:cNvPr id="14" name="TextBox 13"/>
          <p:cNvSpPr txBox="1"/>
          <p:nvPr/>
        </p:nvSpPr>
        <p:spPr>
          <a:xfrm>
            <a:off x="27851" y="5224046"/>
            <a:ext cx="3324949" cy="338554"/>
          </a:xfrm>
          <a:prstGeom prst="rect">
            <a:avLst/>
          </a:prstGeom>
          <a:noFill/>
        </p:spPr>
        <p:txBody>
          <a:bodyPr wrap="none" rtlCol="0">
            <a:spAutoFit/>
          </a:bodyPr>
          <a:lstStyle/>
          <a:p>
            <a:r>
              <a:rPr lang="en-US" sz="800" dirty="0" err="1">
                <a:solidFill>
                  <a:srgbClr val="222222"/>
                </a:solidFill>
                <a:latin typeface="+mj-lt"/>
              </a:rPr>
              <a:t>Curnan</a:t>
            </a:r>
            <a:r>
              <a:rPr lang="en-US" sz="800" dirty="0">
                <a:solidFill>
                  <a:srgbClr val="222222"/>
                </a:solidFill>
                <a:latin typeface="+mj-lt"/>
              </a:rPr>
              <a:t>, S., </a:t>
            </a:r>
            <a:r>
              <a:rPr lang="en-US" sz="800" dirty="0" err="1">
                <a:solidFill>
                  <a:srgbClr val="222222"/>
                </a:solidFill>
                <a:latin typeface="+mj-lt"/>
              </a:rPr>
              <a:t>LaCava</a:t>
            </a:r>
            <a:r>
              <a:rPr lang="en-US" sz="800" dirty="0">
                <a:solidFill>
                  <a:srgbClr val="222222"/>
                </a:solidFill>
                <a:latin typeface="+mj-lt"/>
              </a:rPr>
              <a:t>, L., </a:t>
            </a:r>
            <a:r>
              <a:rPr lang="en-US" sz="800" dirty="0" err="1">
                <a:solidFill>
                  <a:srgbClr val="222222"/>
                </a:solidFill>
                <a:latin typeface="+mj-lt"/>
              </a:rPr>
              <a:t>Sharpstee</a:t>
            </a:r>
            <a:r>
              <a:rPr lang="en-US" sz="800" dirty="0">
                <a:solidFill>
                  <a:srgbClr val="222222"/>
                </a:solidFill>
                <a:latin typeface="+mj-lt"/>
              </a:rPr>
              <a:t>, D., </a:t>
            </a:r>
            <a:r>
              <a:rPr lang="en-US" sz="800" dirty="0" err="1">
                <a:solidFill>
                  <a:srgbClr val="222222"/>
                </a:solidFill>
                <a:latin typeface="+mj-lt"/>
              </a:rPr>
              <a:t>Lelle</a:t>
            </a:r>
            <a:r>
              <a:rPr lang="en-US" sz="800" dirty="0">
                <a:solidFill>
                  <a:srgbClr val="222222"/>
                </a:solidFill>
                <a:latin typeface="+mj-lt"/>
              </a:rPr>
              <a:t>, M., &amp; Reece, M. (1998)</a:t>
            </a:r>
          </a:p>
          <a:p>
            <a:r>
              <a:rPr lang="en-US" sz="800" dirty="0">
                <a:latin typeface="+mj-lt"/>
              </a:rPr>
              <a:t>Taylor-Powell, Steele, &amp; </a:t>
            </a:r>
            <a:r>
              <a:rPr lang="en-US" sz="800" dirty="0" err="1">
                <a:latin typeface="+mj-lt"/>
              </a:rPr>
              <a:t>Douglah</a:t>
            </a:r>
            <a:r>
              <a:rPr lang="en-US" sz="800" dirty="0">
                <a:latin typeface="+mj-lt"/>
              </a:rPr>
              <a:t>. (1996). </a:t>
            </a:r>
          </a:p>
        </p:txBody>
      </p:sp>
      <p:sp>
        <p:nvSpPr>
          <p:cNvPr id="4" name="Rounded Rectangle 3"/>
          <p:cNvSpPr/>
          <p:nvPr/>
        </p:nvSpPr>
        <p:spPr bwMode="auto">
          <a:xfrm>
            <a:off x="658818" y="2819400"/>
            <a:ext cx="4065582" cy="762000"/>
          </a:xfrm>
          <a:prstGeom prst="roundRect">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29197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763762"/>
            <a:ext cx="8370482" cy="760350"/>
          </a:xfrm>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Focus the Evaluation and Develop Evaluation Questions</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3" name="Content Placeholder 2"/>
          <p:cNvSpPr>
            <a:spLocks noGrp="1"/>
          </p:cNvSpPr>
          <p:nvPr>
            <p:ph idx="1"/>
          </p:nvPr>
        </p:nvSpPr>
        <p:spPr>
          <a:xfrm>
            <a:off x="386759" y="1524112"/>
            <a:ext cx="4794842" cy="3576710"/>
          </a:xfrm>
        </p:spPr>
        <p:txBody>
          <a:bodyPr anchor="ctr">
            <a:noAutofit/>
          </a:bodyPr>
          <a:lstStyle/>
          <a:p>
            <a:pPr>
              <a:spcAft>
                <a:spcPts val="1800"/>
              </a:spcAft>
            </a:pPr>
            <a:r>
              <a:rPr lang="en-US" sz="2400" dirty="0"/>
              <a:t>When is the evaluation needed?</a:t>
            </a:r>
          </a:p>
          <a:p>
            <a:pPr>
              <a:spcAft>
                <a:spcPts val="1800"/>
              </a:spcAft>
            </a:pPr>
            <a:r>
              <a:rPr lang="en-US" sz="2400" dirty="0" smtClean="0"/>
              <a:t>What resources are needed? </a:t>
            </a:r>
          </a:p>
        </p:txBody>
      </p:sp>
      <p:sp>
        <p:nvSpPr>
          <p:cNvPr id="9" name="TextBox 8"/>
          <p:cNvSpPr txBox="1"/>
          <p:nvPr/>
        </p:nvSpPr>
        <p:spPr>
          <a:xfrm>
            <a:off x="-10237" y="5331768"/>
            <a:ext cx="2140330" cy="215444"/>
          </a:xfrm>
          <a:prstGeom prst="rect">
            <a:avLst/>
          </a:prstGeom>
          <a:noFill/>
        </p:spPr>
        <p:txBody>
          <a:bodyPr wrap="none" rtlCol="0">
            <a:spAutoFit/>
          </a:bodyPr>
          <a:lstStyle/>
          <a:p>
            <a:r>
              <a:rPr lang="en-US" sz="800" dirty="0" smtClean="0">
                <a:latin typeface="+mj-lt"/>
              </a:rPr>
              <a:t>Taylor-Powell, Steele, &amp; </a:t>
            </a:r>
            <a:r>
              <a:rPr lang="en-US" sz="800" dirty="0" err="1" smtClean="0">
                <a:latin typeface="+mj-lt"/>
              </a:rPr>
              <a:t>Douglah</a:t>
            </a:r>
            <a:r>
              <a:rPr lang="en-US" sz="800" dirty="0" smtClean="0">
                <a:latin typeface="+mj-lt"/>
              </a:rPr>
              <a:t>. (1996).  </a:t>
            </a:r>
            <a:endParaRPr lang="en-US" sz="800" dirty="0">
              <a:latin typeface="+mj-lt"/>
            </a:endParaRPr>
          </a:p>
        </p:txBody>
      </p:sp>
      <p:pic>
        <p:nvPicPr>
          <p:cNvPr id="5" name="Picture 4"/>
          <p:cNvPicPr>
            <a:picLocks noChangeAspect="1"/>
          </p:cNvPicPr>
          <p:nvPr/>
        </p:nvPicPr>
        <p:blipFill>
          <a:blip r:embed="rId3"/>
          <a:stretch>
            <a:fillRect/>
          </a:stretch>
        </p:blipFill>
        <p:spPr>
          <a:xfrm>
            <a:off x="4966291" y="1890860"/>
            <a:ext cx="3790950" cy="2843213"/>
          </a:xfrm>
          <a:prstGeom prst="rect">
            <a:avLst/>
          </a:prstGeom>
        </p:spPr>
      </p:pic>
      <p:sp>
        <p:nvSpPr>
          <p:cNvPr id="6" name="Rectangle 5"/>
          <p:cNvSpPr/>
          <p:nvPr/>
        </p:nvSpPr>
        <p:spPr>
          <a:xfrm>
            <a:off x="4966291" y="4249324"/>
            <a:ext cx="4025309" cy="184666"/>
          </a:xfrm>
          <a:prstGeom prst="rect">
            <a:avLst/>
          </a:prstGeom>
        </p:spPr>
        <p:txBody>
          <a:bodyPr wrap="square">
            <a:spAutoFit/>
          </a:bodyPr>
          <a:lstStyle/>
          <a:p>
            <a:r>
              <a:rPr lang="en-US" sz="600" dirty="0">
                <a:latin typeface="+mj-lt"/>
              </a:rPr>
              <a:t>http://www.jillchivers.com/two-things-your-start-up-cannot-survive-without/</a:t>
            </a:r>
          </a:p>
        </p:txBody>
      </p:sp>
    </p:spTree>
    <p:extLst>
      <p:ext uri="{BB962C8B-B14F-4D97-AF65-F5344CB8AC3E}">
        <p14:creationId xmlns:p14="http://schemas.microsoft.com/office/powerpoint/2010/main" val="2115665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763762"/>
            <a:ext cx="8370482" cy="760350"/>
          </a:xfrm>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Focus the Evaluation and Develop Evaluation Questions</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3" name="Content Placeholder 2"/>
          <p:cNvSpPr>
            <a:spLocks noGrp="1"/>
          </p:cNvSpPr>
          <p:nvPr>
            <p:ph idx="1"/>
          </p:nvPr>
        </p:nvSpPr>
        <p:spPr>
          <a:xfrm>
            <a:off x="386758" y="1524112"/>
            <a:ext cx="8147641" cy="3576710"/>
          </a:xfrm>
        </p:spPr>
        <p:txBody>
          <a:bodyPr anchor="ctr">
            <a:noAutofit/>
          </a:bodyPr>
          <a:lstStyle/>
          <a:p>
            <a:pPr>
              <a:spcAft>
                <a:spcPts val="1800"/>
              </a:spcAft>
            </a:pPr>
            <a:r>
              <a:rPr lang="en-US" sz="2400" dirty="0" smtClean="0"/>
              <a:t>What are you going to evaluate?</a:t>
            </a:r>
          </a:p>
          <a:p>
            <a:pPr>
              <a:spcAft>
                <a:spcPts val="1800"/>
              </a:spcAft>
            </a:pPr>
            <a:r>
              <a:rPr lang="en-US" sz="2400" dirty="0" smtClean="0"/>
              <a:t>What is the purpose of the evaluation?</a:t>
            </a:r>
          </a:p>
          <a:p>
            <a:pPr>
              <a:spcAft>
                <a:spcPts val="900"/>
              </a:spcAft>
            </a:pPr>
            <a:r>
              <a:rPr lang="en-US" sz="2400" dirty="0" smtClean="0"/>
              <a:t>What questions will you seek to answer? </a:t>
            </a:r>
          </a:p>
          <a:p>
            <a:pPr lvl="1">
              <a:spcAft>
                <a:spcPts val="900"/>
              </a:spcAft>
            </a:pPr>
            <a:r>
              <a:rPr lang="en-US" sz="1800" dirty="0" smtClean="0"/>
              <a:t>What indicators help you answer those questions?</a:t>
            </a:r>
          </a:p>
          <a:p>
            <a:pPr lvl="1">
              <a:spcAft>
                <a:spcPts val="900"/>
              </a:spcAft>
            </a:pPr>
            <a:r>
              <a:rPr lang="en-US" sz="1800" dirty="0" smtClean="0"/>
              <a:t>How will you know you have accomplished your program goals?</a:t>
            </a:r>
            <a:endParaRPr lang="en-US" sz="1800" dirty="0"/>
          </a:p>
        </p:txBody>
      </p:sp>
      <p:sp>
        <p:nvSpPr>
          <p:cNvPr id="9" name="TextBox 8"/>
          <p:cNvSpPr txBox="1"/>
          <p:nvPr/>
        </p:nvSpPr>
        <p:spPr>
          <a:xfrm>
            <a:off x="-76200" y="5224046"/>
            <a:ext cx="3353803" cy="338554"/>
          </a:xfrm>
          <a:prstGeom prst="rect">
            <a:avLst/>
          </a:prstGeom>
          <a:noFill/>
        </p:spPr>
        <p:txBody>
          <a:bodyPr wrap="none" rtlCol="0">
            <a:spAutoFit/>
          </a:bodyPr>
          <a:lstStyle/>
          <a:p>
            <a:r>
              <a:rPr lang="en-US" sz="800" dirty="0" err="1">
                <a:solidFill>
                  <a:srgbClr val="222222"/>
                </a:solidFill>
                <a:latin typeface="+mj-lt"/>
              </a:rPr>
              <a:t>Curnan</a:t>
            </a:r>
            <a:r>
              <a:rPr lang="en-US" sz="800" dirty="0">
                <a:solidFill>
                  <a:srgbClr val="222222"/>
                </a:solidFill>
                <a:latin typeface="+mj-lt"/>
              </a:rPr>
              <a:t>, S., </a:t>
            </a:r>
            <a:r>
              <a:rPr lang="en-US" sz="800" dirty="0" err="1">
                <a:solidFill>
                  <a:srgbClr val="222222"/>
                </a:solidFill>
                <a:latin typeface="+mj-lt"/>
              </a:rPr>
              <a:t>LaCava</a:t>
            </a:r>
            <a:r>
              <a:rPr lang="en-US" sz="800" dirty="0">
                <a:solidFill>
                  <a:srgbClr val="222222"/>
                </a:solidFill>
                <a:latin typeface="+mj-lt"/>
              </a:rPr>
              <a:t>, L., </a:t>
            </a:r>
            <a:r>
              <a:rPr lang="en-US" sz="800" dirty="0" err="1">
                <a:solidFill>
                  <a:srgbClr val="222222"/>
                </a:solidFill>
                <a:latin typeface="+mj-lt"/>
              </a:rPr>
              <a:t>Sharpstee</a:t>
            </a:r>
            <a:r>
              <a:rPr lang="en-US" sz="800" dirty="0">
                <a:solidFill>
                  <a:srgbClr val="222222"/>
                </a:solidFill>
                <a:latin typeface="+mj-lt"/>
              </a:rPr>
              <a:t>, D., </a:t>
            </a:r>
            <a:r>
              <a:rPr lang="en-US" sz="800" dirty="0" err="1">
                <a:solidFill>
                  <a:srgbClr val="222222"/>
                </a:solidFill>
                <a:latin typeface="+mj-lt"/>
              </a:rPr>
              <a:t>Lelle</a:t>
            </a:r>
            <a:r>
              <a:rPr lang="en-US" sz="800" dirty="0">
                <a:solidFill>
                  <a:srgbClr val="222222"/>
                </a:solidFill>
                <a:latin typeface="+mj-lt"/>
              </a:rPr>
              <a:t>, M., &amp; Reece, M. (1998).</a:t>
            </a:r>
            <a:endParaRPr lang="en-US" sz="800" dirty="0">
              <a:latin typeface="+mj-lt"/>
            </a:endParaRPr>
          </a:p>
          <a:p>
            <a:r>
              <a:rPr lang="en-US" sz="800" dirty="0">
                <a:latin typeface="+mj-lt"/>
              </a:rPr>
              <a:t>Taylor-Powell, Steele, &amp; </a:t>
            </a:r>
            <a:r>
              <a:rPr lang="en-US" sz="800" dirty="0" err="1">
                <a:latin typeface="+mj-lt"/>
              </a:rPr>
              <a:t>Douglah</a:t>
            </a:r>
            <a:r>
              <a:rPr lang="en-US" sz="800" dirty="0">
                <a:latin typeface="+mj-lt"/>
              </a:rPr>
              <a:t>. (1996).  </a:t>
            </a:r>
          </a:p>
        </p:txBody>
      </p:sp>
    </p:spTree>
    <p:extLst>
      <p:ext uri="{BB962C8B-B14F-4D97-AF65-F5344CB8AC3E}">
        <p14:creationId xmlns:p14="http://schemas.microsoft.com/office/powerpoint/2010/main" val="3352473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763762"/>
            <a:ext cx="8370482" cy="760350"/>
          </a:xfrm>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Focus the Evaluation and Develop Evaluation Questions</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9" name="TextBox 8"/>
          <p:cNvSpPr txBox="1"/>
          <p:nvPr/>
        </p:nvSpPr>
        <p:spPr>
          <a:xfrm>
            <a:off x="-10237" y="5334000"/>
            <a:ext cx="1636987" cy="215444"/>
          </a:xfrm>
          <a:prstGeom prst="rect">
            <a:avLst/>
          </a:prstGeom>
          <a:noFill/>
        </p:spPr>
        <p:txBody>
          <a:bodyPr wrap="none" rtlCol="0">
            <a:spAutoFit/>
          </a:bodyPr>
          <a:lstStyle/>
          <a:p>
            <a:r>
              <a:rPr lang="en-US" sz="800" dirty="0" smtClean="0">
                <a:latin typeface="+mj-lt"/>
              </a:rPr>
              <a:t>Queensland Government. (</a:t>
            </a:r>
            <a:r>
              <a:rPr lang="en-US" sz="800" dirty="0" err="1" smtClean="0">
                <a:latin typeface="+mj-lt"/>
              </a:rPr>
              <a:t>n.d.</a:t>
            </a:r>
            <a:r>
              <a:rPr lang="en-US" sz="800" dirty="0" smtClean="0">
                <a:latin typeface="+mj-lt"/>
              </a:rPr>
              <a:t>)</a:t>
            </a:r>
            <a:endParaRPr lang="en-US" sz="800" dirty="0">
              <a:latin typeface="+mj-lt"/>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1021027727"/>
              </p:ext>
            </p:extLst>
          </p:nvPr>
        </p:nvGraphicFramePr>
        <p:xfrm>
          <a:off x="451441" y="1780098"/>
          <a:ext cx="8305800" cy="3489960"/>
        </p:xfrm>
        <a:graphic>
          <a:graphicData uri="http://schemas.openxmlformats.org/drawingml/2006/table">
            <a:tbl>
              <a:tblPr firstRow="1" bandRow="1">
                <a:tableStyleId>{5C22544A-7EE6-4342-B048-85BDC9FD1C3A}</a:tableStyleId>
              </a:tblPr>
              <a:tblGrid>
                <a:gridCol w="2657959"/>
                <a:gridCol w="5647841"/>
              </a:tblGrid>
              <a:tr h="617220">
                <a:tc>
                  <a:txBody>
                    <a:bodyPr/>
                    <a:lstStyle/>
                    <a:p>
                      <a:r>
                        <a:rPr lang="en-US" sz="1800" dirty="0" smtClean="0">
                          <a:solidFill>
                            <a:sysClr val="windowText" lastClr="000000"/>
                          </a:solidFill>
                        </a:rPr>
                        <a:t>Evaluation Question</a:t>
                      </a:r>
                      <a:endParaRPr lang="en-US" sz="1800" dirty="0">
                        <a:solidFill>
                          <a:sysClr val="windowText" lastClr="000000"/>
                        </a:solidFill>
                      </a:endParaRPr>
                    </a:p>
                  </a:txBody>
                  <a:tcPr marL="68580" marR="68580" marT="34290" marB="34290">
                    <a:solidFill>
                      <a:srgbClr val="FCE033"/>
                    </a:solidFill>
                  </a:tcPr>
                </a:tc>
                <a:tc>
                  <a:txBody>
                    <a:bodyPr/>
                    <a:lstStyle/>
                    <a:p>
                      <a:r>
                        <a:rPr lang="en-US" sz="1800" dirty="0" smtClean="0">
                          <a:solidFill>
                            <a:sysClr val="windowText" lastClr="000000"/>
                          </a:solidFill>
                        </a:rPr>
                        <a:t>How will we answer this question? Example indicators</a:t>
                      </a:r>
                      <a:endParaRPr lang="en-US" sz="1800" dirty="0">
                        <a:solidFill>
                          <a:sysClr val="windowText" lastClr="000000"/>
                        </a:solidFill>
                      </a:endParaRPr>
                    </a:p>
                  </a:txBody>
                  <a:tcPr marL="68580" marR="68580" marT="34290" marB="34290">
                    <a:solidFill>
                      <a:srgbClr val="FCE033"/>
                    </a:solidFill>
                  </a:tcPr>
                </a:tc>
              </a:tr>
              <a:tr h="2720340">
                <a:tc>
                  <a:txBody>
                    <a:bodyPr/>
                    <a:lstStyle/>
                    <a:p>
                      <a:r>
                        <a:rPr lang="en-US" sz="1800" dirty="0" smtClean="0"/>
                        <a:t>Was</a:t>
                      </a:r>
                      <a:r>
                        <a:rPr lang="en-US" sz="1800" baseline="0" dirty="0" smtClean="0"/>
                        <a:t> the worksite wellness program successful in promoting healthier lifestyles for employees?</a:t>
                      </a:r>
                      <a:endParaRPr lang="en-US" sz="1800" dirty="0"/>
                    </a:p>
                  </a:txBody>
                  <a:tcPr marL="68580" marR="68580" marT="34290" marB="34290" anchor="ctr">
                    <a:solidFill>
                      <a:schemeClr val="bg1">
                        <a:lumMod val="85000"/>
                      </a:schemeClr>
                    </a:solidFill>
                  </a:tcPr>
                </a:tc>
                <a:tc>
                  <a:txBody>
                    <a:bodyPr/>
                    <a:lstStyle/>
                    <a:p>
                      <a:pPr marL="342900" indent="-342900">
                        <a:spcAft>
                          <a:spcPts val="1200"/>
                        </a:spcAft>
                        <a:buFont typeface="Arial" panose="020B0604020202020204" pitchFamily="34" charset="0"/>
                        <a:buChar char="•"/>
                      </a:pPr>
                      <a:r>
                        <a:rPr lang="en-US" sz="1800" dirty="0" smtClean="0"/>
                        <a:t>Increase in</a:t>
                      </a:r>
                      <a:r>
                        <a:rPr lang="en-US" sz="1800" baseline="0" dirty="0" smtClean="0"/>
                        <a:t> the number of employees participating in the program</a:t>
                      </a:r>
                    </a:p>
                    <a:p>
                      <a:pPr marL="342900" indent="-342900">
                        <a:spcAft>
                          <a:spcPts val="1200"/>
                        </a:spcAft>
                        <a:buFont typeface="Arial" panose="020B0604020202020204" pitchFamily="34" charset="0"/>
                        <a:buChar char="•"/>
                      </a:pPr>
                      <a:r>
                        <a:rPr lang="en-US" sz="1800" dirty="0" smtClean="0"/>
                        <a:t>Increase in</a:t>
                      </a:r>
                      <a:r>
                        <a:rPr lang="en-US" sz="1800" baseline="0" dirty="0" smtClean="0"/>
                        <a:t> knowledge and awareness of healthy behaviors </a:t>
                      </a:r>
                      <a:endParaRPr lang="en-US" sz="1800" dirty="0" smtClean="0"/>
                    </a:p>
                    <a:p>
                      <a:pPr marL="342900" indent="-342900">
                        <a:spcAft>
                          <a:spcPts val="1200"/>
                        </a:spcAft>
                        <a:buFont typeface="Arial" panose="020B0604020202020204" pitchFamily="34" charset="0"/>
                        <a:buChar char="•"/>
                      </a:pPr>
                      <a:r>
                        <a:rPr lang="en-US" sz="1800" dirty="0" smtClean="0"/>
                        <a:t>Changes in intention to make healthy lifestyle</a:t>
                      </a:r>
                      <a:r>
                        <a:rPr lang="en-US" sz="1800" baseline="0" dirty="0" smtClean="0"/>
                        <a:t> choices</a:t>
                      </a:r>
                    </a:p>
                    <a:p>
                      <a:pPr marL="342900" marR="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baseline="0" dirty="0" smtClean="0"/>
                        <a:t>Adoption of new wellness policies</a:t>
                      </a:r>
                    </a:p>
                    <a:p>
                      <a:pPr marL="342900" marR="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800" dirty="0" smtClean="0"/>
                        <a:t>Decrease</a:t>
                      </a:r>
                      <a:r>
                        <a:rPr lang="en-US" sz="1800" baseline="0" dirty="0" smtClean="0"/>
                        <a:t> in sick leave rates</a:t>
                      </a:r>
                    </a:p>
                  </a:txBody>
                  <a:tcPr marL="68580" marR="68580" marT="34290" marB="34290">
                    <a:solidFill>
                      <a:schemeClr val="bg1">
                        <a:lumMod val="85000"/>
                      </a:schemeClr>
                    </a:solidFill>
                  </a:tcPr>
                </a:tc>
              </a:tr>
            </a:tbl>
          </a:graphicData>
        </a:graphic>
      </p:graphicFrame>
    </p:spTree>
    <p:extLst>
      <p:ext uri="{BB962C8B-B14F-4D97-AF65-F5344CB8AC3E}">
        <p14:creationId xmlns:p14="http://schemas.microsoft.com/office/powerpoint/2010/main" val="239397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609600"/>
            <a:ext cx="8370482" cy="760350"/>
          </a:xfrm>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Evaluation Materials</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00200"/>
            <a:ext cx="2880868" cy="3657600"/>
          </a:xfrm>
          <a:prstGeom prst="rect">
            <a:avLst/>
          </a:prstGeom>
          <a:noFill/>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600200"/>
            <a:ext cx="2799700" cy="3657600"/>
          </a:xfrm>
          <a:prstGeom prst="rect">
            <a:avLst/>
          </a:prstGeom>
          <a:ln>
            <a:solidFill>
              <a:schemeClr val="tx1"/>
            </a:solidFill>
          </a:ln>
        </p:spPr>
      </p:pic>
    </p:spTree>
    <p:extLst>
      <p:ext uri="{BB962C8B-B14F-4D97-AF65-F5344CB8AC3E}">
        <p14:creationId xmlns:p14="http://schemas.microsoft.com/office/powerpoint/2010/main" val="3336840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609600"/>
            <a:ext cx="8370482" cy="760350"/>
          </a:xfrm>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Budget for Evaluation</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3" name="Content Placeholder 2"/>
          <p:cNvSpPr>
            <a:spLocks noGrp="1"/>
          </p:cNvSpPr>
          <p:nvPr>
            <p:ph idx="1"/>
          </p:nvPr>
        </p:nvSpPr>
        <p:spPr>
          <a:xfrm>
            <a:off x="386758" y="1524112"/>
            <a:ext cx="6014041" cy="3576710"/>
          </a:xfrm>
        </p:spPr>
        <p:txBody>
          <a:bodyPr anchor="t">
            <a:noAutofit/>
          </a:bodyPr>
          <a:lstStyle/>
          <a:p>
            <a:pPr>
              <a:spcAft>
                <a:spcPts val="900"/>
              </a:spcAft>
            </a:pPr>
            <a:r>
              <a:rPr lang="en-US" sz="2000" dirty="0" smtClean="0"/>
              <a:t>Time and money</a:t>
            </a:r>
          </a:p>
          <a:p>
            <a:pPr>
              <a:spcAft>
                <a:spcPts val="900"/>
              </a:spcAft>
            </a:pPr>
            <a:r>
              <a:rPr lang="en-US" sz="2000" dirty="0" smtClean="0"/>
              <a:t>Done in the beginning stages of planning</a:t>
            </a:r>
          </a:p>
          <a:p>
            <a:pPr>
              <a:spcAft>
                <a:spcPts val="900"/>
              </a:spcAft>
            </a:pPr>
            <a:r>
              <a:rPr lang="en-US" sz="2000" dirty="0" smtClean="0"/>
              <a:t>Include in the budget:</a:t>
            </a:r>
          </a:p>
          <a:p>
            <a:pPr lvl="1">
              <a:spcAft>
                <a:spcPts val="900"/>
              </a:spcAft>
            </a:pPr>
            <a:r>
              <a:rPr lang="en-US" sz="1800" dirty="0" smtClean="0"/>
              <a:t>Evaluation staff salary and benefits</a:t>
            </a:r>
          </a:p>
          <a:p>
            <a:pPr lvl="1">
              <a:spcAft>
                <a:spcPts val="900"/>
              </a:spcAft>
            </a:pPr>
            <a:r>
              <a:rPr lang="en-US" sz="1800" dirty="0" smtClean="0"/>
              <a:t>Travel</a:t>
            </a:r>
          </a:p>
          <a:p>
            <a:pPr lvl="1">
              <a:spcAft>
                <a:spcPts val="900"/>
              </a:spcAft>
            </a:pPr>
            <a:r>
              <a:rPr lang="en-US" sz="1800" dirty="0" smtClean="0"/>
              <a:t>Communications</a:t>
            </a:r>
          </a:p>
          <a:p>
            <a:pPr lvl="1">
              <a:spcAft>
                <a:spcPts val="900"/>
              </a:spcAft>
            </a:pPr>
            <a:r>
              <a:rPr lang="en-US" sz="1800" dirty="0" smtClean="0"/>
              <a:t>Printing and duplication</a:t>
            </a:r>
          </a:p>
          <a:p>
            <a:pPr lvl="1">
              <a:spcAft>
                <a:spcPts val="900"/>
              </a:spcAft>
            </a:pPr>
            <a:r>
              <a:rPr lang="en-US" sz="1800" dirty="0" smtClean="0"/>
              <a:t>Supplies and equipment </a:t>
            </a:r>
            <a:endParaRPr lang="en-US" sz="1800" dirty="0"/>
          </a:p>
        </p:txBody>
      </p:sp>
      <p:sp>
        <p:nvSpPr>
          <p:cNvPr id="7" name="TextBox 6"/>
          <p:cNvSpPr txBox="1"/>
          <p:nvPr/>
        </p:nvSpPr>
        <p:spPr>
          <a:xfrm>
            <a:off x="-10238" y="5347156"/>
            <a:ext cx="3324949" cy="215444"/>
          </a:xfrm>
          <a:prstGeom prst="rect">
            <a:avLst/>
          </a:prstGeom>
          <a:noFill/>
        </p:spPr>
        <p:txBody>
          <a:bodyPr wrap="none" rtlCol="0">
            <a:spAutoFit/>
          </a:bodyPr>
          <a:lstStyle/>
          <a:p>
            <a:r>
              <a:rPr lang="en-US" sz="800" dirty="0" err="1">
                <a:solidFill>
                  <a:srgbClr val="222222"/>
                </a:solidFill>
                <a:latin typeface="+mj-lt"/>
              </a:rPr>
              <a:t>Curnan</a:t>
            </a:r>
            <a:r>
              <a:rPr lang="en-US" sz="800" dirty="0">
                <a:solidFill>
                  <a:srgbClr val="222222"/>
                </a:solidFill>
                <a:latin typeface="+mj-lt"/>
              </a:rPr>
              <a:t>, S., </a:t>
            </a:r>
            <a:r>
              <a:rPr lang="en-US" sz="800" dirty="0" err="1">
                <a:solidFill>
                  <a:srgbClr val="222222"/>
                </a:solidFill>
                <a:latin typeface="+mj-lt"/>
              </a:rPr>
              <a:t>LaCava</a:t>
            </a:r>
            <a:r>
              <a:rPr lang="en-US" sz="800" dirty="0">
                <a:solidFill>
                  <a:srgbClr val="222222"/>
                </a:solidFill>
                <a:latin typeface="+mj-lt"/>
              </a:rPr>
              <a:t>, L., </a:t>
            </a:r>
            <a:r>
              <a:rPr lang="en-US" sz="800" dirty="0" err="1">
                <a:solidFill>
                  <a:srgbClr val="222222"/>
                </a:solidFill>
                <a:latin typeface="+mj-lt"/>
              </a:rPr>
              <a:t>Sharpstee</a:t>
            </a:r>
            <a:r>
              <a:rPr lang="en-US" sz="800" dirty="0">
                <a:solidFill>
                  <a:srgbClr val="222222"/>
                </a:solidFill>
                <a:latin typeface="+mj-lt"/>
              </a:rPr>
              <a:t>, D., </a:t>
            </a:r>
            <a:r>
              <a:rPr lang="en-US" sz="800" dirty="0" err="1">
                <a:solidFill>
                  <a:srgbClr val="222222"/>
                </a:solidFill>
                <a:latin typeface="+mj-lt"/>
              </a:rPr>
              <a:t>Lelle</a:t>
            </a:r>
            <a:r>
              <a:rPr lang="en-US" sz="800" dirty="0">
                <a:solidFill>
                  <a:srgbClr val="222222"/>
                </a:solidFill>
                <a:latin typeface="+mj-lt"/>
              </a:rPr>
              <a:t>, M., &amp; Reece, M. (1998)</a:t>
            </a:r>
          </a:p>
        </p:txBody>
      </p:sp>
      <p:pic>
        <p:nvPicPr>
          <p:cNvPr id="8" name="Picture 7"/>
          <p:cNvPicPr>
            <a:picLocks noChangeAspect="1"/>
          </p:cNvPicPr>
          <p:nvPr/>
        </p:nvPicPr>
        <p:blipFill>
          <a:blip r:embed="rId3"/>
          <a:stretch>
            <a:fillRect/>
          </a:stretch>
        </p:blipFill>
        <p:spPr>
          <a:xfrm>
            <a:off x="5516429" y="3227730"/>
            <a:ext cx="3240812" cy="1876259"/>
          </a:xfrm>
          <a:prstGeom prst="rect">
            <a:avLst/>
          </a:prstGeom>
          <a:ln>
            <a:noFill/>
          </a:ln>
          <a:effectLst>
            <a:softEdge rad="112500"/>
          </a:effectLst>
        </p:spPr>
      </p:pic>
      <p:sp>
        <p:nvSpPr>
          <p:cNvPr id="10" name="Rectangle 9"/>
          <p:cNvSpPr/>
          <p:nvPr/>
        </p:nvSpPr>
        <p:spPr>
          <a:xfrm>
            <a:off x="5516429" y="5023800"/>
            <a:ext cx="3094171" cy="184666"/>
          </a:xfrm>
          <a:prstGeom prst="rect">
            <a:avLst/>
          </a:prstGeom>
        </p:spPr>
        <p:txBody>
          <a:bodyPr wrap="square">
            <a:spAutoFit/>
          </a:bodyPr>
          <a:lstStyle/>
          <a:p>
            <a:r>
              <a:rPr lang="en-US" sz="600" dirty="0" smtClean="0">
                <a:latin typeface="+mj-lt"/>
              </a:rPr>
              <a:t>http://www.usd428.net/vnews/display.v/SEC/District%7CBudget</a:t>
            </a:r>
            <a:endParaRPr lang="en-US" sz="600" dirty="0">
              <a:latin typeface="+mj-lt"/>
            </a:endParaRPr>
          </a:p>
        </p:txBody>
      </p:sp>
    </p:spTree>
    <p:extLst>
      <p:ext uri="{BB962C8B-B14F-4D97-AF65-F5344CB8AC3E}">
        <p14:creationId xmlns:p14="http://schemas.microsoft.com/office/powerpoint/2010/main" val="930978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Select an Evaluator</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4" name="Text Placeholder 3"/>
          <p:cNvSpPr>
            <a:spLocks noGrp="1"/>
          </p:cNvSpPr>
          <p:nvPr>
            <p:ph type="body" idx="1"/>
          </p:nvPr>
        </p:nvSpPr>
        <p:spPr/>
        <p:txBody>
          <a:bodyPr/>
          <a:lstStyle/>
          <a:p>
            <a:r>
              <a:rPr lang="en-US" dirty="0" smtClean="0"/>
              <a:t>Internal Evaluator</a:t>
            </a:r>
            <a:endParaRPr lang="en-US" dirty="0"/>
          </a:p>
        </p:txBody>
      </p:sp>
      <p:sp>
        <p:nvSpPr>
          <p:cNvPr id="3" name="Content Placeholder 2"/>
          <p:cNvSpPr>
            <a:spLocks noGrp="1"/>
          </p:cNvSpPr>
          <p:nvPr>
            <p:ph sz="half" idx="2"/>
          </p:nvPr>
        </p:nvSpPr>
        <p:spPr/>
        <p:txBody>
          <a:bodyPr anchor="t">
            <a:noAutofit/>
          </a:bodyPr>
          <a:lstStyle/>
          <a:p>
            <a:pPr>
              <a:spcAft>
                <a:spcPts val="900"/>
              </a:spcAft>
            </a:pPr>
            <a:r>
              <a:rPr lang="en-US" sz="2000" dirty="0"/>
              <a:t>Already on staff</a:t>
            </a:r>
          </a:p>
          <a:p>
            <a:pPr>
              <a:spcAft>
                <a:spcPts val="900"/>
              </a:spcAft>
            </a:pPr>
            <a:r>
              <a:rPr lang="en-US" sz="2000" dirty="0"/>
              <a:t>Serve dual roles</a:t>
            </a:r>
          </a:p>
          <a:p>
            <a:pPr>
              <a:spcAft>
                <a:spcPts val="900"/>
              </a:spcAft>
            </a:pPr>
            <a:r>
              <a:rPr lang="en-US" sz="2000" dirty="0"/>
              <a:t>Familiar with program </a:t>
            </a:r>
          </a:p>
          <a:p>
            <a:pPr>
              <a:spcAft>
                <a:spcPts val="900"/>
              </a:spcAft>
            </a:pPr>
            <a:r>
              <a:rPr lang="en-US" sz="2000" dirty="0"/>
              <a:t>Access to organizational resources</a:t>
            </a:r>
          </a:p>
          <a:p>
            <a:pPr>
              <a:spcAft>
                <a:spcPts val="900"/>
              </a:spcAft>
            </a:pPr>
            <a:r>
              <a:rPr lang="en-US" sz="2000" dirty="0"/>
              <a:t>Provide informal feedback</a:t>
            </a:r>
          </a:p>
        </p:txBody>
      </p:sp>
      <p:sp>
        <p:nvSpPr>
          <p:cNvPr id="5" name="Text Placeholder 4"/>
          <p:cNvSpPr>
            <a:spLocks noGrp="1"/>
          </p:cNvSpPr>
          <p:nvPr>
            <p:ph type="body" sz="quarter" idx="3"/>
          </p:nvPr>
        </p:nvSpPr>
        <p:spPr/>
        <p:txBody>
          <a:bodyPr/>
          <a:lstStyle/>
          <a:p>
            <a:r>
              <a:rPr lang="en-US" dirty="0" smtClean="0"/>
              <a:t>External Evaluator</a:t>
            </a:r>
            <a:endParaRPr lang="en-US" dirty="0"/>
          </a:p>
        </p:txBody>
      </p:sp>
      <p:sp>
        <p:nvSpPr>
          <p:cNvPr id="6" name="Content Placeholder 5"/>
          <p:cNvSpPr>
            <a:spLocks noGrp="1"/>
          </p:cNvSpPr>
          <p:nvPr>
            <p:ph sz="quarter" idx="4"/>
          </p:nvPr>
        </p:nvSpPr>
        <p:spPr/>
        <p:txBody>
          <a:bodyPr/>
          <a:lstStyle/>
          <a:p>
            <a:pPr marL="381762" lvl="1">
              <a:spcAft>
                <a:spcPts val="900"/>
              </a:spcAft>
              <a:buFont typeface="Arial" panose="020B0604020202020204" pitchFamily="34" charset="0"/>
              <a:buChar char="•"/>
            </a:pPr>
            <a:r>
              <a:rPr lang="en-US" dirty="0"/>
              <a:t>Outside the organization </a:t>
            </a:r>
          </a:p>
          <a:p>
            <a:pPr marL="381762" lvl="1">
              <a:spcAft>
                <a:spcPts val="900"/>
              </a:spcAft>
              <a:buFont typeface="Arial" panose="020B0604020202020204" pitchFamily="34" charset="0"/>
              <a:buChar char="•"/>
            </a:pPr>
            <a:r>
              <a:rPr lang="en-US" dirty="0"/>
              <a:t>Access to resources</a:t>
            </a:r>
          </a:p>
          <a:p>
            <a:pPr marL="381762" lvl="1">
              <a:spcAft>
                <a:spcPts val="900"/>
              </a:spcAft>
              <a:buFont typeface="Arial" panose="020B0604020202020204" pitchFamily="34" charset="0"/>
              <a:buChar char="•"/>
            </a:pPr>
            <a:r>
              <a:rPr lang="en-US" dirty="0"/>
              <a:t>Broader evaluation expertise</a:t>
            </a:r>
          </a:p>
          <a:p>
            <a:pPr marL="381762" lvl="1">
              <a:spcAft>
                <a:spcPts val="900"/>
              </a:spcAft>
              <a:buFont typeface="Arial" panose="020B0604020202020204" pitchFamily="34" charset="0"/>
              <a:buChar char="•"/>
            </a:pPr>
            <a:r>
              <a:rPr lang="en-US" dirty="0"/>
              <a:t>New perspective</a:t>
            </a:r>
          </a:p>
          <a:p>
            <a:pPr marL="381762" lvl="1">
              <a:spcAft>
                <a:spcPts val="900"/>
              </a:spcAft>
              <a:buFont typeface="Arial" panose="020B0604020202020204" pitchFamily="34" charset="0"/>
              <a:buChar char="•"/>
            </a:pPr>
            <a:r>
              <a:rPr lang="en-US" dirty="0"/>
              <a:t>Limited knowledge of program</a:t>
            </a:r>
          </a:p>
          <a:p>
            <a:endParaRPr lang="en-US" sz="1500" dirty="0"/>
          </a:p>
          <a:p>
            <a:endParaRPr lang="en-US" dirty="0"/>
          </a:p>
        </p:txBody>
      </p:sp>
      <p:sp>
        <p:nvSpPr>
          <p:cNvPr id="7" name="TextBox 6"/>
          <p:cNvSpPr txBox="1"/>
          <p:nvPr/>
        </p:nvSpPr>
        <p:spPr>
          <a:xfrm>
            <a:off x="-10238" y="5257800"/>
            <a:ext cx="3324949" cy="215444"/>
          </a:xfrm>
          <a:prstGeom prst="rect">
            <a:avLst/>
          </a:prstGeom>
          <a:noFill/>
        </p:spPr>
        <p:txBody>
          <a:bodyPr wrap="none" rtlCol="0">
            <a:spAutoFit/>
          </a:bodyPr>
          <a:lstStyle/>
          <a:p>
            <a:r>
              <a:rPr lang="en-US" sz="800" dirty="0" err="1">
                <a:solidFill>
                  <a:srgbClr val="222222"/>
                </a:solidFill>
                <a:latin typeface="+mj-lt"/>
              </a:rPr>
              <a:t>Curnan</a:t>
            </a:r>
            <a:r>
              <a:rPr lang="en-US" sz="800" dirty="0">
                <a:solidFill>
                  <a:srgbClr val="222222"/>
                </a:solidFill>
                <a:latin typeface="+mj-lt"/>
              </a:rPr>
              <a:t>, S., </a:t>
            </a:r>
            <a:r>
              <a:rPr lang="en-US" sz="800" dirty="0" err="1">
                <a:solidFill>
                  <a:srgbClr val="222222"/>
                </a:solidFill>
                <a:latin typeface="+mj-lt"/>
              </a:rPr>
              <a:t>LaCava</a:t>
            </a:r>
            <a:r>
              <a:rPr lang="en-US" sz="800" dirty="0">
                <a:solidFill>
                  <a:srgbClr val="222222"/>
                </a:solidFill>
                <a:latin typeface="+mj-lt"/>
              </a:rPr>
              <a:t>, L., </a:t>
            </a:r>
            <a:r>
              <a:rPr lang="en-US" sz="800" dirty="0" err="1">
                <a:solidFill>
                  <a:srgbClr val="222222"/>
                </a:solidFill>
                <a:latin typeface="+mj-lt"/>
              </a:rPr>
              <a:t>Sharpstee</a:t>
            </a:r>
            <a:r>
              <a:rPr lang="en-US" sz="800" dirty="0">
                <a:solidFill>
                  <a:srgbClr val="222222"/>
                </a:solidFill>
                <a:latin typeface="+mj-lt"/>
              </a:rPr>
              <a:t>, D., </a:t>
            </a:r>
            <a:r>
              <a:rPr lang="en-US" sz="800" dirty="0" err="1">
                <a:solidFill>
                  <a:srgbClr val="222222"/>
                </a:solidFill>
                <a:latin typeface="+mj-lt"/>
              </a:rPr>
              <a:t>Lelle</a:t>
            </a:r>
            <a:r>
              <a:rPr lang="en-US" sz="800" dirty="0">
                <a:solidFill>
                  <a:srgbClr val="222222"/>
                </a:solidFill>
                <a:latin typeface="+mj-lt"/>
              </a:rPr>
              <a:t>, M., &amp; Reece, M. (1998)</a:t>
            </a:r>
          </a:p>
        </p:txBody>
      </p:sp>
    </p:spTree>
    <p:extLst>
      <p:ext uri="{BB962C8B-B14F-4D97-AF65-F5344CB8AC3E}">
        <p14:creationId xmlns:p14="http://schemas.microsoft.com/office/powerpoint/2010/main" val="414761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609600"/>
            <a:ext cx="8370482" cy="760350"/>
          </a:xfrm>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Suggested Real World Evaluations</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3" name="Content Placeholder 2"/>
          <p:cNvSpPr>
            <a:spLocks noGrp="1"/>
          </p:cNvSpPr>
          <p:nvPr>
            <p:ph idx="1"/>
          </p:nvPr>
        </p:nvSpPr>
        <p:spPr>
          <a:xfrm>
            <a:off x="386758" y="1524112"/>
            <a:ext cx="6014041" cy="3576710"/>
          </a:xfrm>
        </p:spPr>
        <p:txBody>
          <a:bodyPr anchor="t">
            <a:noAutofit/>
          </a:bodyPr>
          <a:lstStyle/>
          <a:p>
            <a:pPr marL="0" indent="0">
              <a:spcAft>
                <a:spcPts val="900"/>
              </a:spcAft>
              <a:buNone/>
            </a:pPr>
            <a:r>
              <a:rPr lang="en-US" sz="2000" dirty="0" smtClean="0"/>
              <a:t>Given limited budgets and personnel, consider:</a:t>
            </a:r>
          </a:p>
          <a:p>
            <a:pPr>
              <a:spcAft>
                <a:spcPts val="900"/>
              </a:spcAft>
            </a:pPr>
            <a:r>
              <a:rPr lang="en-US" sz="2000" dirty="0" smtClean="0"/>
              <a:t>Process</a:t>
            </a:r>
          </a:p>
          <a:p>
            <a:pPr lvl="1">
              <a:spcAft>
                <a:spcPts val="900"/>
              </a:spcAft>
            </a:pPr>
            <a:r>
              <a:rPr lang="en-US" sz="1600" dirty="0" smtClean="0"/>
              <a:t>What did you try to do?</a:t>
            </a:r>
          </a:p>
          <a:p>
            <a:pPr lvl="1">
              <a:spcAft>
                <a:spcPts val="900"/>
              </a:spcAft>
            </a:pPr>
            <a:r>
              <a:rPr lang="en-US" sz="1600" dirty="0" smtClean="0"/>
              <a:t>How successful was it?</a:t>
            </a:r>
          </a:p>
          <a:p>
            <a:pPr lvl="1">
              <a:spcAft>
                <a:spcPts val="900"/>
              </a:spcAft>
            </a:pPr>
            <a:r>
              <a:rPr lang="en-US" sz="1600" dirty="0" smtClean="0"/>
              <a:t>What to maintain and what to change?</a:t>
            </a:r>
          </a:p>
          <a:p>
            <a:pPr>
              <a:spcAft>
                <a:spcPts val="900"/>
              </a:spcAft>
            </a:pPr>
            <a:r>
              <a:rPr lang="en-US" sz="2000" dirty="0" smtClean="0"/>
              <a:t>Stories to share with others</a:t>
            </a:r>
          </a:p>
          <a:p>
            <a:pPr lvl="1">
              <a:spcAft>
                <a:spcPts val="900"/>
              </a:spcAft>
            </a:pPr>
            <a:r>
              <a:rPr lang="en-US" sz="1600" dirty="0" smtClean="0"/>
              <a:t>Like a case study of your program</a:t>
            </a:r>
            <a:endParaRPr lang="en-US" sz="1600" dirty="0"/>
          </a:p>
        </p:txBody>
      </p:sp>
    </p:spTree>
    <p:extLst>
      <p:ext uri="{BB962C8B-B14F-4D97-AF65-F5344CB8AC3E}">
        <p14:creationId xmlns:p14="http://schemas.microsoft.com/office/powerpoint/2010/main" val="602639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981200"/>
            <a:ext cx="7772400" cy="1500187"/>
          </a:xfrm>
        </p:spPr>
        <p:txBody>
          <a:bodyPr anchor="t"/>
          <a:lstStyle/>
          <a:p>
            <a:pPr algn="ctr"/>
            <a:r>
              <a:rPr lang="en-US" sz="4000" dirty="0" smtClean="0"/>
              <a:t>Questions &amp; Discussion</a:t>
            </a:r>
            <a:endParaRPr lang="en-US" sz="4000" dirty="0"/>
          </a:p>
        </p:txBody>
      </p:sp>
    </p:spTree>
    <p:extLst>
      <p:ext uri="{BB962C8B-B14F-4D97-AF65-F5344CB8AC3E}">
        <p14:creationId xmlns:p14="http://schemas.microsoft.com/office/powerpoint/2010/main" val="3206784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763762"/>
            <a:ext cx="8370482" cy="760350"/>
          </a:xfrm>
        </p:spPr>
        <p:txBody>
          <a:bodyPr anchor="ctr"/>
          <a:lstStyle/>
          <a:p>
            <a:pPr algn="l"/>
            <a:r>
              <a:rPr lang="en-US" sz="4050"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Overview</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3" name="Content Placeholder 2"/>
          <p:cNvSpPr>
            <a:spLocks noGrp="1"/>
          </p:cNvSpPr>
          <p:nvPr>
            <p:ph idx="1"/>
          </p:nvPr>
        </p:nvSpPr>
        <p:spPr>
          <a:xfrm>
            <a:off x="386759" y="1524112"/>
            <a:ext cx="4506518" cy="3576710"/>
          </a:xfrm>
        </p:spPr>
        <p:txBody>
          <a:bodyPr anchor="t">
            <a:noAutofit/>
          </a:bodyPr>
          <a:lstStyle/>
          <a:p>
            <a:pPr lvl="0"/>
            <a:r>
              <a:rPr lang="en-US" sz="2100" dirty="0"/>
              <a:t>What is evaluation?</a:t>
            </a:r>
          </a:p>
          <a:p>
            <a:pPr lvl="1"/>
            <a:r>
              <a:rPr lang="en-US" sz="1950" dirty="0"/>
              <a:t>Formative </a:t>
            </a:r>
          </a:p>
          <a:p>
            <a:pPr lvl="1"/>
            <a:r>
              <a:rPr lang="en-US" sz="1950" dirty="0"/>
              <a:t>Process</a:t>
            </a:r>
          </a:p>
          <a:p>
            <a:pPr lvl="1"/>
            <a:r>
              <a:rPr lang="en-US" sz="1950" dirty="0"/>
              <a:t>Outcome </a:t>
            </a:r>
          </a:p>
          <a:p>
            <a:r>
              <a:rPr lang="en-US" sz="2100" dirty="0"/>
              <a:t>Why conduct evaluation?</a:t>
            </a:r>
          </a:p>
          <a:p>
            <a:r>
              <a:rPr lang="en-US" sz="2100" dirty="0" smtClean="0"/>
              <a:t>Tools for an evaluation</a:t>
            </a:r>
          </a:p>
          <a:p>
            <a:r>
              <a:rPr lang="en-US" sz="2100" dirty="0" smtClean="0"/>
              <a:t>Questions &amp; discussion</a:t>
            </a:r>
            <a:endParaRPr lang="en-US" sz="2100" dirty="0"/>
          </a:p>
        </p:txBody>
      </p:sp>
      <p:pic>
        <p:nvPicPr>
          <p:cNvPr id="1026" name="Picture 2" descr="http://transformationalstrategist.com/wp-content/uploads/2015/05/Evalu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81900"/>
            <a:ext cx="3976610" cy="26006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648200" y="4311134"/>
            <a:ext cx="3690258" cy="184666"/>
          </a:xfrm>
          <a:prstGeom prst="rect">
            <a:avLst/>
          </a:prstGeom>
        </p:spPr>
        <p:txBody>
          <a:bodyPr wrap="square">
            <a:spAutoFit/>
          </a:bodyPr>
          <a:lstStyle/>
          <a:p>
            <a:r>
              <a:rPr lang="en-US" sz="600" dirty="0">
                <a:latin typeface="+mj-lt"/>
              </a:rPr>
              <a:t>http://transformationalstrategist.com/leadership-skills-evaluation/</a:t>
            </a:r>
          </a:p>
        </p:txBody>
      </p:sp>
    </p:spTree>
    <p:extLst>
      <p:ext uri="{BB962C8B-B14F-4D97-AF65-F5344CB8AC3E}">
        <p14:creationId xmlns:p14="http://schemas.microsoft.com/office/powerpoint/2010/main" val="2516775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763762"/>
            <a:ext cx="8370482" cy="760350"/>
          </a:xfrm>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References</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3" name="Content Placeholder 2"/>
          <p:cNvSpPr>
            <a:spLocks noGrp="1"/>
          </p:cNvSpPr>
          <p:nvPr>
            <p:ph idx="1"/>
          </p:nvPr>
        </p:nvSpPr>
        <p:spPr>
          <a:xfrm>
            <a:off x="386758" y="1524112"/>
            <a:ext cx="8528642" cy="3576710"/>
          </a:xfrm>
        </p:spPr>
        <p:txBody>
          <a:bodyPr anchor="t">
            <a:noAutofit/>
          </a:bodyPr>
          <a:lstStyle/>
          <a:p>
            <a:pPr>
              <a:spcAft>
                <a:spcPts val="900"/>
              </a:spcAft>
            </a:pPr>
            <a:r>
              <a:rPr lang="en-US" sz="1200" dirty="0" smtClean="0"/>
              <a:t>Centers for Disease Control and Prevention. (2014). </a:t>
            </a:r>
            <a:r>
              <a:rPr lang="en-US" sz="1200" i="1" dirty="0" smtClean="0"/>
              <a:t>Types of evaluation</a:t>
            </a:r>
            <a:r>
              <a:rPr lang="en-US" sz="1200" dirty="0" smtClean="0"/>
              <a:t>. Retrieved from </a:t>
            </a:r>
            <a:r>
              <a:rPr lang="en-US" sz="1200" u="sng" dirty="0" smtClean="0">
                <a:hlinkClick r:id="rId3"/>
              </a:rPr>
              <a:t>http://www.cdc.gov/std/Program/pupestd/Types%20of%20Evaluation.pdf</a:t>
            </a:r>
            <a:r>
              <a:rPr lang="en-US" sz="1200" dirty="0" smtClean="0"/>
              <a:t>. </a:t>
            </a:r>
          </a:p>
          <a:p>
            <a:pPr>
              <a:spcAft>
                <a:spcPts val="900"/>
              </a:spcAft>
            </a:pPr>
            <a:r>
              <a:rPr lang="en-US" sz="1200" dirty="0" smtClean="0"/>
              <a:t>Centers for Disease Control and Prevention. (2012</a:t>
            </a:r>
            <a:r>
              <a:rPr lang="en-US" sz="1200" i="1" dirty="0" smtClean="0"/>
              <a:t>). Introduction to program evaluation for public health programs: a self-study guide</a:t>
            </a:r>
            <a:r>
              <a:rPr lang="en-US" sz="1200" dirty="0" smtClean="0"/>
              <a:t>. Retrieved from </a:t>
            </a:r>
            <a:r>
              <a:rPr lang="en-US" sz="1200" dirty="0" smtClean="0">
                <a:hlinkClick r:id="rId4"/>
              </a:rPr>
              <a:t>http://www.cdc.gov/eval/guide/introduction/</a:t>
            </a:r>
            <a:endParaRPr lang="en-US" sz="1200" dirty="0" smtClean="0"/>
          </a:p>
          <a:p>
            <a:pPr>
              <a:spcAft>
                <a:spcPts val="900"/>
              </a:spcAft>
            </a:pPr>
            <a:r>
              <a:rPr lang="en-US" sz="1200" dirty="0" err="1" smtClean="0">
                <a:solidFill>
                  <a:srgbClr val="222222"/>
                </a:solidFill>
              </a:rPr>
              <a:t>Curnan</a:t>
            </a:r>
            <a:r>
              <a:rPr lang="en-US" sz="1200" dirty="0" smtClean="0">
                <a:solidFill>
                  <a:srgbClr val="222222"/>
                </a:solidFill>
              </a:rPr>
              <a:t>, S., </a:t>
            </a:r>
            <a:r>
              <a:rPr lang="en-US" sz="1200" dirty="0" err="1" smtClean="0">
                <a:solidFill>
                  <a:srgbClr val="222222"/>
                </a:solidFill>
              </a:rPr>
              <a:t>LaCava</a:t>
            </a:r>
            <a:r>
              <a:rPr lang="en-US" sz="1200" dirty="0" smtClean="0">
                <a:solidFill>
                  <a:srgbClr val="222222"/>
                </a:solidFill>
              </a:rPr>
              <a:t>, L., </a:t>
            </a:r>
            <a:r>
              <a:rPr lang="en-US" sz="1200" dirty="0" err="1" smtClean="0">
                <a:solidFill>
                  <a:srgbClr val="222222"/>
                </a:solidFill>
              </a:rPr>
              <a:t>Sharpstee</a:t>
            </a:r>
            <a:r>
              <a:rPr lang="en-US" sz="1200" dirty="0" smtClean="0">
                <a:solidFill>
                  <a:srgbClr val="222222"/>
                </a:solidFill>
              </a:rPr>
              <a:t>, D., </a:t>
            </a:r>
            <a:r>
              <a:rPr lang="en-US" sz="1200" dirty="0" err="1" smtClean="0">
                <a:solidFill>
                  <a:srgbClr val="222222"/>
                </a:solidFill>
              </a:rPr>
              <a:t>Lelle</a:t>
            </a:r>
            <a:r>
              <a:rPr lang="en-US" sz="1200" dirty="0" smtClean="0">
                <a:solidFill>
                  <a:srgbClr val="222222"/>
                </a:solidFill>
              </a:rPr>
              <a:t>, M., &amp; Reece, M. (1998). WK Kellogg Foundation evaluation handbook. </a:t>
            </a:r>
            <a:r>
              <a:rPr lang="en-US" sz="1200" i="1" dirty="0" smtClean="0">
                <a:solidFill>
                  <a:srgbClr val="222222"/>
                </a:solidFill>
              </a:rPr>
              <a:t>Online [URL]: </a:t>
            </a:r>
            <a:r>
              <a:rPr lang="en-US" sz="1200" i="1" dirty="0" smtClean="0">
                <a:solidFill>
                  <a:srgbClr val="222222"/>
                </a:solidFill>
                <a:hlinkClick r:id="rId5"/>
              </a:rPr>
              <a:t>https://www.wkkf.org/resource-directory/resource/2010/w-k-kellogg-foundation-evaluation-handbook</a:t>
            </a:r>
            <a:endParaRPr lang="en-US" sz="1200" i="1" dirty="0" smtClean="0">
              <a:solidFill>
                <a:srgbClr val="222222"/>
              </a:solidFill>
            </a:endParaRPr>
          </a:p>
          <a:p>
            <a:pPr>
              <a:spcAft>
                <a:spcPts val="900"/>
              </a:spcAft>
            </a:pPr>
            <a:r>
              <a:rPr lang="en-US" sz="1200" dirty="0" smtClean="0"/>
              <a:t>Queensland Government. (</a:t>
            </a:r>
            <a:r>
              <a:rPr lang="en-US" sz="1200" dirty="0" err="1" smtClean="0"/>
              <a:t>n.d.</a:t>
            </a:r>
            <a:r>
              <a:rPr lang="en-US" sz="1200" dirty="0" smtClean="0"/>
              <a:t>) Retrieved from https://www.worksafe.qld.gov.au/__data/assets/pdf_file/0011/82991/evaluate-workplace-wellness-prg-ts.pdf </a:t>
            </a:r>
          </a:p>
          <a:p>
            <a:pPr>
              <a:spcAft>
                <a:spcPts val="900"/>
              </a:spcAft>
            </a:pPr>
            <a:r>
              <a:rPr lang="en-US" sz="1200" dirty="0" smtClean="0"/>
              <a:t>Rossi PH, </a:t>
            </a:r>
            <a:r>
              <a:rPr lang="en-US" sz="1200" dirty="0" err="1" smtClean="0"/>
              <a:t>Lipsey</a:t>
            </a:r>
            <a:r>
              <a:rPr lang="en-US" sz="1200" dirty="0" smtClean="0"/>
              <a:t> MW, Freeman HE. </a:t>
            </a:r>
            <a:r>
              <a:rPr lang="en-US" sz="1200" i="1" dirty="0" smtClean="0"/>
              <a:t>Evaluation: A systematic approach.</a:t>
            </a:r>
            <a:r>
              <a:rPr lang="en-US" sz="1200" dirty="0" smtClean="0"/>
              <a:t> 7th ed. Thousand Oaks, CA: Sage Publications; 2004.</a:t>
            </a:r>
          </a:p>
          <a:p>
            <a:pPr>
              <a:spcAft>
                <a:spcPts val="900"/>
              </a:spcAft>
            </a:pPr>
            <a:r>
              <a:rPr lang="en-US" sz="1200" dirty="0" smtClean="0"/>
              <a:t>Taylor-Powell, Steele, &amp; </a:t>
            </a:r>
            <a:r>
              <a:rPr lang="en-US" sz="1200" dirty="0" err="1" smtClean="0"/>
              <a:t>Douglah</a:t>
            </a:r>
            <a:r>
              <a:rPr lang="en-US" sz="1200" dirty="0" smtClean="0"/>
              <a:t>. (1996).  Planning a program evaluation. Retrieved from http://njaes.rutgers.edu/evaluation/resources/evaluation-plans.asp</a:t>
            </a:r>
          </a:p>
          <a:p>
            <a:pPr>
              <a:spcAft>
                <a:spcPts val="900"/>
              </a:spcAft>
            </a:pPr>
            <a:r>
              <a:rPr lang="en-US" sz="1200" dirty="0" smtClean="0"/>
              <a:t>US Department of Health and Human Services. Introduction to program evaluation for public health programs: A self-study guide. Atlanta, GA: Centers for Disease Control and Prevention; 2011</a:t>
            </a:r>
            <a:r>
              <a:rPr lang="en-US" sz="1400" dirty="0" smtClean="0"/>
              <a:t>.</a:t>
            </a:r>
            <a:endParaRPr lang="en-US" sz="1200" dirty="0"/>
          </a:p>
        </p:txBody>
      </p:sp>
    </p:spTree>
    <p:extLst>
      <p:ext uri="{BB962C8B-B14F-4D97-AF65-F5344CB8AC3E}">
        <p14:creationId xmlns:p14="http://schemas.microsoft.com/office/powerpoint/2010/main" val="368975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763762"/>
            <a:ext cx="8370482" cy="760350"/>
          </a:xfrm>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What is Evaluation? </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3" name="Content Placeholder 2"/>
          <p:cNvSpPr>
            <a:spLocks noGrp="1"/>
          </p:cNvSpPr>
          <p:nvPr>
            <p:ph idx="1"/>
          </p:nvPr>
        </p:nvSpPr>
        <p:spPr>
          <a:xfrm>
            <a:off x="386759" y="1524112"/>
            <a:ext cx="4506518" cy="3576710"/>
          </a:xfrm>
        </p:spPr>
        <p:txBody>
          <a:bodyPr anchor="ctr">
            <a:noAutofit/>
          </a:bodyPr>
          <a:lstStyle/>
          <a:p>
            <a:pPr>
              <a:spcAft>
                <a:spcPts val="1350"/>
              </a:spcAft>
            </a:pPr>
            <a:r>
              <a:rPr lang="en-US" sz="2100" dirty="0" smtClean="0"/>
              <a:t>Examination of the merit, worth, or significance of a program</a:t>
            </a:r>
          </a:p>
          <a:p>
            <a:pPr lvl="1"/>
            <a:r>
              <a:rPr lang="en-US" sz="1800" b="1" dirty="0" smtClean="0"/>
              <a:t>Merit: </a:t>
            </a:r>
            <a:r>
              <a:rPr lang="en-US" sz="1800" dirty="0" smtClean="0"/>
              <a:t>Program quality</a:t>
            </a:r>
          </a:p>
          <a:p>
            <a:pPr lvl="1"/>
            <a:r>
              <a:rPr lang="en-US" sz="1800" b="1" dirty="0" smtClean="0"/>
              <a:t>Worth: </a:t>
            </a:r>
            <a:r>
              <a:rPr lang="en-US" sz="1800" dirty="0" smtClean="0"/>
              <a:t>Program value </a:t>
            </a:r>
          </a:p>
          <a:p>
            <a:pPr lvl="1">
              <a:spcAft>
                <a:spcPts val="1350"/>
              </a:spcAft>
            </a:pPr>
            <a:r>
              <a:rPr lang="en-US" sz="1800" b="1" dirty="0" smtClean="0"/>
              <a:t>Significance: </a:t>
            </a:r>
            <a:r>
              <a:rPr lang="en-US" sz="1800" dirty="0" smtClean="0"/>
              <a:t> Program importance</a:t>
            </a:r>
          </a:p>
          <a:p>
            <a:pPr>
              <a:spcAft>
                <a:spcPts val="1350"/>
              </a:spcAft>
            </a:pPr>
            <a:r>
              <a:rPr lang="en-US" sz="2100" dirty="0" smtClean="0"/>
              <a:t>How and why a program was successful </a:t>
            </a:r>
            <a:endParaRPr lang="en-US" sz="2100" dirty="0"/>
          </a:p>
        </p:txBody>
      </p:sp>
      <p:pic>
        <p:nvPicPr>
          <p:cNvPr id="9" name="Picture 4" descr="http://elearningindustry.com/wp-content/uploads/2015/09/4-elearning-course-evaluation-strategies-to-receive-valuable-feedback.jpg"/>
          <p:cNvPicPr>
            <a:picLocks noChangeAspect="1" noChangeArrowheads="1"/>
          </p:cNvPicPr>
          <p:nvPr/>
        </p:nvPicPr>
        <p:blipFill rotWithShape="1">
          <a:blip r:embed="rId3">
            <a:extLst>
              <a:ext uri="{28A0092B-C50C-407E-A947-70E740481C1C}">
                <a14:useLocalDpi xmlns:a14="http://schemas.microsoft.com/office/drawing/2010/main" val="0"/>
              </a:ext>
            </a:extLst>
          </a:blip>
          <a:srcRect l="9600" r="8285"/>
          <a:stretch/>
        </p:blipFill>
        <p:spPr bwMode="auto">
          <a:xfrm>
            <a:off x="4939055" y="1940504"/>
            <a:ext cx="3610460" cy="24665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4929044" y="4349595"/>
            <a:ext cx="3620471" cy="184666"/>
          </a:xfrm>
          <a:prstGeom prst="rect">
            <a:avLst/>
          </a:prstGeom>
        </p:spPr>
        <p:txBody>
          <a:bodyPr wrap="square">
            <a:spAutoFit/>
          </a:bodyPr>
          <a:lstStyle/>
          <a:p>
            <a:r>
              <a:rPr lang="en-US" sz="600" dirty="0">
                <a:latin typeface="+mj-lt"/>
              </a:rPr>
              <a:t>http://elearningindustry.com/4-elearning-course-evaluation-strategies-to-receive-valuable-feedback</a:t>
            </a:r>
          </a:p>
        </p:txBody>
      </p:sp>
      <p:sp>
        <p:nvSpPr>
          <p:cNvPr id="11" name="Rectangle 10"/>
          <p:cNvSpPr/>
          <p:nvPr/>
        </p:nvSpPr>
        <p:spPr>
          <a:xfrm>
            <a:off x="-42204" y="5182379"/>
            <a:ext cx="9228407" cy="338554"/>
          </a:xfrm>
          <a:prstGeom prst="rect">
            <a:avLst/>
          </a:prstGeom>
        </p:spPr>
        <p:txBody>
          <a:bodyPr wrap="square">
            <a:spAutoFit/>
          </a:bodyPr>
          <a:lstStyle/>
          <a:p>
            <a:r>
              <a:rPr lang="en-US" sz="800" dirty="0">
                <a:latin typeface="+mj-lt"/>
              </a:rPr>
              <a:t>Rossi PH, </a:t>
            </a:r>
            <a:r>
              <a:rPr lang="en-US" sz="800" dirty="0" err="1">
                <a:latin typeface="+mj-lt"/>
              </a:rPr>
              <a:t>Lipsey</a:t>
            </a:r>
            <a:r>
              <a:rPr lang="en-US" sz="800" dirty="0">
                <a:latin typeface="+mj-lt"/>
              </a:rPr>
              <a:t> MW, Freeman HE. </a:t>
            </a:r>
          </a:p>
          <a:p>
            <a:r>
              <a:rPr lang="en-US" sz="800" dirty="0">
                <a:latin typeface="+mj-lt"/>
                <a:cs typeface="Times New Roman" panose="02020603050405020304" pitchFamily="18" charset="0"/>
              </a:rPr>
              <a:t>US Department of Health and Human Services. </a:t>
            </a:r>
            <a:endParaRPr lang="en-US" sz="800" dirty="0">
              <a:latin typeface="+mj-lt"/>
            </a:endParaRPr>
          </a:p>
        </p:txBody>
      </p:sp>
    </p:spTree>
    <p:extLst>
      <p:ext uri="{BB962C8B-B14F-4D97-AF65-F5344CB8AC3E}">
        <p14:creationId xmlns:p14="http://schemas.microsoft.com/office/powerpoint/2010/main" val="1109231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763762"/>
            <a:ext cx="8370482" cy="760350"/>
          </a:xfrm>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Why Conduct Evaluation? </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3" name="Content Placeholder 2"/>
          <p:cNvSpPr>
            <a:spLocks noGrp="1"/>
          </p:cNvSpPr>
          <p:nvPr>
            <p:ph idx="1"/>
          </p:nvPr>
        </p:nvSpPr>
        <p:spPr>
          <a:xfrm>
            <a:off x="386758" y="1524112"/>
            <a:ext cx="8071441" cy="3576710"/>
          </a:xfrm>
        </p:spPr>
        <p:txBody>
          <a:bodyPr anchor="ctr">
            <a:noAutofit/>
          </a:bodyPr>
          <a:lstStyle/>
          <a:p>
            <a:pPr>
              <a:spcAft>
                <a:spcPts val="1350"/>
              </a:spcAft>
            </a:pPr>
            <a:r>
              <a:rPr lang="en-US" sz="2000" dirty="0" smtClean="0"/>
              <a:t>Monitor progress towards program goals</a:t>
            </a:r>
          </a:p>
          <a:p>
            <a:pPr>
              <a:spcAft>
                <a:spcPts val="1350"/>
              </a:spcAft>
            </a:pPr>
            <a:r>
              <a:rPr lang="en-US" sz="2000" dirty="0" smtClean="0"/>
              <a:t>Determine if the program is making progress on an outcome</a:t>
            </a:r>
          </a:p>
          <a:p>
            <a:pPr>
              <a:spcAft>
                <a:spcPts val="1350"/>
              </a:spcAft>
            </a:pPr>
            <a:r>
              <a:rPr lang="en-US" sz="2000" dirty="0" smtClean="0"/>
              <a:t>Compare groups on risk factors and health outcomes</a:t>
            </a:r>
          </a:p>
          <a:p>
            <a:pPr>
              <a:spcAft>
                <a:spcPts val="1350"/>
              </a:spcAft>
            </a:pPr>
            <a:r>
              <a:rPr lang="en-US" sz="2000" dirty="0" smtClean="0"/>
              <a:t>Justify the need for more funding and support </a:t>
            </a:r>
          </a:p>
          <a:p>
            <a:pPr>
              <a:spcAft>
                <a:spcPts val="1350"/>
              </a:spcAft>
            </a:pPr>
            <a:r>
              <a:rPr lang="en-US" sz="2000" dirty="0" smtClean="0"/>
              <a:t>Improve the quality of programs or services offered</a:t>
            </a:r>
          </a:p>
          <a:p>
            <a:pPr>
              <a:spcAft>
                <a:spcPts val="1350"/>
              </a:spcAft>
            </a:pPr>
            <a:r>
              <a:rPr lang="en-US" sz="2000" dirty="0" smtClean="0"/>
              <a:t>Ensure that effective programs are sustained </a:t>
            </a:r>
            <a:endParaRPr lang="en-US" sz="2000" dirty="0"/>
          </a:p>
        </p:txBody>
      </p:sp>
      <p:sp>
        <p:nvSpPr>
          <p:cNvPr id="7" name="TextBox 6"/>
          <p:cNvSpPr txBox="1"/>
          <p:nvPr/>
        </p:nvSpPr>
        <p:spPr>
          <a:xfrm>
            <a:off x="0" y="5331768"/>
            <a:ext cx="9083530" cy="215444"/>
          </a:xfrm>
          <a:prstGeom prst="rect">
            <a:avLst/>
          </a:prstGeom>
          <a:noFill/>
        </p:spPr>
        <p:txBody>
          <a:bodyPr wrap="square" rtlCol="0">
            <a:spAutoFit/>
          </a:bodyPr>
          <a:lstStyle/>
          <a:p>
            <a:r>
              <a:rPr lang="en-US" sz="800" dirty="0">
                <a:latin typeface="+mj-lt"/>
              </a:rPr>
              <a:t>Centers for Disease Control and Prevention. (2012).</a:t>
            </a:r>
          </a:p>
        </p:txBody>
      </p:sp>
    </p:spTree>
    <p:extLst>
      <p:ext uri="{BB962C8B-B14F-4D97-AF65-F5344CB8AC3E}">
        <p14:creationId xmlns:p14="http://schemas.microsoft.com/office/powerpoint/2010/main" val="834508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724400"/>
            <a:ext cx="8364828" cy="998904"/>
          </a:xfrm>
        </p:spPr>
        <p:txBody>
          <a:bodyPr>
            <a:noAutofit/>
          </a:bodyPr>
          <a:lstStyle/>
          <a:p>
            <a:r>
              <a:rPr lang="en-US" sz="3600" dirty="0">
                <a:effectLst>
                  <a:outerShdw blurRad="38100" dist="38100" dir="2700000" algn="tl">
                    <a:srgbClr val="000000">
                      <a:alpha val="43137"/>
                    </a:srgbClr>
                  </a:outerShdw>
                </a:effectLst>
              </a:rPr>
              <a:t>Types of Evaluation</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6499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894" y="609600"/>
            <a:ext cx="8272212" cy="760350"/>
          </a:xfrm>
        </p:spPr>
        <p:txBody>
          <a:bodyPr>
            <a:normAutofit/>
          </a:bodyPr>
          <a:lstStyle/>
          <a:p>
            <a:pPr algn="l"/>
            <a:r>
              <a:rPr lang="en-US" sz="4050"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Types of Evaluation</a:t>
            </a:r>
            <a:endParaRPr lang="en-US" sz="4050" b="1"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graphicFrame>
        <p:nvGraphicFramePr>
          <p:cNvPr id="4" name="Diagram 3"/>
          <p:cNvGraphicFramePr/>
          <p:nvPr>
            <p:extLst>
              <p:ext uri="{D42A27DB-BD31-4B8C-83A1-F6EECF244321}">
                <p14:modId xmlns:p14="http://schemas.microsoft.com/office/powerpoint/2010/main" val="3204743734"/>
              </p:ext>
            </p:extLst>
          </p:nvPr>
        </p:nvGraphicFramePr>
        <p:xfrm>
          <a:off x="684937" y="1398024"/>
          <a:ext cx="7774126" cy="3640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6679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763762"/>
            <a:ext cx="8370482" cy="760350"/>
          </a:xfrm>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Formative Evaluation</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3" name="Content Placeholder 2"/>
          <p:cNvSpPr>
            <a:spLocks noGrp="1"/>
          </p:cNvSpPr>
          <p:nvPr>
            <p:ph idx="1"/>
          </p:nvPr>
        </p:nvSpPr>
        <p:spPr>
          <a:xfrm>
            <a:off x="386759" y="1371600"/>
            <a:ext cx="4566242" cy="3576710"/>
          </a:xfrm>
        </p:spPr>
        <p:txBody>
          <a:bodyPr anchor="b">
            <a:noAutofit/>
          </a:bodyPr>
          <a:lstStyle/>
          <a:p>
            <a:pPr>
              <a:spcBef>
                <a:spcPts val="0"/>
              </a:spcBef>
              <a:spcAft>
                <a:spcPts val="1350"/>
              </a:spcAft>
            </a:pPr>
            <a:r>
              <a:rPr lang="en-US" sz="1800" dirty="0" smtClean="0"/>
              <a:t>Feasible, appropriate, and acceptable</a:t>
            </a:r>
          </a:p>
          <a:p>
            <a:pPr>
              <a:spcBef>
                <a:spcPts val="0"/>
              </a:spcBef>
              <a:spcAft>
                <a:spcPts val="1350"/>
              </a:spcAft>
            </a:pPr>
            <a:r>
              <a:rPr lang="en-US" sz="1800" dirty="0" smtClean="0"/>
              <a:t>Before the program is implemented</a:t>
            </a:r>
          </a:p>
          <a:p>
            <a:pPr>
              <a:spcBef>
                <a:spcPts val="0"/>
              </a:spcBef>
              <a:spcAft>
                <a:spcPts val="1350"/>
              </a:spcAft>
            </a:pPr>
            <a:r>
              <a:rPr lang="en-US" sz="1800" dirty="0" smtClean="0"/>
              <a:t>Make program relevant to the community </a:t>
            </a:r>
            <a:endParaRPr lang="en-US" sz="1800" dirty="0"/>
          </a:p>
        </p:txBody>
      </p:sp>
      <p:graphicFrame>
        <p:nvGraphicFramePr>
          <p:cNvPr id="5" name="Diagram 4"/>
          <p:cNvGraphicFramePr/>
          <p:nvPr>
            <p:extLst>
              <p:ext uri="{D42A27DB-BD31-4B8C-83A1-F6EECF244321}">
                <p14:modId xmlns:p14="http://schemas.microsoft.com/office/powerpoint/2010/main" val="3667608236"/>
              </p:ext>
            </p:extLst>
          </p:nvPr>
        </p:nvGraphicFramePr>
        <p:xfrm>
          <a:off x="533400" y="1508182"/>
          <a:ext cx="3616901" cy="1840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5123705" y="1819555"/>
            <a:ext cx="3804240" cy="3128755"/>
          </a:xfrm>
          <a:prstGeom prst="roundRect">
            <a:avLst/>
          </a:prstGeom>
          <a:solidFill>
            <a:schemeClr val="bg2">
              <a:lumMod val="40000"/>
              <a:lumOff val="60000"/>
            </a:schemeClr>
          </a:solidFill>
          <a:ln w="57150">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solidFill>
                  <a:schemeClr val="tx1"/>
                </a:solidFill>
              </a:rPr>
              <a:t>Examples of </a:t>
            </a:r>
            <a:endParaRPr lang="en-US" sz="1600" b="1" dirty="0" smtClean="0">
              <a:solidFill>
                <a:schemeClr val="tx1"/>
              </a:solidFill>
            </a:endParaRPr>
          </a:p>
          <a:p>
            <a:pPr algn="ctr"/>
            <a:r>
              <a:rPr lang="en-US" sz="1600" b="1" dirty="0" smtClean="0">
                <a:solidFill>
                  <a:schemeClr val="tx1"/>
                </a:solidFill>
              </a:rPr>
              <a:t>Formative </a:t>
            </a:r>
            <a:r>
              <a:rPr lang="en-US" sz="1600" b="1" dirty="0">
                <a:solidFill>
                  <a:schemeClr val="tx1"/>
                </a:solidFill>
              </a:rPr>
              <a:t>Evaluation:</a:t>
            </a:r>
          </a:p>
          <a:p>
            <a:pPr algn="ctr"/>
            <a:endParaRPr lang="en-US" sz="1600" dirty="0">
              <a:solidFill>
                <a:schemeClr val="tx1"/>
              </a:solidFill>
            </a:endParaRPr>
          </a:p>
          <a:p>
            <a:pPr marL="214313" indent="-214313">
              <a:buFont typeface="Arial" panose="020B0604020202020204" pitchFamily="34" charset="0"/>
              <a:buChar char="•"/>
            </a:pPr>
            <a:r>
              <a:rPr lang="en-US" sz="1600" dirty="0" smtClean="0">
                <a:solidFill>
                  <a:schemeClr val="tx1"/>
                </a:solidFill>
              </a:rPr>
              <a:t>Assess </a:t>
            </a:r>
            <a:r>
              <a:rPr lang="en-US" sz="1600" dirty="0">
                <a:solidFill>
                  <a:schemeClr val="tx1"/>
                </a:solidFill>
              </a:rPr>
              <a:t>community assets to determine </a:t>
            </a:r>
            <a:r>
              <a:rPr lang="en-US" sz="1600" dirty="0" smtClean="0">
                <a:solidFill>
                  <a:schemeClr val="tx1"/>
                </a:solidFill>
              </a:rPr>
              <a:t>what is </a:t>
            </a:r>
            <a:r>
              <a:rPr lang="en-US" sz="1600" dirty="0">
                <a:solidFill>
                  <a:schemeClr val="tx1"/>
                </a:solidFill>
              </a:rPr>
              <a:t>already available </a:t>
            </a:r>
            <a:r>
              <a:rPr lang="en-US" sz="1600" dirty="0" smtClean="0">
                <a:solidFill>
                  <a:schemeClr val="tx1"/>
                </a:solidFill>
              </a:rPr>
              <a:t>and </a:t>
            </a:r>
            <a:r>
              <a:rPr lang="en-US" sz="1600" dirty="0">
                <a:solidFill>
                  <a:schemeClr val="tx1"/>
                </a:solidFill>
              </a:rPr>
              <a:t>where gaps exist</a:t>
            </a:r>
          </a:p>
          <a:p>
            <a:pPr marL="214313" indent="-214313">
              <a:buFont typeface="Arial" panose="020B0604020202020204" pitchFamily="34" charset="0"/>
              <a:buChar char="•"/>
            </a:pPr>
            <a:r>
              <a:rPr lang="en-US" sz="1600" dirty="0" smtClean="0">
                <a:solidFill>
                  <a:schemeClr val="tx1"/>
                </a:solidFill>
              </a:rPr>
              <a:t>Pre-test materials for comprehension and acceptability</a:t>
            </a:r>
          </a:p>
          <a:p>
            <a:pPr marL="214313" indent="-214313">
              <a:buFont typeface="Arial" panose="020B0604020202020204" pitchFamily="34" charset="0"/>
              <a:buChar char="•"/>
            </a:pPr>
            <a:r>
              <a:rPr lang="en-US" sz="1600" dirty="0" smtClean="0">
                <a:solidFill>
                  <a:schemeClr val="tx1"/>
                </a:solidFill>
              </a:rPr>
              <a:t>Pilot the program to determine time demand or flow</a:t>
            </a:r>
          </a:p>
        </p:txBody>
      </p:sp>
      <p:sp>
        <p:nvSpPr>
          <p:cNvPr id="8" name="Rectangle 7"/>
          <p:cNvSpPr/>
          <p:nvPr/>
        </p:nvSpPr>
        <p:spPr>
          <a:xfrm>
            <a:off x="-84407" y="5105400"/>
            <a:ext cx="9228407" cy="461665"/>
          </a:xfrm>
          <a:prstGeom prst="rect">
            <a:avLst/>
          </a:prstGeom>
        </p:spPr>
        <p:txBody>
          <a:bodyPr wrap="square">
            <a:spAutoFit/>
          </a:bodyPr>
          <a:lstStyle/>
          <a:p>
            <a:r>
              <a:rPr lang="en-US" sz="800" dirty="0" err="1" smtClean="0">
                <a:solidFill>
                  <a:srgbClr val="222222"/>
                </a:solidFill>
                <a:latin typeface="+mj-lt"/>
              </a:rPr>
              <a:t>Curnan</a:t>
            </a:r>
            <a:r>
              <a:rPr lang="en-US" sz="800" dirty="0" smtClean="0">
                <a:solidFill>
                  <a:srgbClr val="222222"/>
                </a:solidFill>
                <a:latin typeface="+mj-lt"/>
              </a:rPr>
              <a:t>, S., </a:t>
            </a:r>
            <a:r>
              <a:rPr lang="en-US" sz="800" dirty="0" err="1" smtClean="0">
                <a:solidFill>
                  <a:srgbClr val="222222"/>
                </a:solidFill>
                <a:latin typeface="+mj-lt"/>
              </a:rPr>
              <a:t>LaCava</a:t>
            </a:r>
            <a:r>
              <a:rPr lang="en-US" sz="800" dirty="0" smtClean="0">
                <a:solidFill>
                  <a:srgbClr val="222222"/>
                </a:solidFill>
                <a:latin typeface="+mj-lt"/>
              </a:rPr>
              <a:t>, L., </a:t>
            </a:r>
            <a:r>
              <a:rPr lang="en-US" sz="800" dirty="0" err="1" smtClean="0">
                <a:solidFill>
                  <a:srgbClr val="222222"/>
                </a:solidFill>
                <a:latin typeface="+mj-lt"/>
              </a:rPr>
              <a:t>Sharpstee</a:t>
            </a:r>
            <a:r>
              <a:rPr lang="en-US" sz="800" dirty="0" smtClean="0">
                <a:solidFill>
                  <a:srgbClr val="222222"/>
                </a:solidFill>
                <a:latin typeface="+mj-lt"/>
              </a:rPr>
              <a:t>, D., </a:t>
            </a:r>
            <a:r>
              <a:rPr lang="en-US" sz="800" dirty="0" err="1" smtClean="0">
                <a:solidFill>
                  <a:srgbClr val="222222"/>
                </a:solidFill>
                <a:latin typeface="+mj-lt"/>
              </a:rPr>
              <a:t>Lelle</a:t>
            </a:r>
            <a:r>
              <a:rPr lang="en-US" sz="800" dirty="0" smtClean="0">
                <a:solidFill>
                  <a:srgbClr val="222222"/>
                </a:solidFill>
                <a:latin typeface="+mj-lt"/>
              </a:rPr>
              <a:t>, M., &amp; Reece, M. (1998)</a:t>
            </a:r>
          </a:p>
          <a:p>
            <a:r>
              <a:rPr lang="en-US" sz="800" dirty="0" smtClean="0">
                <a:latin typeface="+mj-lt"/>
                <a:cs typeface="Times New Roman" panose="02020603050405020304" pitchFamily="18" charset="0"/>
              </a:rPr>
              <a:t>US Department of Health and Human Services.</a:t>
            </a:r>
          </a:p>
          <a:p>
            <a:r>
              <a:rPr lang="en-US" sz="800" dirty="0" smtClean="0">
                <a:latin typeface="+mj-lt"/>
              </a:rPr>
              <a:t>Centers for Disease Control and Prevention. (2014).</a:t>
            </a:r>
            <a:endParaRPr lang="en-US" sz="800" dirty="0">
              <a:latin typeface="+mj-lt"/>
            </a:endParaRPr>
          </a:p>
        </p:txBody>
      </p:sp>
    </p:spTree>
    <p:extLst>
      <p:ext uri="{BB962C8B-B14F-4D97-AF65-F5344CB8AC3E}">
        <p14:creationId xmlns:p14="http://schemas.microsoft.com/office/powerpoint/2010/main" val="864781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763762"/>
            <a:ext cx="8370482" cy="760350"/>
          </a:xfrm>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Process Evaluation</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3" name="Content Placeholder 2"/>
          <p:cNvSpPr>
            <a:spLocks noGrp="1"/>
          </p:cNvSpPr>
          <p:nvPr>
            <p:ph idx="1"/>
          </p:nvPr>
        </p:nvSpPr>
        <p:spPr>
          <a:xfrm>
            <a:off x="386759" y="1371600"/>
            <a:ext cx="4566242" cy="3576710"/>
          </a:xfrm>
        </p:spPr>
        <p:txBody>
          <a:bodyPr anchor="b">
            <a:noAutofit/>
          </a:bodyPr>
          <a:lstStyle/>
          <a:p>
            <a:pPr>
              <a:spcBef>
                <a:spcPts val="0"/>
              </a:spcBef>
              <a:spcAft>
                <a:spcPts val="1350"/>
              </a:spcAft>
            </a:pPr>
            <a:r>
              <a:rPr lang="en-US" sz="1800" dirty="0" smtClean="0"/>
              <a:t>How programs or services were implemented</a:t>
            </a:r>
          </a:p>
          <a:p>
            <a:pPr>
              <a:spcBef>
                <a:spcPts val="0"/>
              </a:spcBef>
              <a:spcAft>
                <a:spcPts val="1350"/>
              </a:spcAft>
            </a:pPr>
            <a:r>
              <a:rPr lang="en-US" sz="1800" dirty="0" smtClean="0"/>
              <a:t>Ongoing</a:t>
            </a:r>
          </a:p>
          <a:p>
            <a:pPr>
              <a:spcBef>
                <a:spcPts val="0"/>
              </a:spcBef>
              <a:spcAft>
                <a:spcPts val="1800"/>
              </a:spcAft>
            </a:pPr>
            <a:r>
              <a:rPr lang="en-US" sz="1800" dirty="0" smtClean="0"/>
              <a:t>Can signal potential problems</a:t>
            </a:r>
            <a:endParaRPr lang="en-US" sz="1800" dirty="0"/>
          </a:p>
        </p:txBody>
      </p:sp>
      <p:graphicFrame>
        <p:nvGraphicFramePr>
          <p:cNvPr id="5" name="Diagram 4"/>
          <p:cNvGraphicFramePr/>
          <p:nvPr>
            <p:extLst>
              <p:ext uri="{D42A27DB-BD31-4B8C-83A1-F6EECF244321}">
                <p14:modId xmlns:p14="http://schemas.microsoft.com/office/powerpoint/2010/main" val="98678723"/>
              </p:ext>
            </p:extLst>
          </p:nvPr>
        </p:nvGraphicFramePr>
        <p:xfrm>
          <a:off x="533400" y="1508182"/>
          <a:ext cx="3616901" cy="1840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84407" y="5105400"/>
            <a:ext cx="9228407" cy="461665"/>
          </a:xfrm>
          <a:prstGeom prst="rect">
            <a:avLst/>
          </a:prstGeom>
        </p:spPr>
        <p:txBody>
          <a:bodyPr wrap="square">
            <a:spAutoFit/>
          </a:bodyPr>
          <a:lstStyle/>
          <a:p>
            <a:r>
              <a:rPr lang="en-US" sz="800" dirty="0" err="1" smtClean="0">
                <a:solidFill>
                  <a:srgbClr val="222222"/>
                </a:solidFill>
                <a:latin typeface="+mj-lt"/>
              </a:rPr>
              <a:t>Curnan</a:t>
            </a:r>
            <a:r>
              <a:rPr lang="en-US" sz="800" dirty="0" smtClean="0">
                <a:solidFill>
                  <a:srgbClr val="222222"/>
                </a:solidFill>
                <a:latin typeface="+mj-lt"/>
              </a:rPr>
              <a:t>, S., </a:t>
            </a:r>
            <a:r>
              <a:rPr lang="en-US" sz="800" dirty="0" err="1" smtClean="0">
                <a:solidFill>
                  <a:srgbClr val="222222"/>
                </a:solidFill>
                <a:latin typeface="+mj-lt"/>
              </a:rPr>
              <a:t>LaCava</a:t>
            </a:r>
            <a:r>
              <a:rPr lang="en-US" sz="800" dirty="0" smtClean="0">
                <a:solidFill>
                  <a:srgbClr val="222222"/>
                </a:solidFill>
                <a:latin typeface="+mj-lt"/>
              </a:rPr>
              <a:t>, L., </a:t>
            </a:r>
            <a:r>
              <a:rPr lang="en-US" sz="800" dirty="0" err="1" smtClean="0">
                <a:solidFill>
                  <a:srgbClr val="222222"/>
                </a:solidFill>
                <a:latin typeface="+mj-lt"/>
              </a:rPr>
              <a:t>Sharpstee</a:t>
            </a:r>
            <a:r>
              <a:rPr lang="en-US" sz="800" dirty="0" smtClean="0">
                <a:solidFill>
                  <a:srgbClr val="222222"/>
                </a:solidFill>
                <a:latin typeface="+mj-lt"/>
              </a:rPr>
              <a:t>, D., </a:t>
            </a:r>
            <a:r>
              <a:rPr lang="en-US" sz="800" dirty="0" err="1" smtClean="0">
                <a:solidFill>
                  <a:srgbClr val="222222"/>
                </a:solidFill>
                <a:latin typeface="+mj-lt"/>
              </a:rPr>
              <a:t>Lelle</a:t>
            </a:r>
            <a:r>
              <a:rPr lang="en-US" sz="800" dirty="0" smtClean="0">
                <a:solidFill>
                  <a:srgbClr val="222222"/>
                </a:solidFill>
                <a:latin typeface="+mj-lt"/>
              </a:rPr>
              <a:t>, M., &amp; Reece, M. (1998)</a:t>
            </a:r>
          </a:p>
          <a:p>
            <a:r>
              <a:rPr lang="en-US" sz="800" dirty="0" smtClean="0">
                <a:latin typeface="+mj-lt"/>
                <a:cs typeface="Times New Roman" panose="02020603050405020304" pitchFamily="18" charset="0"/>
              </a:rPr>
              <a:t>US Department of Health and Human Services.</a:t>
            </a:r>
          </a:p>
          <a:p>
            <a:r>
              <a:rPr lang="en-US" sz="800" dirty="0" smtClean="0">
                <a:latin typeface="+mj-lt"/>
              </a:rPr>
              <a:t>Centers for Disease Control and Prevention. (2014).</a:t>
            </a:r>
            <a:endParaRPr lang="en-US" sz="800" dirty="0">
              <a:latin typeface="+mj-lt"/>
            </a:endParaRPr>
          </a:p>
        </p:txBody>
      </p:sp>
      <p:sp>
        <p:nvSpPr>
          <p:cNvPr id="9" name="Rounded Rectangle 8"/>
          <p:cNvSpPr/>
          <p:nvPr/>
        </p:nvSpPr>
        <p:spPr>
          <a:xfrm>
            <a:off x="5123705" y="1819555"/>
            <a:ext cx="3804240" cy="3128755"/>
          </a:xfrm>
          <a:prstGeom prst="roundRect">
            <a:avLst/>
          </a:prstGeom>
          <a:solidFill>
            <a:schemeClr val="bg2">
              <a:lumMod val="40000"/>
              <a:lumOff val="60000"/>
            </a:schemeClr>
          </a:solidFill>
          <a:ln w="57150">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solidFill>
                  <a:schemeClr val="tx1"/>
                </a:solidFill>
              </a:rPr>
              <a:t>Examples of </a:t>
            </a:r>
            <a:endParaRPr lang="en-US" sz="1600" b="1" dirty="0" smtClean="0">
              <a:solidFill>
                <a:schemeClr val="tx1"/>
              </a:solidFill>
            </a:endParaRPr>
          </a:p>
          <a:p>
            <a:pPr algn="ctr"/>
            <a:r>
              <a:rPr lang="en-US" sz="1600" b="1" dirty="0" smtClean="0">
                <a:solidFill>
                  <a:schemeClr val="tx1"/>
                </a:solidFill>
              </a:rPr>
              <a:t>Process Evaluation</a:t>
            </a:r>
            <a:r>
              <a:rPr lang="en-US" sz="1600" b="1" dirty="0">
                <a:solidFill>
                  <a:schemeClr val="tx1"/>
                </a:solidFill>
              </a:rPr>
              <a:t>:</a:t>
            </a:r>
          </a:p>
          <a:p>
            <a:pPr algn="ctr"/>
            <a:endParaRPr lang="en-US" sz="1600" dirty="0">
              <a:solidFill>
                <a:schemeClr val="tx1"/>
              </a:solidFill>
            </a:endParaRPr>
          </a:p>
          <a:p>
            <a:pPr marL="214313" indent="-214313">
              <a:buFont typeface="Arial" panose="020B0604020202020204" pitchFamily="34" charset="0"/>
              <a:buChar char="•"/>
            </a:pPr>
            <a:r>
              <a:rPr lang="en-US" sz="1600" dirty="0" smtClean="0">
                <a:solidFill>
                  <a:schemeClr val="tx1"/>
                </a:solidFill>
              </a:rPr>
              <a:t>How many people participated in program? </a:t>
            </a:r>
          </a:p>
          <a:p>
            <a:pPr marL="214313" indent="-214313">
              <a:buFont typeface="Arial" panose="020B0604020202020204" pitchFamily="34" charset="0"/>
              <a:buChar char="•"/>
            </a:pPr>
            <a:r>
              <a:rPr lang="en-US" sz="1600" dirty="0" smtClean="0">
                <a:solidFill>
                  <a:schemeClr val="tx1"/>
                </a:solidFill>
              </a:rPr>
              <a:t>How closely did activities match what was planned?</a:t>
            </a:r>
            <a:endParaRPr lang="en-US" sz="1600" dirty="0">
              <a:solidFill>
                <a:schemeClr val="tx1"/>
              </a:solidFill>
            </a:endParaRPr>
          </a:p>
          <a:p>
            <a:pPr marL="214313" indent="-214313">
              <a:buFont typeface="Arial" panose="020B0604020202020204" pitchFamily="34" charset="0"/>
              <a:buChar char="•"/>
            </a:pPr>
            <a:r>
              <a:rPr lang="en-US" sz="1600" dirty="0" smtClean="0">
                <a:solidFill>
                  <a:schemeClr val="tx1"/>
                </a:solidFill>
              </a:rPr>
              <a:t>Get feedback on what worked and what did not work</a:t>
            </a:r>
          </a:p>
        </p:txBody>
      </p:sp>
    </p:spTree>
    <p:extLst>
      <p:ext uri="{BB962C8B-B14F-4D97-AF65-F5344CB8AC3E}">
        <p14:creationId xmlns:p14="http://schemas.microsoft.com/office/powerpoint/2010/main" val="2016117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59" y="763762"/>
            <a:ext cx="8370482" cy="760350"/>
          </a:xfrm>
        </p:spPr>
        <p:txBody>
          <a:bodyPr anchor="ctr"/>
          <a:lstStyle/>
          <a:p>
            <a:pPr algn="l"/>
            <a:r>
              <a:rPr lang="en-US" sz="4050" dirty="0" smtClean="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rPr>
              <a:t>Outcome Evaluation</a:t>
            </a:r>
            <a:endParaRPr lang="en-US" dirty="0">
              <a:effectLst>
                <a:outerShdw blurRad="38100" dist="38100" dir="2700000" algn="tl">
                  <a:srgbClr val="000000">
                    <a:alpha val="43137"/>
                  </a:srgbClr>
                </a:outerShdw>
              </a:effectLst>
              <a:latin typeface="Tw Cen MT Condensed Extra Bold" panose="020B0803020202020204" pitchFamily="34" charset="0"/>
              <a:ea typeface="Franklin Gothic Demi" charset="0"/>
              <a:cs typeface="Franklin Gothic Demi" charset="0"/>
            </a:endParaRPr>
          </a:p>
        </p:txBody>
      </p:sp>
      <p:sp>
        <p:nvSpPr>
          <p:cNvPr id="3" name="Content Placeholder 2"/>
          <p:cNvSpPr>
            <a:spLocks noGrp="1"/>
          </p:cNvSpPr>
          <p:nvPr>
            <p:ph idx="1"/>
          </p:nvPr>
        </p:nvSpPr>
        <p:spPr>
          <a:xfrm>
            <a:off x="386759" y="1371600"/>
            <a:ext cx="4566242" cy="3576710"/>
          </a:xfrm>
        </p:spPr>
        <p:txBody>
          <a:bodyPr anchor="b">
            <a:noAutofit/>
          </a:bodyPr>
          <a:lstStyle/>
          <a:p>
            <a:pPr>
              <a:spcAft>
                <a:spcPts val="1350"/>
              </a:spcAft>
            </a:pPr>
            <a:endParaRPr lang="en-US" sz="1800" dirty="0" smtClean="0"/>
          </a:p>
          <a:p>
            <a:pPr>
              <a:spcBef>
                <a:spcPts val="0"/>
              </a:spcBef>
              <a:spcAft>
                <a:spcPts val="1350"/>
              </a:spcAft>
            </a:pPr>
            <a:r>
              <a:rPr lang="en-US" sz="1800" dirty="0" smtClean="0"/>
              <a:t>Assesses short- and long-term results</a:t>
            </a:r>
          </a:p>
          <a:p>
            <a:pPr>
              <a:spcBef>
                <a:spcPts val="0"/>
              </a:spcBef>
              <a:spcAft>
                <a:spcPts val="1350"/>
              </a:spcAft>
            </a:pPr>
            <a:r>
              <a:rPr lang="en-US" sz="1800" dirty="0" smtClean="0"/>
              <a:t>Measures changes brought about by the program </a:t>
            </a:r>
          </a:p>
          <a:p>
            <a:pPr>
              <a:spcBef>
                <a:spcPts val="0"/>
              </a:spcBef>
              <a:spcAft>
                <a:spcPts val="1350"/>
              </a:spcAft>
            </a:pPr>
            <a:r>
              <a:rPr lang="en-US" sz="1800" dirty="0" smtClean="0"/>
              <a:t>Determine if program reached its goals</a:t>
            </a:r>
            <a:endParaRPr lang="en-US" sz="1800" dirty="0"/>
          </a:p>
        </p:txBody>
      </p:sp>
      <p:graphicFrame>
        <p:nvGraphicFramePr>
          <p:cNvPr id="5" name="Diagram 4"/>
          <p:cNvGraphicFramePr/>
          <p:nvPr>
            <p:extLst>
              <p:ext uri="{D42A27DB-BD31-4B8C-83A1-F6EECF244321}">
                <p14:modId xmlns:p14="http://schemas.microsoft.com/office/powerpoint/2010/main" val="1167146649"/>
              </p:ext>
            </p:extLst>
          </p:nvPr>
        </p:nvGraphicFramePr>
        <p:xfrm>
          <a:off x="533400" y="1508182"/>
          <a:ext cx="3616901" cy="1840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84407" y="5105400"/>
            <a:ext cx="9228407" cy="461665"/>
          </a:xfrm>
          <a:prstGeom prst="rect">
            <a:avLst/>
          </a:prstGeom>
        </p:spPr>
        <p:txBody>
          <a:bodyPr wrap="square">
            <a:spAutoFit/>
          </a:bodyPr>
          <a:lstStyle/>
          <a:p>
            <a:r>
              <a:rPr lang="en-US" sz="800" dirty="0" err="1" smtClean="0">
                <a:solidFill>
                  <a:srgbClr val="222222"/>
                </a:solidFill>
                <a:latin typeface="+mj-lt"/>
              </a:rPr>
              <a:t>Curnan</a:t>
            </a:r>
            <a:r>
              <a:rPr lang="en-US" sz="800" dirty="0" smtClean="0">
                <a:solidFill>
                  <a:srgbClr val="222222"/>
                </a:solidFill>
                <a:latin typeface="+mj-lt"/>
              </a:rPr>
              <a:t>, S., </a:t>
            </a:r>
            <a:r>
              <a:rPr lang="en-US" sz="800" dirty="0" err="1" smtClean="0">
                <a:solidFill>
                  <a:srgbClr val="222222"/>
                </a:solidFill>
                <a:latin typeface="+mj-lt"/>
              </a:rPr>
              <a:t>LaCava</a:t>
            </a:r>
            <a:r>
              <a:rPr lang="en-US" sz="800" dirty="0" smtClean="0">
                <a:solidFill>
                  <a:srgbClr val="222222"/>
                </a:solidFill>
                <a:latin typeface="+mj-lt"/>
              </a:rPr>
              <a:t>, L., </a:t>
            </a:r>
            <a:r>
              <a:rPr lang="en-US" sz="800" dirty="0" err="1" smtClean="0">
                <a:solidFill>
                  <a:srgbClr val="222222"/>
                </a:solidFill>
                <a:latin typeface="+mj-lt"/>
              </a:rPr>
              <a:t>Sharpstee</a:t>
            </a:r>
            <a:r>
              <a:rPr lang="en-US" sz="800" dirty="0" smtClean="0">
                <a:solidFill>
                  <a:srgbClr val="222222"/>
                </a:solidFill>
                <a:latin typeface="+mj-lt"/>
              </a:rPr>
              <a:t>, D., </a:t>
            </a:r>
            <a:r>
              <a:rPr lang="en-US" sz="800" dirty="0" err="1" smtClean="0">
                <a:solidFill>
                  <a:srgbClr val="222222"/>
                </a:solidFill>
                <a:latin typeface="+mj-lt"/>
              </a:rPr>
              <a:t>Lelle</a:t>
            </a:r>
            <a:r>
              <a:rPr lang="en-US" sz="800" dirty="0" smtClean="0">
                <a:solidFill>
                  <a:srgbClr val="222222"/>
                </a:solidFill>
                <a:latin typeface="+mj-lt"/>
              </a:rPr>
              <a:t>, M., &amp; Reece, M. (1998)</a:t>
            </a:r>
          </a:p>
          <a:p>
            <a:r>
              <a:rPr lang="en-US" sz="800" dirty="0" smtClean="0">
                <a:latin typeface="+mj-lt"/>
                <a:cs typeface="Times New Roman" panose="02020603050405020304" pitchFamily="18" charset="0"/>
              </a:rPr>
              <a:t>US Department of Health and Human Services.</a:t>
            </a:r>
          </a:p>
          <a:p>
            <a:r>
              <a:rPr lang="en-US" sz="800" dirty="0" smtClean="0">
                <a:latin typeface="+mj-lt"/>
              </a:rPr>
              <a:t>Centers for Disease Control and Prevention. (2014).</a:t>
            </a:r>
            <a:endParaRPr lang="en-US" sz="800" dirty="0">
              <a:latin typeface="+mj-lt"/>
            </a:endParaRPr>
          </a:p>
        </p:txBody>
      </p:sp>
      <p:sp>
        <p:nvSpPr>
          <p:cNvPr id="7" name="Rounded Rectangle 6"/>
          <p:cNvSpPr/>
          <p:nvPr/>
        </p:nvSpPr>
        <p:spPr>
          <a:xfrm>
            <a:off x="5123705" y="1819555"/>
            <a:ext cx="3804240" cy="3128755"/>
          </a:xfrm>
          <a:prstGeom prst="roundRect">
            <a:avLst/>
          </a:prstGeom>
          <a:solidFill>
            <a:schemeClr val="bg2">
              <a:lumMod val="40000"/>
              <a:lumOff val="60000"/>
            </a:schemeClr>
          </a:solidFill>
          <a:ln w="57150">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solidFill>
                  <a:schemeClr val="tx1"/>
                </a:solidFill>
              </a:rPr>
              <a:t>Examples of </a:t>
            </a:r>
            <a:endParaRPr lang="en-US" sz="1600" b="1" dirty="0" smtClean="0">
              <a:solidFill>
                <a:schemeClr val="tx1"/>
              </a:solidFill>
            </a:endParaRPr>
          </a:p>
          <a:p>
            <a:pPr algn="ctr"/>
            <a:r>
              <a:rPr lang="en-US" sz="1600" b="1" dirty="0" smtClean="0">
                <a:solidFill>
                  <a:schemeClr val="tx1"/>
                </a:solidFill>
              </a:rPr>
              <a:t>Outcome Evaluation</a:t>
            </a:r>
            <a:r>
              <a:rPr lang="en-US" sz="1600" b="1" dirty="0">
                <a:solidFill>
                  <a:schemeClr val="tx1"/>
                </a:solidFill>
              </a:rPr>
              <a:t>:</a:t>
            </a:r>
          </a:p>
          <a:p>
            <a:pPr algn="ctr"/>
            <a:endParaRPr lang="en-US" sz="1600" dirty="0">
              <a:solidFill>
                <a:schemeClr val="tx1"/>
              </a:solidFill>
            </a:endParaRPr>
          </a:p>
          <a:p>
            <a:pPr marL="214313" indent="-214313">
              <a:buFont typeface="Arial" panose="020B0604020202020204" pitchFamily="34" charset="0"/>
              <a:buChar char="•"/>
            </a:pPr>
            <a:r>
              <a:rPr lang="en-US" sz="1600" dirty="0" smtClean="0">
                <a:solidFill>
                  <a:schemeClr val="tx1"/>
                </a:solidFill>
              </a:rPr>
              <a:t>Survey participants before and after a program</a:t>
            </a:r>
            <a:endParaRPr lang="en-US" sz="1600" dirty="0">
              <a:solidFill>
                <a:schemeClr val="tx1"/>
              </a:solidFill>
            </a:endParaRPr>
          </a:p>
          <a:p>
            <a:pPr marL="214313" indent="-214313">
              <a:buFont typeface="Arial" panose="020B0604020202020204" pitchFamily="34" charset="0"/>
              <a:buChar char="•"/>
            </a:pPr>
            <a:r>
              <a:rPr lang="en-US" sz="1600" dirty="0" smtClean="0">
                <a:solidFill>
                  <a:schemeClr val="tx1"/>
                </a:solidFill>
              </a:rPr>
              <a:t>Look for other sources of information about a program’s effect</a:t>
            </a:r>
          </a:p>
        </p:txBody>
      </p:sp>
    </p:spTree>
    <p:extLst>
      <p:ext uri="{BB962C8B-B14F-4D97-AF65-F5344CB8AC3E}">
        <p14:creationId xmlns:p14="http://schemas.microsoft.com/office/powerpoint/2010/main" val="8454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TotalTime>
  <Words>3764</Words>
  <Application>Microsoft Office PowerPoint</Application>
  <PresentationFormat>On-screen Show (4:3)</PresentationFormat>
  <Paragraphs>284</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ＭＳ Ｐゴシック</vt:lpstr>
      <vt:lpstr>Arial</vt:lpstr>
      <vt:lpstr>Calibri</vt:lpstr>
      <vt:lpstr>Franklin Gothic Demi</vt:lpstr>
      <vt:lpstr>Times</vt:lpstr>
      <vt:lpstr>Times New Roman</vt:lpstr>
      <vt:lpstr>Tw Cen MT Condensed Extra Bold</vt:lpstr>
      <vt:lpstr>Office Theme</vt:lpstr>
      <vt:lpstr>Business Leadership Network: Program Evaluation  in Public Health</vt:lpstr>
      <vt:lpstr>Overview</vt:lpstr>
      <vt:lpstr>What is Evaluation? </vt:lpstr>
      <vt:lpstr>Why Conduct Evaluation? </vt:lpstr>
      <vt:lpstr>Types of Evaluation</vt:lpstr>
      <vt:lpstr>Types of Evaluation</vt:lpstr>
      <vt:lpstr>Formative Evaluation</vt:lpstr>
      <vt:lpstr>Process Evaluation</vt:lpstr>
      <vt:lpstr>Outcome Evaluation</vt:lpstr>
      <vt:lpstr>Planning an Evaluation for your Organization</vt:lpstr>
      <vt:lpstr>Planning an Evaluation</vt:lpstr>
      <vt:lpstr>Focus the Evaluation and Develop Evaluation Questions</vt:lpstr>
      <vt:lpstr>Focus the Evaluation and Develop Evaluation Questions</vt:lpstr>
      <vt:lpstr>Focus the Evaluation and Develop Evaluation Questions</vt:lpstr>
      <vt:lpstr>Evaluation Materials</vt:lpstr>
      <vt:lpstr>Budget for Evaluation</vt:lpstr>
      <vt:lpstr>Select an Evaluator</vt:lpstr>
      <vt:lpstr>Suggested Real World Evaluations</vt:lpstr>
      <vt:lpstr>PowerPoint Presentation</vt:lpstr>
      <vt:lpstr>References</vt:lpstr>
    </vt:vector>
  </TitlesOfParts>
  <Company>The 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Leadership Network: Program Evaluation in Public Health</dc:title>
  <dc:creator>University Relations</dc:creator>
  <cp:lastModifiedBy>McKee, Tara R</cp:lastModifiedBy>
  <cp:revision>25</cp:revision>
  <dcterms:created xsi:type="dcterms:W3CDTF">2004-06-18T17:08:09Z</dcterms:created>
  <dcterms:modified xsi:type="dcterms:W3CDTF">2016-03-29T22:03:44Z</dcterms:modified>
</cp:coreProperties>
</file>