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4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notesMasterIdLst>
    <p:notesMasterId r:id="rId21"/>
  </p:notesMasterIdLst>
  <p:handoutMasterIdLst>
    <p:handoutMasterId r:id="rId22"/>
  </p:handoutMasterIdLst>
  <p:sldIdLst>
    <p:sldId id="900" r:id="rId2"/>
    <p:sldId id="921" r:id="rId3"/>
    <p:sldId id="922" r:id="rId4"/>
    <p:sldId id="923" r:id="rId5"/>
    <p:sldId id="924" r:id="rId6"/>
    <p:sldId id="919" r:id="rId7"/>
    <p:sldId id="920" r:id="rId8"/>
    <p:sldId id="915" r:id="rId9"/>
    <p:sldId id="925" r:id="rId10"/>
    <p:sldId id="926" r:id="rId11"/>
    <p:sldId id="927" r:id="rId12"/>
    <p:sldId id="928" r:id="rId13"/>
    <p:sldId id="929" r:id="rId14"/>
    <p:sldId id="910" r:id="rId15"/>
    <p:sldId id="911" r:id="rId16"/>
    <p:sldId id="931" r:id="rId17"/>
    <p:sldId id="932" r:id="rId18"/>
    <p:sldId id="930" r:id="rId19"/>
    <p:sldId id="933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alsh" initials="" lastIdx="3" clrIdx="0"/>
  <p:cmAuthor id="2" name="Microsoft account" initials="Ma" lastIdx="2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8BF56"/>
    <a:srgbClr val="FFFFFF"/>
    <a:srgbClr val="FFCCFF"/>
    <a:srgbClr val="00B050"/>
    <a:srgbClr val="EBF3FD"/>
    <a:srgbClr val="F5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99" autoAdjust="0"/>
  </p:normalViewPr>
  <p:slideViewPr>
    <p:cSldViewPr snapToGrid="0">
      <p:cViewPr varScale="1">
        <p:scale>
          <a:sx n="76" d="100"/>
          <a:sy n="76" d="100"/>
        </p:scale>
        <p:origin x="65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5935248785391199E-2"/>
          <c:y val="2.6744692423442101E-2"/>
          <c:w val="0.942788155469928"/>
          <c:h val="0.670854582750353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Stable Housing</c:v>
                </c:pt>
              </c:strCache>
            </c:strRef>
          </c:tx>
          <c:spPr>
            <a:ln>
              <a:solidFill>
                <a:scrgbClr r="0" g="0" b="0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Child fair/poor health</c:v>
                </c:pt>
                <c:pt idx="1">
                  <c:v>Maternal fair/poor health</c:v>
                </c:pt>
                <c:pt idx="2">
                  <c:v>Maternal depression</c:v>
                </c:pt>
                <c:pt idx="3">
                  <c:v>Food insecurity</c:v>
                </c:pt>
                <c:pt idx="4">
                  <c:v>Energy insecurity</c:v>
                </c:pt>
                <c:pt idx="5">
                  <c:v>Health care trade-offs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5A-4E58-B71F-B91B054385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Behind on Rent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Child fair/poor health</c:v>
                </c:pt>
                <c:pt idx="1">
                  <c:v>Maternal fair/poor health</c:v>
                </c:pt>
                <c:pt idx="2">
                  <c:v>Maternal depression</c:v>
                </c:pt>
                <c:pt idx="3">
                  <c:v>Food insecurity</c:v>
                </c:pt>
                <c:pt idx="4">
                  <c:v>Energy insecurity</c:v>
                </c:pt>
                <c:pt idx="5">
                  <c:v>Health care trade-offs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1.43</c:v>
                </c:pt>
                <c:pt idx="1">
                  <c:v>1.91</c:v>
                </c:pt>
                <c:pt idx="2">
                  <c:v>2.74</c:v>
                </c:pt>
                <c:pt idx="3">
                  <c:v>4.8</c:v>
                </c:pt>
                <c:pt idx="4">
                  <c:v>4.29</c:v>
                </c:pt>
                <c:pt idx="5">
                  <c:v>4.1499999999999986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5A-4E58-B71F-B91B054385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Multiple Moves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Child fair/poor health</c:v>
                </c:pt>
                <c:pt idx="1">
                  <c:v>Maternal fair/poor health</c:v>
                </c:pt>
                <c:pt idx="2">
                  <c:v>Maternal depression</c:v>
                </c:pt>
                <c:pt idx="3">
                  <c:v>Food insecurity</c:v>
                </c:pt>
                <c:pt idx="4">
                  <c:v>Energy insecurity</c:v>
                </c:pt>
                <c:pt idx="5">
                  <c:v>Health care trade-offs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1.45</c:v>
                </c:pt>
                <c:pt idx="1">
                  <c:v>2.23</c:v>
                </c:pt>
                <c:pt idx="2">
                  <c:v>3.68</c:v>
                </c:pt>
                <c:pt idx="3">
                  <c:v>4.71</c:v>
                </c:pt>
                <c:pt idx="4">
                  <c:v>1.81</c:v>
                </c:pt>
                <c:pt idx="5">
                  <c:v>2.93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5A-4E58-B71F-B91B054385B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Homelessness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Child fair/poor health</c:v>
                </c:pt>
                <c:pt idx="1">
                  <c:v>Maternal fair/poor health</c:v>
                </c:pt>
                <c:pt idx="2">
                  <c:v>Maternal depression</c:v>
                </c:pt>
                <c:pt idx="3">
                  <c:v>Food insecurity</c:v>
                </c:pt>
                <c:pt idx="4">
                  <c:v>Energy insecurity</c:v>
                </c:pt>
                <c:pt idx="5">
                  <c:v>Health care trade-offs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1.58</c:v>
                </c:pt>
                <c:pt idx="1">
                  <c:v>1.96</c:v>
                </c:pt>
                <c:pt idx="2">
                  <c:v>3.62</c:v>
                </c:pt>
                <c:pt idx="3">
                  <c:v>4.41</c:v>
                </c:pt>
                <c:pt idx="4">
                  <c:v>1.26</c:v>
                </c:pt>
                <c:pt idx="5">
                  <c:v>3.26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5A-4E58-B71F-B91B054385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8409144"/>
        <c:axId val="418409536"/>
      </c:barChart>
      <c:catAx>
        <c:axId val="418409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8409536"/>
        <c:crosses val="autoZero"/>
        <c:auto val="1"/>
        <c:lblAlgn val="ctr"/>
        <c:lblOffset val="100"/>
        <c:noMultiLvlLbl val="0"/>
      </c:catAx>
      <c:valAx>
        <c:axId val="4184095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184091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467107834924899"/>
          <c:y val="0.858286078633406"/>
          <c:w val="0.49931032557100602"/>
          <c:h val="0.1417139213665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25198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062183652738802E-2"/>
          <c:y val="9.70567106691054E-2"/>
          <c:w val="0.93587563269452301"/>
          <c:h val="0.867355828752221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 # IP stays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F-4C26-964F-BA042C7ED7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</c:v>
                </c:pt>
              </c:strCache>
            </c:strRef>
          </c:tx>
          <c:spPr>
            <a:solidFill>
              <a:srgbClr val="F8BF5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Total # IP stays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CF-4C26-964F-BA042C7ED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5"/>
        <c:axId val="379886600"/>
        <c:axId val="419113512"/>
      </c:barChart>
      <c:catAx>
        <c:axId val="379886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19113512"/>
        <c:crosses val="autoZero"/>
        <c:auto val="1"/>
        <c:lblAlgn val="ctr"/>
        <c:lblOffset val="100"/>
        <c:noMultiLvlLbl val="0"/>
      </c:catAx>
      <c:valAx>
        <c:axId val="419113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9886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E5D81F-8998-4EC0-946F-D76A704E723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BE5E783-2502-4DC0-B21E-193834BE6AE9}">
      <dgm:prSet phldrT="[Text]" custT="1"/>
      <dgm:spPr>
        <a:solidFill>
          <a:srgbClr val="EB8E30"/>
        </a:solidFill>
        <a:ln w="12700">
          <a:solidFill>
            <a:schemeClr val="tx1"/>
          </a:solidFill>
          <a:miter lim="800000"/>
        </a:ln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+mn-lt"/>
            </a:rPr>
            <a:t>High-Risk Clients    Top 5%</a:t>
          </a:r>
          <a:endParaRPr lang="en-US" sz="1400" b="0" dirty="0">
            <a:solidFill>
              <a:schemeClr val="tx1"/>
            </a:solidFill>
            <a:latin typeface="+mn-lt"/>
          </a:endParaRPr>
        </a:p>
      </dgm:t>
    </dgm:pt>
    <dgm:pt modelId="{88C9108B-151B-4EEB-98C2-304EB08147E0}" type="parTrans" cxnId="{B3345712-957F-4340-9302-C75315A392F1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0ABA693C-C114-4912-A689-25B49BD57AC2}" type="sibTrans" cxnId="{B3345712-957F-4340-9302-C75315A392F1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287F842D-5A76-4301-AD02-005A0FEE4E7C}">
      <dgm:prSet phldrT="[Text]" custT="1"/>
      <dgm:spPr>
        <a:solidFill>
          <a:srgbClr val="425A82"/>
        </a:solidFill>
        <a:ln w="12700">
          <a:solidFill>
            <a:schemeClr val="tx1"/>
          </a:solidFill>
          <a:miter lim="800000"/>
        </a:ln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  <a:latin typeface="+mn-lt"/>
            </a:rPr>
            <a:t>Rising-Risk Clients             5-35%</a:t>
          </a:r>
          <a:endParaRPr lang="en-US" sz="1400" b="0" dirty="0">
            <a:solidFill>
              <a:schemeClr val="bg1"/>
            </a:solidFill>
            <a:latin typeface="+mn-lt"/>
          </a:endParaRPr>
        </a:p>
      </dgm:t>
    </dgm:pt>
    <dgm:pt modelId="{BB410D69-B4BF-4625-8D65-71C809182177}" type="parTrans" cxnId="{28E8019A-8A39-4AF1-916A-A60159891AD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4152A76F-0850-4E7C-BBAD-A6A74F403187}" type="sibTrans" cxnId="{28E8019A-8A39-4AF1-916A-A60159891AD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872722B2-D744-497F-93AE-25123C218E7F}">
      <dgm:prSet phldrT="[Text]" custT="1"/>
      <dgm:spPr>
        <a:solidFill>
          <a:srgbClr val="334664"/>
        </a:solidFill>
        <a:ln w="12700">
          <a:solidFill>
            <a:schemeClr val="tx1"/>
          </a:solidFill>
          <a:miter lim="800000"/>
        </a:ln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  <a:latin typeface="+mn-lt"/>
            </a:rPr>
            <a:t>Low-Risk Clients      60-80%</a:t>
          </a:r>
          <a:endParaRPr lang="en-US" sz="1400" b="0" dirty="0">
            <a:solidFill>
              <a:schemeClr val="bg1"/>
            </a:solidFill>
            <a:latin typeface="+mn-lt"/>
          </a:endParaRPr>
        </a:p>
      </dgm:t>
    </dgm:pt>
    <dgm:pt modelId="{955DE15B-0345-4035-B113-750DFB8F0DB7}" type="parTrans" cxnId="{BECBA072-AF0E-4515-A9B0-E4E59CD8D2C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1AD96314-1DEA-4271-8FA3-F72ECD216667}" type="sibTrans" cxnId="{BECBA072-AF0E-4515-A9B0-E4E59CD8D2C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F44EC7B4-2436-45DB-B065-E33CA8E4FC7A}" type="pres">
      <dgm:prSet presAssocID="{C0E5D81F-8998-4EC0-946F-D76A704E7235}" presName="Name0" presStyleCnt="0">
        <dgm:presLayoutVars>
          <dgm:dir/>
          <dgm:animLvl val="lvl"/>
          <dgm:resizeHandles val="exact"/>
        </dgm:presLayoutVars>
      </dgm:prSet>
      <dgm:spPr/>
    </dgm:pt>
    <dgm:pt modelId="{8DE5B69D-8599-4FD8-BA3F-1D9CFF7E13D0}" type="pres">
      <dgm:prSet presAssocID="{CBE5E783-2502-4DC0-B21E-193834BE6AE9}" presName="Name8" presStyleCnt="0"/>
      <dgm:spPr/>
    </dgm:pt>
    <dgm:pt modelId="{8787AFFE-B400-4F50-978B-DF1DA1851314}" type="pres">
      <dgm:prSet presAssocID="{CBE5E783-2502-4DC0-B21E-193834BE6AE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91D6F-4B42-4C51-848E-404FC43D4E4A}" type="pres">
      <dgm:prSet presAssocID="{CBE5E783-2502-4DC0-B21E-193834BE6A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12E1E-660A-432D-873A-BA2965ACC5D7}" type="pres">
      <dgm:prSet presAssocID="{287F842D-5A76-4301-AD02-005A0FEE4E7C}" presName="Name8" presStyleCnt="0"/>
      <dgm:spPr/>
    </dgm:pt>
    <dgm:pt modelId="{88991A4F-5294-48CE-812E-9DC7776209B6}" type="pres">
      <dgm:prSet presAssocID="{287F842D-5A76-4301-AD02-005A0FEE4E7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886E9-C6F3-43A1-A239-1F3FA4200BC3}" type="pres">
      <dgm:prSet presAssocID="{287F842D-5A76-4301-AD02-005A0FEE4E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DE3DE-53D8-45D6-B02B-03780CCC98E3}" type="pres">
      <dgm:prSet presAssocID="{872722B2-D744-497F-93AE-25123C218E7F}" presName="Name8" presStyleCnt="0"/>
      <dgm:spPr/>
    </dgm:pt>
    <dgm:pt modelId="{B86F1253-6CFB-4333-8333-E215F240786E}" type="pres">
      <dgm:prSet presAssocID="{872722B2-D744-497F-93AE-25123C218E7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26F3D-716F-4200-A4F0-6415ACFC6704}" type="pres">
      <dgm:prSet presAssocID="{872722B2-D744-497F-93AE-25123C218E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E95D9-1759-064E-957D-058BB07AC638}" type="presOf" srcId="{CBE5E783-2502-4DC0-B21E-193834BE6AE9}" destId="{8787AFFE-B400-4F50-978B-DF1DA1851314}" srcOrd="0" destOrd="0" presId="urn:microsoft.com/office/officeart/2005/8/layout/pyramid1"/>
    <dgm:cxn modelId="{C4D2DFD6-F27F-B345-9652-FFBEB01B44DE}" type="presOf" srcId="{CBE5E783-2502-4DC0-B21E-193834BE6AE9}" destId="{48991D6F-4B42-4C51-848E-404FC43D4E4A}" srcOrd="1" destOrd="0" presId="urn:microsoft.com/office/officeart/2005/8/layout/pyramid1"/>
    <dgm:cxn modelId="{8C7A5B98-346F-5941-80A7-DA1AFA9C896E}" type="presOf" srcId="{287F842D-5A76-4301-AD02-005A0FEE4E7C}" destId="{88991A4F-5294-48CE-812E-9DC7776209B6}" srcOrd="0" destOrd="0" presId="urn:microsoft.com/office/officeart/2005/8/layout/pyramid1"/>
    <dgm:cxn modelId="{BECBA072-AF0E-4515-A9B0-E4E59CD8D2C2}" srcId="{C0E5D81F-8998-4EC0-946F-D76A704E7235}" destId="{872722B2-D744-497F-93AE-25123C218E7F}" srcOrd="2" destOrd="0" parTransId="{955DE15B-0345-4035-B113-750DFB8F0DB7}" sibTransId="{1AD96314-1DEA-4271-8FA3-F72ECD216667}"/>
    <dgm:cxn modelId="{15783C90-4F9C-8F42-AA5C-D63A435E0A26}" type="presOf" srcId="{C0E5D81F-8998-4EC0-946F-D76A704E7235}" destId="{F44EC7B4-2436-45DB-B065-E33CA8E4FC7A}" srcOrd="0" destOrd="0" presId="urn:microsoft.com/office/officeart/2005/8/layout/pyramid1"/>
    <dgm:cxn modelId="{F0AD889B-04E8-984A-B6EC-FC85AB211A85}" type="presOf" srcId="{872722B2-D744-497F-93AE-25123C218E7F}" destId="{B86F1253-6CFB-4333-8333-E215F240786E}" srcOrd="0" destOrd="0" presId="urn:microsoft.com/office/officeart/2005/8/layout/pyramid1"/>
    <dgm:cxn modelId="{E5734CC3-7C83-9A40-B1EF-6965BB34E40E}" type="presOf" srcId="{872722B2-D744-497F-93AE-25123C218E7F}" destId="{D9326F3D-716F-4200-A4F0-6415ACFC6704}" srcOrd="1" destOrd="0" presId="urn:microsoft.com/office/officeart/2005/8/layout/pyramid1"/>
    <dgm:cxn modelId="{28E8019A-8A39-4AF1-916A-A60159891AD2}" srcId="{C0E5D81F-8998-4EC0-946F-D76A704E7235}" destId="{287F842D-5A76-4301-AD02-005A0FEE4E7C}" srcOrd="1" destOrd="0" parTransId="{BB410D69-B4BF-4625-8D65-71C809182177}" sibTransId="{4152A76F-0850-4E7C-BBAD-A6A74F403187}"/>
    <dgm:cxn modelId="{B3345712-957F-4340-9302-C75315A392F1}" srcId="{C0E5D81F-8998-4EC0-946F-D76A704E7235}" destId="{CBE5E783-2502-4DC0-B21E-193834BE6AE9}" srcOrd="0" destOrd="0" parTransId="{88C9108B-151B-4EEB-98C2-304EB08147E0}" sibTransId="{0ABA693C-C114-4912-A689-25B49BD57AC2}"/>
    <dgm:cxn modelId="{72E4F247-DDDA-F748-9DE1-A293B3E23270}" type="presOf" srcId="{287F842D-5A76-4301-AD02-005A0FEE4E7C}" destId="{897886E9-C6F3-43A1-A239-1F3FA4200BC3}" srcOrd="1" destOrd="0" presId="urn:microsoft.com/office/officeart/2005/8/layout/pyramid1"/>
    <dgm:cxn modelId="{E4A93969-7AE7-344B-B813-796A4D631289}" type="presParOf" srcId="{F44EC7B4-2436-45DB-B065-E33CA8E4FC7A}" destId="{8DE5B69D-8599-4FD8-BA3F-1D9CFF7E13D0}" srcOrd="0" destOrd="0" presId="urn:microsoft.com/office/officeart/2005/8/layout/pyramid1"/>
    <dgm:cxn modelId="{BCC27744-D7FF-D24B-BC0D-40EE13051AD9}" type="presParOf" srcId="{8DE5B69D-8599-4FD8-BA3F-1D9CFF7E13D0}" destId="{8787AFFE-B400-4F50-978B-DF1DA1851314}" srcOrd="0" destOrd="0" presId="urn:microsoft.com/office/officeart/2005/8/layout/pyramid1"/>
    <dgm:cxn modelId="{EF3F4EC8-9DDD-EE4F-835E-CA260D883B03}" type="presParOf" srcId="{8DE5B69D-8599-4FD8-BA3F-1D9CFF7E13D0}" destId="{48991D6F-4B42-4C51-848E-404FC43D4E4A}" srcOrd="1" destOrd="0" presId="urn:microsoft.com/office/officeart/2005/8/layout/pyramid1"/>
    <dgm:cxn modelId="{72C6CBE2-A6B5-EE41-8174-0D3623D3C048}" type="presParOf" srcId="{F44EC7B4-2436-45DB-B065-E33CA8E4FC7A}" destId="{37312E1E-660A-432D-873A-BA2965ACC5D7}" srcOrd="1" destOrd="0" presId="urn:microsoft.com/office/officeart/2005/8/layout/pyramid1"/>
    <dgm:cxn modelId="{950A1F6D-D632-504D-BB91-4D69FBA7CA24}" type="presParOf" srcId="{37312E1E-660A-432D-873A-BA2965ACC5D7}" destId="{88991A4F-5294-48CE-812E-9DC7776209B6}" srcOrd="0" destOrd="0" presId="urn:microsoft.com/office/officeart/2005/8/layout/pyramid1"/>
    <dgm:cxn modelId="{C4C4F035-B887-DD41-A95E-4578D63CDF81}" type="presParOf" srcId="{37312E1E-660A-432D-873A-BA2965ACC5D7}" destId="{897886E9-C6F3-43A1-A239-1F3FA4200BC3}" srcOrd="1" destOrd="0" presId="urn:microsoft.com/office/officeart/2005/8/layout/pyramid1"/>
    <dgm:cxn modelId="{4B5E3765-5108-6548-8961-8B36B58CC95C}" type="presParOf" srcId="{F44EC7B4-2436-45DB-B065-E33CA8E4FC7A}" destId="{3C3DE3DE-53D8-45D6-B02B-03780CCC98E3}" srcOrd="2" destOrd="0" presId="urn:microsoft.com/office/officeart/2005/8/layout/pyramid1"/>
    <dgm:cxn modelId="{58AF6C3B-2AA1-9A43-8EA8-1857F1111FBB}" type="presParOf" srcId="{3C3DE3DE-53D8-45D6-B02B-03780CCC98E3}" destId="{B86F1253-6CFB-4333-8333-E215F240786E}" srcOrd="0" destOrd="0" presId="urn:microsoft.com/office/officeart/2005/8/layout/pyramid1"/>
    <dgm:cxn modelId="{286B2778-92C9-9E46-9C9D-3D47C694940D}" type="presParOf" srcId="{3C3DE3DE-53D8-45D6-B02B-03780CCC98E3}" destId="{D9326F3D-716F-4200-A4F0-6415ACFC67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E5D81F-8998-4EC0-946F-D76A704E7235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CBE5E783-2502-4DC0-B21E-193834BE6AE9}">
      <dgm:prSet phldrT="[Text]" custT="1"/>
      <dgm:spPr>
        <a:solidFill>
          <a:srgbClr val="EDB649"/>
        </a:solidFill>
        <a:ln w="12700">
          <a:solidFill>
            <a:schemeClr val="tx1"/>
          </a:solidFill>
          <a:miter lim="800000"/>
        </a:ln>
      </dgm:spPr>
      <dgm:t>
        <a:bodyPr/>
        <a:lstStyle/>
        <a:p>
          <a:r>
            <a:rPr lang="en-US" sz="1400" b="0" dirty="0" smtClean="0">
              <a:solidFill>
                <a:schemeClr val="tx1"/>
              </a:solidFill>
              <a:latin typeface="+mn-lt"/>
            </a:rPr>
            <a:t>High-Risk Patients   Top 5%</a:t>
          </a:r>
          <a:endParaRPr lang="en-US" sz="1400" b="0" dirty="0">
            <a:solidFill>
              <a:schemeClr val="tx1"/>
            </a:solidFill>
            <a:latin typeface="+mn-lt"/>
          </a:endParaRPr>
        </a:p>
      </dgm:t>
    </dgm:pt>
    <dgm:pt modelId="{88C9108B-151B-4EEB-98C2-304EB08147E0}" type="parTrans" cxnId="{B3345712-957F-4340-9302-C75315A392F1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0ABA693C-C114-4912-A689-25B49BD57AC2}" type="sibTrans" cxnId="{B3345712-957F-4340-9302-C75315A392F1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287F842D-5A76-4301-AD02-005A0FEE4E7C}">
      <dgm:prSet phldrT="[Text]" custT="1"/>
      <dgm:spPr>
        <a:solidFill>
          <a:srgbClr val="EB8E30"/>
        </a:solidFill>
        <a:ln w="12700">
          <a:solidFill>
            <a:schemeClr val="tx1"/>
          </a:solidFill>
          <a:miter lim="800000"/>
        </a:ln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  <a:latin typeface="+mn-lt"/>
            </a:rPr>
            <a:t>Rising-Risk Patients             5-35%</a:t>
          </a:r>
          <a:endParaRPr lang="en-US" sz="1400" b="0" dirty="0">
            <a:solidFill>
              <a:schemeClr val="bg1"/>
            </a:solidFill>
            <a:latin typeface="+mn-lt"/>
          </a:endParaRPr>
        </a:p>
      </dgm:t>
    </dgm:pt>
    <dgm:pt modelId="{BB410D69-B4BF-4625-8D65-71C809182177}" type="parTrans" cxnId="{28E8019A-8A39-4AF1-916A-A60159891AD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4152A76F-0850-4E7C-BBAD-A6A74F403187}" type="sibTrans" cxnId="{28E8019A-8A39-4AF1-916A-A60159891AD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872722B2-D744-497F-93AE-25123C218E7F}">
      <dgm:prSet phldrT="[Text]" custT="1"/>
      <dgm:spPr>
        <a:solidFill>
          <a:srgbClr val="425A82"/>
        </a:solidFill>
        <a:ln w="12700">
          <a:solidFill>
            <a:schemeClr val="tx1"/>
          </a:solidFill>
          <a:miter lim="800000"/>
        </a:ln>
      </dgm:spPr>
      <dgm:t>
        <a:bodyPr/>
        <a:lstStyle/>
        <a:p>
          <a:r>
            <a:rPr lang="en-US" sz="1400" b="0" dirty="0" smtClean="0">
              <a:solidFill>
                <a:schemeClr val="bg1"/>
              </a:solidFill>
              <a:latin typeface="+mn-lt"/>
            </a:rPr>
            <a:t>Low-Risk Patients      60-80%</a:t>
          </a:r>
          <a:endParaRPr lang="en-US" sz="1400" b="0" dirty="0">
            <a:solidFill>
              <a:schemeClr val="bg1"/>
            </a:solidFill>
            <a:latin typeface="+mn-lt"/>
          </a:endParaRPr>
        </a:p>
      </dgm:t>
    </dgm:pt>
    <dgm:pt modelId="{955DE15B-0345-4035-B113-750DFB8F0DB7}" type="parTrans" cxnId="{BECBA072-AF0E-4515-A9B0-E4E59CD8D2C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1AD96314-1DEA-4271-8FA3-F72ECD216667}" type="sibTrans" cxnId="{BECBA072-AF0E-4515-A9B0-E4E59CD8D2C2}">
      <dgm:prSet/>
      <dgm:spPr/>
      <dgm:t>
        <a:bodyPr/>
        <a:lstStyle/>
        <a:p>
          <a:endParaRPr lang="en-US" sz="900" b="1">
            <a:solidFill>
              <a:schemeClr val="tx1"/>
            </a:solidFill>
            <a:latin typeface="+mn-lt"/>
          </a:endParaRPr>
        </a:p>
      </dgm:t>
    </dgm:pt>
    <dgm:pt modelId="{F44EC7B4-2436-45DB-B065-E33CA8E4FC7A}" type="pres">
      <dgm:prSet presAssocID="{C0E5D81F-8998-4EC0-946F-D76A704E7235}" presName="Name0" presStyleCnt="0">
        <dgm:presLayoutVars>
          <dgm:dir/>
          <dgm:animLvl val="lvl"/>
          <dgm:resizeHandles val="exact"/>
        </dgm:presLayoutVars>
      </dgm:prSet>
      <dgm:spPr/>
    </dgm:pt>
    <dgm:pt modelId="{8DE5B69D-8599-4FD8-BA3F-1D9CFF7E13D0}" type="pres">
      <dgm:prSet presAssocID="{CBE5E783-2502-4DC0-B21E-193834BE6AE9}" presName="Name8" presStyleCnt="0"/>
      <dgm:spPr/>
    </dgm:pt>
    <dgm:pt modelId="{8787AFFE-B400-4F50-978B-DF1DA1851314}" type="pres">
      <dgm:prSet presAssocID="{CBE5E783-2502-4DC0-B21E-193834BE6AE9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991D6F-4B42-4C51-848E-404FC43D4E4A}" type="pres">
      <dgm:prSet presAssocID="{CBE5E783-2502-4DC0-B21E-193834BE6AE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12E1E-660A-432D-873A-BA2965ACC5D7}" type="pres">
      <dgm:prSet presAssocID="{287F842D-5A76-4301-AD02-005A0FEE4E7C}" presName="Name8" presStyleCnt="0"/>
      <dgm:spPr/>
    </dgm:pt>
    <dgm:pt modelId="{88991A4F-5294-48CE-812E-9DC7776209B6}" type="pres">
      <dgm:prSet presAssocID="{287F842D-5A76-4301-AD02-005A0FEE4E7C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886E9-C6F3-43A1-A239-1F3FA4200BC3}" type="pres">
      <dgm:prSet presAssocID="{287F842D-5A76-4301-AD02-005A0FEE4E7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DE3DE-53D8-45D6-B02B-03780CCC98E3}" type="pres">
      <dgm:prSet presAssocID="{872722B2-D744-497F-93AE-25123C218E7F}" presName="Name8" presStyleCnt="0"/>
      <dgm:spPr/>
    </dgm:pt>
    <dgm:pt modelId="{B86F1253-6CFB-4333-8333-E215F240786E}" type="pres">
      <dgm:prSet presAssocID="{872722B2-D744-497F-93AE-25123C218E7F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26F3D-716F-4200-A4F0-6415ACFC6704}" type="pres">
      <dgm:prSet presAssocID="{872722B2-D744-497F-93AE-25123C218E7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E607CD-9B8F-C14F-9EFF-B97753C1F331}" type="presOf" srcId="{CBE5E783-2502-4DC0-B21E-193834BE6AE9}" destId="{48991D6F-4B42-4C51-848E-404FC43D4E4A}" srcOrd="1" destOrd="0" presId="urn:microsoft.com/office/officeart/2005/8/layout/pyramid1"/>
    <dgm:cxn modelId="{3A3B7173-6888-5640-BE87-2786E70396FE}" type="presOf" srcId="{287F842D-5A76-4301-AD02-005A0FEE4E7C}" destId="{88991A4F-5294-48CE-812E-9DC7776209B6}" srcOrd="0" destOrd="0" presId="urn:microsoft.com/office/officeart/2005/8/layout/pyramid1"/>
    <dgm:cxn modelId="{4012A9E4-77E4-774D-A4D6-2EF4C2773109}" type="presOf" srcId="{872722B2-D744-497F-93AE-25123C218E7F}" destId="{D9326F3D-716F-4200-A4F0-6415ACFC6704}" srcOrd="1" destOrd="0" presId="urn:microsoft.com/office/officeart/2005/8/layout/pyramid1"/>
    <dgm:cxn modelId="{BECBA072-AF0E-4515-A9B0-E4E59CD8D2C2}" srcId="{C0E5D81F-8998-4EC0-946F-D76A704E7235}" destId="{872722B2-D744-497F-93AE-25123C218E7F}" srcOrd="2" destOrd="0" parTransId="{955DE15B-0345-4035-B113-750DFB8F0DB7}" sibTransId="{1AD96314-1DEA-4271-8FA3-F72ECD216667}"/>
    <dgm:cxn modelId="{1BDB3EFB-3CBC-614D-8CB2-DE4037DFC218}" type="presOf" srcId="{C0E5D81F-8998-4EC0-946F-D76A704E7235}" destId="{F44EC7B4-2436-45DB-B065-E33CA8E4FC7A}" srcOrd="0" destOrd="0" presId="urn:microsoft.com/office/officeart/2005/8/layout/pyramid1"/>
    <dgm:cxn modelId="{53683449-76BA-8745-83C1-6D69398458B4}" type="presOf" srcId="{872722B2-D744-497F-93AE-25123C218E7F}" destId="{B86F1253-6CFB-4333-8333-E215F240786E}" srcOrd="0" destOrd="0" presId="urn:microsoft.com/office/officeart/2005/8/layout/pyramid1"/>
    <dgm:cxn modelId="{43C06BD7-7D4A-4E4D-8902-1DFD2B7756B2}" type="presOf" srcId="{287F842D-5A76-4301-AD02-005A0FEE4E7C}" destId="{897886E9-C6F3-43A1-A239-1F3FA4200BC3}" srcOrd="1" destOrd="0" presId="urn:microsoft.com/office/officeart/2005/8/layout/pyramid1"/>
    <dgm:cxn modelId="{DB2B6283-C28B-4845-9843-DF78AB3A0F45}" type="presOf" srcId="{CBE5E783-2502-4DC0-B21E-193834BE6AE9}" destId="{8787AFFE-B400-4F50-978B-DF1DA1851314}" srcOrd="0" destOrd="0" presId="urn:microsoft.com/office/officeart/2005/8/layout/pyramid1"/>
    <dgm:cxn modelId="{28E8019A-8A39-4AF1-916A-A60159891AD2}" srcId="{C0E5D81F-8998-4EC0-946F-D76A704E7235}" destId="{287F842D-5A76-4301-AD02-005A0FEE4E7C}" srcOrd="1" destOrd="0" parTransId="{BB410D69-B4BF-4625-8D65-71C809182177}" sibTransId="{4152A76F-0850-4E7C-BBAD-A6A74F403187}"/>
    <dgm:cxn modelId="{B3345712-957F-4340-9302-C75315A392F1}" srcId="{C0E5D81F-8998-4EC0-946F-D76A704E7235}" destId="{CBE5E783-2502-4DC0-B21E-193834BE6AE9}" srcOrd="0" destOrd="0" parTransId="{88C9108B-151B-4EEB-98C2-304EB08147E0}" sibTransId="{0ABA693C-C114-4912-A689-25B49BD57AC2}"/>
    <dgm:cxn modelId="{4F851A96-C726-3040-A1F3-664A4117DDC9}" type="presParOf" srcId="{F44EC7B4-2436-45DB-B065-E33CA8E4FC7A}" destId="{8DE5B69D-8599-4FD8-BA3F-1D9CFF7E13D0}" srcOrd="0" destOrd="0" presId="urn:microsoft.com/office/officeart/2005/8/layout/pyramid1"/>
    <dgm:cxn modelId="{65965415-79F0-6F4C-8613-7CC355485C3D}" type="presParOf" srcId="{8DE5B69D-8599-4FD8-BA3F-1D9CFF7E13D0}" destId="{8787AFFE-B400-4F50-978B-DF1DA1851314}" srcOrd="0" destOrd="0" presId="urn:microsoft.com/office/officeart/2005/8/layout/pyramid1"/>
    <dgm:cxn modelId="{0559F36F-9536-0C40-96C2-4D2F15BDD0FB}" type="presParOf" srcId="{8DE5B69D-8599-4FD8-BA3F-1D9CFF7E13D0}" destId="{48991D6F-4B42-4C51-848E-404FC43D4E4A}" srcOrd="1" destOrd="0" presId="urn:microsoft.com/office/officeart/2005/8/layout/pyramid1"/>
    <dgm:cxn modelId="{F23409E3-0861-254B-A369-CE27806E0489}" type="presParOf" srcId="{F44EC7B4-2436-45DB-B065-E33CA8E4FC7A}" destId="{37312E1E-660A-432D-873A-BA2965ACC5D7}" srcOrd="1" destOrd="0" presId="urn:microsoft.com/office/officeart/2005/8/layout/pyramid1"/>
    <dgm:cxn modelId="{5F8977DC-281D-4B4B-A9C8-B089D3E24CF7}" type="presParOf" srcId="{37312E1E-660A-432D-873A-BA2965ACC5D7}" destId="{88991A4F-5294-48CE-812E-9DC7776209B6}" srcOrd="0" destOrd="0" presId="urn:microsoft.com/office/officeart/2005/8/layout/pyramid1"/>
    <dgm:cxn modelId="{F434AC6D-A790-B04E-AD28-CA62AD7D4803}" type="presParOf" srcId="{37312E1E-660A-432D-873A-BA2965ACC5D7}" destId="{897886E9-C6F3-43A1-A239-1F3FA4200BC3}" srcOrd="1" destOrd="0" presId="urn:microsoft.com/office/officeart/2005/8/layout/pyramid1"/>
    <dgm:cxn modelId="{B6550536-026C-D844-A9DC-448F2A34775A}" type="presParOf" srcId="{F44EC7B4-2436-45DB-B065-E33CA8E4FC7A}" destId="{3C3DE3DE-53D8-45D6-B02B-03780CCC98E3}" srcOrd="2" destOrd="0" presId="urn:microsoft.com/office/officeart/2005/8/layout/pyramid1"/>
    <dgm:cxn modelId="{03BC2B1A-9383-5741-8427-8C7383BCA333}" type="presParOf" srcId="{3C3DE3DE-53D8-45D6-B02B-03780CCC98E3}" destId="{B86F1253-6CFB-4333-8333-E215F240786E}" srcOrd="0" destOrd="0" presId="urn:microsoft.com/office/officeart/2005/8/layout/pyramid1"/>
    <dgm:cxn modelId="{C9EA2F0A-DE62-6B41-90F5-BC9F758B7E10}" type="presParOf" srcId="{3C3DE3DE-53D8-45D6-B02B-03780CCC98E3}" destId="{D9326F3D-716F-4200-A4F0-6415ACFC670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7AFFE-B400-4F50-978B-DF1DA1851314}">
      <dsp:nvSpPr>
        <dsp:cNvPr id="0" name=""/>
        <dsp:cNvSpPr/>
      </dsp:nvSpPr>
      <dsp:spPr>
        <a:xfrm>
          <a:off x="808489" y="0"/>
          <a:ext cx="808489" cy="1118223"/>
        </a:xfrm>
        <a:prstGeom prst="trapezoid">
          <a:avLst>
            <a:gd name="adj" fmla="val 50000"/>
          </a:avLst>
        </a:prstGeom>
        <a:solidFill>
          <a:srgbClr val="EB8E3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+mn-lt"/>
            </a:rPr>
            <a:t>High-Risk Clients    Top 5%</a:t>
          </a:r>
          <a:endParaRPr lang="en-US" sz="1400" b="0" kern="1200" dirty="0">
            <a:solidFill>
              <a:schemeClr val="tx1"/>
            </a:solidFill>
            <a:latin typeface="+mn-lt"/>
          </a:endParaRPr>
        </a:p>
      </dsp:txBody>
      <dsp:txXfrm>
        <a:off x="808489" y="0"/>
        <a:ext cx="808489" cy="1118223"/>
      </dsp:txXfrm>
    </dsp:sp>
    <dsp:sp modelId="{88991A4F-5294-48CE-812E-9DC7776209B6}">
      <dsp:nvSpPr>
        <dsp:cNvPr id="0" name=""/>
        <dsp:cNvSpPr/>
      </dsp:nvSpPr>
      <dsp:spPr>
        <a:xfrm>
          <a:off x="404244" y="1118222"/>
          <a:ext cx="1616978" cy="1118223"/>
        </a:xfrm>
        <a:prstGeom prst="trapezoid">
          <a:avLst>
            <a:gd name="adj" fmla="val 36151"/>
          </a:avLst>
        </a:prstGeom>
        <a:solidFill>
          <a:srgbClr val="425A8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Rising-Risk Clients             5-35%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</dsp:txBody>
      <dsp:txXfrm>
        <a:off x="687215" y="1118222"/>
        <a:ext cx="1051036" cy="1118223"/>
      </dsp:txXfrm>
    </dsp:sp>
    <dsp:sp modelId="{B86F1253-6CFB-4333-8333-E215F240786E}">
      <dsp:nvSpPr>
        <dsp:cNvPr id="0" name=""/>
        <dsp:cNvSpPr/>
      </dsp:nvSpPr>
      <dsp:spPr>
        <a:xfrm>
          <a:off x="0" y="2236446"/>
          <a:ext cx="2425467" cy="1118223"/>
        </a:xfrm>
        <a:prstGeom prst="trapezoid">
          <a:avLst>
            <a:gd name="adj" fmla="val 36151"/>
          </a:avLst>
        </a:prstGeom>
        <a:solidFill>
          <a:srgbClr val="334664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Low-Risk Clients      60-80%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</dsp:txBody>
      <dsp:txXfrm>
        <a:off x="424456" y="2236446"/>
        <a:ext cx="1576554" cy="1118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7AFFE-B400-4F50-978B-DF1DA1851314}">
      <dsp:nvSpPr>
        <dsp:cNvPr id="0" name=""/>
        <dsp:cNvSpPr/>
      </dsp:nvSpPr>
      <dsp:spPr>
        <a:xfrm>
          <a:off x="808489" y="0"/>
          <a:ext cx="808489" cy="1118223"/>
        </a:xfrm>
        <a:prstGeom prst="trapezoid">
          <a:avLst>
            <a:gd name="adj" fmla="val 50000"/>
          </a:avLst>
        </a:prstGeom>
        <a:solidFill>
          <a:srgbClr val="EDB649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tx1"/>
              </a:solidFill>
              <a:latin typeface="+mn-lt"/>
            </a:rPr>
            <a:t>High-Risk Patients   Top 5%</a:t>
          </a:r>
          <a:endParaRPr lang="en-US" sz="1400" b="0" kern="1200" dirty="0">
            <a:solidFill>
              <a:schemeClr val="tx1"/>
            </a:solidFill>
            <a:latin typeface="+mn-lt"/>
          </a:endParaRPr>
        </a:p>
      </dsp:txBody>
      <dsp:txXfrm>
        <a:off x="808489" y="0"/>
        <a:ext cx="808489" cy="1118223"/>
      </dsp:txXfrm>
    </dsp:sp>
    <dsp:sp modelId="{88991A4F-5294-48CE-812E-9DC7776209B6}">
      <dsp:nvSpPr>
        <dsp:cNvPr id="0" name=""/>
        <dsp:cNvSpPr/>
      </dsp:nvSpPr>
      <dsp:spPr>
        <a:xfrm>
          <a:off x="404244" y="1118222"/>
          <a:ext cx="1616978" cy="1118223"/>
        </a:xfrm>
        <a:prstGeom prst="trapezoid">
          <a:avLst>
            <a:gd name="adj" fmla="val 36151"/>
          </a:avLst>
        </a:prstGeom>
        <a:solidFill>
          <a:srgbClr val="EB8E3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Rising-Risk Patients             5-35%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</dsp:txBody>
      <dsp:txXfrm>
        <a:off x="687215" y="1118222"/>
        <a:ext cx="1051036" cy="1118223"/>
      </dsp:txXfrm>
    </dsp:sp>
    <dsp:sp modelId="{B86F1253-6CFB-4333-8333-E215F240786E}">
      <dsp:nvSpPr>
        <dsp:cNvPr id="0" name=""/>
        <dsp:cNvSpPr/>
      </dsp:nvSpPr>
      <dsp:spPr>
        <a:xfrm>
          <a:off x="0" y="2236446"/>
          <a:ext cx="2425467" cy="1118223"/>
        </a:xfrm>
        <a:prstGeom prst="trapezoid">
          <a:avLst>
            <a:gd name="adj" fmla="val 36151"/>
          </a:avLst>
        </a:prstGeom>
        <a:solidFill>
          <a:srgbClr val="425A8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solidFill>
                <a:schemeClr val="bg1"/>
              </a:solidFill>
              <a:latin typeface="+mn-lt"/>
            </a:rPr>
            <a:t>Low-Risk Patients      60-80%</a:t>
          </a:r>
          <a:endParaRPr lang="en-US" sz="1400" b="0" kern="1200" dirty="0">
            <a:solidFill>
              <a:schemeClr val="bg1"/>
            </a:solidFill>
            <a:latin typeface="+mn-lt"/>
          </a:endParaRPr>
        </a:p>
      </dsp:txBody>
      <dsp:txXfrm>
        <a:off x="424456" y="2236446"/>
        <a:ext cx="1576554" cy="1118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38475" cy="465138"/>
          </a:xfrm>
          <a:prstGeom prst="rect">
            <a:avLst/>
          </a:prstGeom>
        </p:spPr>
        <p:txBody>
          <a:bodyPr vert="horz" lIns="91751" tIns="45874" rIns="91751" bIns="4587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3"/>
            <a:ext cx="3038475" cy="465138"/>
          </a:xfrm>
          <a:prstGeom prst="rect">
            <a:avLst/>
          </a:prstGeom>
        </p:spPr>
        <p:txBody>
          <a:bodyPr vert="horz" lIns="91751" tIns="45874" rIns="91751" bIns="4587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4459E1-DABA-4A93-984B-D2FAAC611687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29677"/>
            <a:ext cx="3038475" cy="465138"/>
          </a:xfrm>
          <a:prstGeom prst="rect">
            <a:avLst/>
          </a:prstGeom>
        </p:spPr>
        <p:txBody>
          <a:bodyPr vert="horz" lIns="91751" tIns="45874" rIns="91751" bIns="4587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829677"/>
            <a:ext cx="3038475" cy="465138"/>
          </a:xfrm>
          <a:prstGeom prst="rect">
            <a:avLst/>
          </a:prstGeom>
        </p:spPr>
        <p:txBody>
          <a:bodyPr vert="horz" lIns="91751" tIns="45874" rIns="91751" bIns="4587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6B86B9-183D-4F1A-AF20-62FD2E693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3038475" cy="465138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3"/>
            <a:ext cx="3038475" cy="465138"/>
          </a:xfrm>
          <a:prstGeom prst="rect">
            <a:avLst/>
          </a:prstGeom>
        </p:spPr>
        <p:txBody>
          <a:bodyPr vert="horz" lIns="93494" tIns="46747" rIns="93494" bIns="4674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4D4654-CB86-4A77-846A-FA22C3A32683}" type="datetimeFigureOut">
              <a:rPr lang="en-US"/>
              <a:pPr>
                <a:defRPr/>
              </a:pPr>
              <a:t>6/18/2018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4" tIns="46747" rIns="93494" bIns="46747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31"/>
            <a:ext cx="5607050" cy="4183063"/>
          </a:xfrm>
          <a:prstGeom prst="rect">
            <a:avLst/>
          </a:prstGeom>
        </p:spPr>
        <p:txBody>
          <a:bodyPr vert="horz" lIns="93494" tIns="46747" rIns="93494" bIns="4674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29677"/>
            <a:ext cx="3038475" cy="465138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829677"/>
            <a:ext cx="3038475" cy="465138"/>
          </a:xfrm>
          <a:prstGeom prst="rect">
            <a:avLst/>
          </a:prstGeom>
        </p:spPr>
        <p:txBody>
          <a:bodyPr vert="horz" lIns="93494" tIns="46747" rIns="93494" bIns="4674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7E9CAF-CA78-4668-B94D-2783493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QUALITY</a:t>
            </a:r>
          </a:p>
          <a:p>
            <a:endParaRPr lang="en-US" dirty="0" smtClean="0"/>
          </a:p>
          <a:p>
            <a:r>
              <a:rPr lang="en-US" dirty="0" smtClean="0"/>
              <a:t>One of the big take-</a:t>
            </a:r>
            <a:r>
              <a:rPr lang="en-US" dirty="0" err="1" smtClean="0"/>
              <a:t>aways</a:t>
            </a:r>
            <a:r>
              <a:rPr lang="en-US" dirty="0" smtClean="0"/>
              <a:t> from</a:t>
            </a:r>
            <a:r>
              <a:rPr lang="en-US" baseline="0" dirty="0" smtClean="0"/>
              <a:t> the housing quality literature is that poor housing quality affect both physical AND emotional health – the soft skills that we rely on to succeed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39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</a:p>
          <a:p>
            <a:endParaRPr lang="en-US" dirty="0" smtClean="0"/>
          </a:p>
          <a:p>
            <a:r>
              <a:rPr lang="en-US" dirty="0" smtClean="0"/>
              <a:t>When</a:t>
            </a:r>
            <a:r>
              <a:rPr lang="en-US" baseline="0" dirty="0" smtClean="0"/>
              <a:t> we look at housing stability or security, it looks like an iceberg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89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9875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134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statistically significant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6051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</a:t>
            </a:r>
            <a:r>
              <a:rPr lang="en-US" baseline="0" dirty="0" smtClean="0"/>
              <a:t> we can do to address homelessness and housing insecurity…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55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</a:p>
          <a:p>
            <a:endParaRPr lang="en-US" dirty="0" smtClean="0"/>
          </a:p>
          <a:p>
            <a:r>
              <a:rPr lang="en-US" dirty="0" smtClean="0"/>
              <a:t>HOMELESSNESS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safe level of homelessness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20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</a:p>
          <a:p>
            <a:endParaRPr lang="en-US" dirty="0" smtClean="0"/>
          </a:p>
          <a:p>
            <a:r>
              <a:rPr lang="en-US" dirty="0" smtClean="0"/>
              <a:t>HOMELESSNESS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safe level of homelessness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46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STABILITY</a:t>
            </a:r>
          </a:p>
          <a:p>
            <a:endParaRPr lang="en-US" dirty="0" smtClean="0"/>
          </a:p>
          <a:p>
            <a:r>
              <a:rPr lang="en-US" dirty="0" smtClean="0"/>
              <a:t>HOMELESSNESS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safe level of homelessness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C04ADFF-C9FC-4FD2-A68F-FB91FF30F16A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2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D2F55-E696-420A-AA21-B02E2592BB8D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8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6E543-C794-4638-AA95-15A7BBA50D13}" type="slidenum">
              <a:rPr lang="es-E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1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6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9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774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19602" y="6566446"/>
            <a:ext cx="199240" cy="15549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77C4AF-3848-4350-839D-003CB6547586}" type="slidenum">
              <a:rPr lang="en-US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307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990600" y="6019800"/>
            <a:ext cx="10972800" cy="914400"/>
          </a:xfrm>
          <a:prstGeom prst="rect">
            <a:avLst/>
          </a:prstGeom>
          <a:solidFill>
            <a:srgbClr val="334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6190891"/>
            <a:ext cx="3707726" cy="41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8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05258" y="6041369"/>
            <a:ext cx="684132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t>6/18/2018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599" y="6041369"/>
            <a:ext cx="462297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44678" y="6041369"/>
            <a:ext cx="512638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64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 err="1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88" r:id="rId3"/>
    <p:sldLayoutId id="2147483793" r:id="rId4"/>
    <p:sldLayoutId id="2147483795" r:id="rId5"/>
    <p:sldLayoutId id="2147483797" r:id="rId6"/>
    <p:sldLayoutId id="2147483799" r:id="rId7"/>
    <p:sldLayoutId id="2147483801" r:id="rId8"/>
    <p:sldLayoutId id="2147483802" r:id="rId9"/>
    <p:sldLayoutId id="2147483803" r:id="rId10"/>
    <p:sldLayoutId id="21474838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1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32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skatoonhealthregion.ca/locations_services/Services/Health-%20Observatory/Pages/ReportsPublicatlions.aspx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/>
              <a:t>	</a:t>
            </a:r>
            <a:br>
              <a:rPr lang="en-US" b="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819" y="5125489"/>
            <a:ext cx="8532734" cy="499299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Housing and Health</a:t>
            </a:r>
            <a:endParaRPr lang="en-US" sz="4000" dirty="0"/>
          </a:p>
          <a:p>
            <a:r>
              <a:rPr lang="en-US" dirty="0" smtClean="0"/>
              <a:t>Megan Sandel MD MPH </a:t>
            </a:r>
            <a:r>
              <a:rPr lang="en-US" sz="2400" dirty="0"/>
              <a:t>	</a:t>
            </a:r>
            <a:r>
              <a:rPr lang="en-US" sz="2400" dirty="0" smtClean="0"/>
              <a:t>			</a:t>
            </a:r>
            <a:r>
              <a:rPr lang="en-US" dirty="0" smtClean="0"/>
              <a:t>June 22 2018</a:t>
            </a: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523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284" y="0"/>
            <a:ext cx="7876516" cy="857250"/>
          </a:xfrm>
        </p:spPr>
        <p:txBody>
          <a:bodyPr/>
          <a:lstStyle/>
          <a:p>
            <a:r>
              <a:rPr lang="en-US" sz="3200" dirty="0" smtClean="0"/>
              <a:t>Place, Opportunity, and Health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664" y="1136330"/>
            <a:ext cx="4095135" cy="3394472"/>
          </a:xfrm>
        </p:spPr>
        <p:txBody>
          <a:bodyPr/>
          <a:lstStyle/>
          <a:p>
            <a:r>
              <a:rPr lang="en-US" sz="2800" dirty="0" smtClean="0"/>
              <a:t>Mapping elevations in the blood pressure of 3 years olds by Child Opportunity Index from </a:t>
            </a:r>
            <a:r>
              <a:rPr lang="en-US" sz="2800" dirty="0" err="1" smtClean="0"/>
              <a:t>diversitydatakids.org</a:t>
            </a:r>
            <a:endParaRPr lang="en-US" sz="2800" dirty="0" smtClean="0"/>
          </a:p>
          <a:p>
            <a:r>
              <a:rPr lang="en-US" sz="2800" dirty="0" smtClean="0"/>
              <a:t>Vital Village Network at Boston Medical Center maps relationship between opportunity and life course (elevated BP at age 3)</a:t>
            </a:r>
            <a:endParaRPr lang="en-US" sz="2800" dirty="0"/>
          </a:p>
        </p:txBody>
      </p:sp>
      <p:pic>
        <p:nvPicPr>
          <p:cNvPr id="4" name="Content Placeholder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2" y="954985"/>
            <a:ext cx="4393792" cy="549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206" y="-35713"/>
            <a:ext cx="6305834" cy="8572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Public Health 101 – Vaccine Review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6645" y="1307691"/>
            <a:ext cx="4299155" cy="481847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Why vaccinate?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Personal protection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“Herd immunity”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Community  and economic benefit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t="17355" r="1030" b="7713"/>
          <a:stretch/>
        </p:blipFill>
        <p:spPr bwMode="auto">
          <a:xfrm>
            <a:off x="1907705" y="4365104"/>
            <a:ext cx="4420593" cy="12802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3"/>
          <a:srcRect l="22756" t="6841" r="5449" b="4789"/>
          <a:stretch/>
        </p:blipFill>
        <p:spPr bwMode="auto">
          <a:xfrm>
            <a:off x="3851920" y="1988841"/>
            <a:ext cx="4105920" cy="16987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t="34777" r="36219" b="5360"/>
          <a:stretch/>
        </p:blipFill>
        <p:spPr bwMode="auto">
          <a:xfrm>
            <a:off x="5686427" y="3463880"/>
            <a:ext cx="3362325" cy="1500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/>
          <a:srcRect t="8267" r="81570" b="79475"/>
          <a:stretch/>
        </p:blipFill>
        <p:spPr bwMode="auto">
          <a:xfrm>
            <a:off x="5578382" y="4343723"/>
            <a:ext cx="1095375" cy="307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/>
          <a:srcRect t="7413" r="58333" b="80044"/>
          <a:stretch/>
        </p:blipFill>
        <p:spPr bwMode="auto">
          <a:xfrm>
            <a:off x="4197255" y="2370891"/>
            <a:ext cx="2476500" cy="31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7"/>
          <a:srcRect l="40224" t="4846" r="41346" b="85177"/>
          <a:stretch/>
        </p:blipFill>
        <p:spPr bwMode="auto">
          <a:xfrm>
            <a:off x="3673807" y="3412116"/>
            <a:ext cx="2228850" cy="5086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8"/>
          <a:srcRect l="31250" t="5700" r="25962" b="4789"/>
          <a:stretch/>
        </p:blipFill>
        <p:spPr bwMode="auto">
          <a:xfrm>
            <a:off x="4211960" y="2276873"/>
            <a:ext cx="4249936" cy="3199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4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040" y="5509701"/>
            <a:ext cx="2306960" cy="49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4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81" y="840137"/>
            <a:ext cx="5131541" cy="51606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1772816"/>
            <a:ext cx="5904656" cy="3539430"/>
          </a:xfrm>
          <a:prstGeom prst="rect">
            <a:avLst/>
          </a:prstGeom>
          <a:solidFill>
            <a:schemeClr val="bg1"/>
          </a:solidFill>
          <a:ln>
            <a:solidFill>
              <a:srgbClr val="025198"/>
            </a:solidFill>
          </a:ln>
          <a:effectLst>
            <a:outerShdw blurRad="50800" dist="38100" dir="2700000" sx="104000" sy="104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25198"/>
                </a:solidFill>
              </a:rPr>
              <a:t>Kids in Food Insecure Families were </a:t>
            </a:r>
            <a:r>
              <a:rPr lang="en-US" sz="3200" b="1" u="sng" dirty="0">
                <a:solidFill>
                  <a:srgbClr val="025198"/>
                </a:solidFill>
              </a:rPr>
              <a:t>TWO FOLD less likely to be underweight </a:t>
            </a:r>
            <a:r>
              <a:rPr lang="en-US" sz="3200" b="1" dirty="0">
                <a:solidFill>
                  <a:srgbClr val="025198"/>
                </a:solidFill>
              </a:rPr>
              <a:t>if they had a housing subsidy than similar kids who were eligible but did not receive a subsidized home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 b="20255"/>
          <a:stretch>
            <a:fillRect/>
          </a:stretch>
        </p:blipFill>
        <p:spPr bwMode="auto">
          <a:xfrm>
            <a:off x="7993931" y="5733256"/>
            <a:ext cx="1150070" cy="2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403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71538"/>
            <a:ext cx="6867525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832" y="1714500"/>
            <a:ext cx="2698075" cy="37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771" y="5301208"/>
            <a:ext cx="2333050" cy="50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1772816"/>
            <a:ext cx="5760640" cy="3539430"/>
          </a:xfrm>
          <a:prstGeom prst="rect">
            <a:avLst/>
          </a:prstGeom>
          <a:solidFill>
            <a:schemeClr val="bg1"/>
          </a:solidFill>
          <a:ln>
            <a:solidFill>
              <a:srgbClr val="025198"/>
            </a:solidFill>
          </a:ln>
          <a:effectLst>
            <a:outerShdw blurRad="50800" dist="38100" dir="2700000" sx="104000" sy="104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25198"/>
                </a:solidFill>
              </a:rPr>
              <a:t>For Healthcare costs alone, it did not save money, but cost $2 per chicken pox case prevented. But by societal costs, every $1 invested in vaccines saved $5 including work-loss costs</a:t>
            </a:r>
          </a:p>
        </p:txBody>
      </p:sp>
    </p:spTree>
    <p:extLst>
      <p:ext uri="{BB962C8B-B14F-4D97-AF65-F5344CB8AC3E}">
        <p14:creationId xmlns:p14="http://schemas.microsoft.com/office/powerpoint/2010/main" val="311132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28662728"/>
              </p:ext>
            </p:extLst>
          </p:nvPr>
        </p:nvGraphicFramePr>
        <p:xfrm>
          <a:off x="75347" y="1979332"/>
          <a:ext cx="2425468" cy="3354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 bwMode="gray">
          <a:xfrm>
            <a:off x="2453640" y="2356189"/>
            <a:ext cx="188976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00" dirty="0" smtClean="0"/>
              <a:t>Homelessness Addressed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 bwMode="gray">
          <a:xfrm>
            <a:off x="2746787" y="3429002"/>
            <a:ext cx="182521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00" dirty="0" smtClean="0"/>
              <a:t>Housing Instability Addressed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 bwMode="gray">
          <a:xfrm>
            <a:off x="2956246" y="4815263"/>
            <a:ext cx="19764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00" dirty="0" smtClean="0"/>
              <a:t>No Need Addressed</a:t>
            </a:r>
            <a:endParaRPr lang="en-US" sz="1400" dirty="0"/>
          </a:p>
        </p:txBody>
      </p:sp>
      <p:cxnSp>
        <p:nvCxnSpPr>
          <p:cNvPr id="5" name="Straight Arrow Connector 4"/>
          <p:cNvCxnSpPr/>
          <p:nvPr/>
        </p:nvCxnSpPr>
        <p:spPr bwMode="gray">
          <a:xfrm flipV="1">
            <a:off x="1539676" y="2578767"/>
            <a:ext cx="674239" cy="8784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 bwMode="gray">
          <a:xfrm>
            <a:off x="1974186" y="3758525"/>
            <a:ext cx="479454" cy="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 bwMode="gray">
          <a:xfrm>
            <a:off x="2453640" y="5030707"/>
            <a:ext cx="365760" cy="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2296672" y="2329997"/>
            <a:ext cx="2005813" cy="493181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00" dirty="0" err="1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262587" y="1395665"/>
            <a:ext cx="495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Population by Housing Risk 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 bwMode="gray">
          <a:xfrm>
            <a:off x="2659555" y="3429002"/>
            <a:ext cx="1654617" cy="472145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00" dirty="0" err="1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2843572" y="4648200"/>
            <a:ext cx="1728428" cy="533400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00" dirty="0" err="1">
              <a:solidFill>
                <a:schemeClr val="bg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363043626"/>
              </p:ext>
            </p:extLst>
          </p:nvPr>
        </p:nvGraphicFramePr>
        <p:xfrm>
          <a:off x="4829829" y="1979332"/>
          <a:ext cx="2425468" cy="3354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TextBox 21"/>
          <p:cNvSpPr txBox="1"/>
          <p:nvPr/>
        </p:nvSpPr>
        <p:spPr bwMode="gray">
          <a:xfrm>
            <a:off x="7255297" y="2138069"/>
            <a:ext cx="1671042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00" dirty="0"/>
              <a:t>Trade high-cost services for low-cost management</a:t>
            </a:r>
          </a:p>
        </p:txBody>
      </p:sp>
      <p:sp>
        <p:nvSpPr>
          <p:cNvPr id="24" name="TextBox 23"/>
          <p:cNvSpPr txBox="1"/>
          <p:nvPr/>
        </p:nvSpPr>
        <p:spPr bwMode="gray">
          <a:xfrm>
            <a:off x="7365523" y="3234187"/>
            <a:ext cx="157618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00" dirty="0"/>
              <a:t>Avoid unnecessary, higher-acuity, higher-cost spending</a:t>
            </a:r>
          </a:p>
        </p:txBody>
      </p:sp>
      <p:sp>
        <p:nvSpPr>
          <p:cNvPr id="25" name="TextBox 24"/>
          <p:cNvSpPr txBox="1"/>
          <p:nvPr/>
        </p:nvSpPr>
        <p:spPr bwMode="gray">
          <a:xfrm>
            <a:off x="7812973" y="4608482"/>
            <a:ext cx="107883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714"/>
              </a:spcBef>
            </a:pPr>
            <a:r>
              <a:rPr lang="en-US" sz="1400" dirty="0"/>
              <a:t>Keep patient healthy, loyal to the system</a:t>
            </a:r>
          </a:p>
        </p:txBody>
      </p:sp>
      <p:cxnSp>
        <p:nvCxnSpPr>
          <p:cNvPr id="26" name="Straight Arrow Connector 25"/>
          <p:cNvCxnSpPr/>
          <p:nvPr/>
        </p:nvCxnSpPr>
        <p:spPr bwMode="gray">
          <a:xfrm>
            <a:off x="7255297" y="4815263"/>
            <a:ext cx="365760" cy="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 bwMode="gray">
          <a:xfrm>
            <a:off x="7129723" y="2070163"/>
            <a:ext cx="1861878" cy="753015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00" dirty="0" err="1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gray">
          <a:xfrm>
            <a:off x="7315627" y="3190286"/>
            <a:ext cx="1675975" cy="888980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00" dirty="0" err="1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 bwMode="gray">
          <a:xfrm flipV="1">
            <a:off x="6438726" y="2562849"/>
            <a:ext cx="674239" cy="8784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gray">
          <a:xfrm>
            <a:off x="6775843" y="3577848"/>
            <a:ext cx="479454" cy="0"/>
          </a:xfrm>
          <a:prstGeom prst="straightConnector1">
            <a:avLst/>
          </a:prstGeom>
          <a:ln w="12700">
            <a:solidFill>
              <a:schemeClr val="tx1"/>
            </a:solidFill>
            <a:miter lim="800000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 bwMode="gray">
          <a:xfrm>
            <a:off x="7676131" y="4546478"/>
            <a:ext cx="1315471" cy="753015"/>
          </a:xfrm>
          <a:prstGeom prst="rect">
            <a:avLst/>
          </a:prstGeom>
          <a:noFill/>
          <a:ln w="12700">
            <a:solidFill>
              <a:schemeClr val="accent3"/>
            </a:solidFill>
            <a:prstDash val="dash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30622" tIns="65311" rIns="130622" bIns="6531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714"/>
              </a:spcBef>
            </a:pPr>
            <a:endParaRPr lang="en-US" sz="1400" dirty="0" err="1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572000" y="1600200"/>
            <a:ext cx="0" cy="3962400"/>
          </a:xfrm>
          <a:prstGeom prst="line">
            <a:avLst/>
          </a:prstGeom>
          <a:ln w="50800">
            <a:solidFill>
              <a:srgbClr val="3346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25327" y="1419276"/>
            <a:ext cx="4596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How Healthcare Alone Looks at Risk </a:t>
            </a:r>
            <a:endParaRPr lang="en-US" sz="2000" b="1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381000" y="288906"/>
            <a:ext cx="8763000" cy="4841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 smtClean="0">
                <a:solidFill>
                  <a:srgbClr val="334664"/>
                </a:solidFill>
                <a:latin typeface="Museo Slab 500" pitchFamily="2" charset="0"/>
              </a:rPr>
              <a:t>How Should Population Health be Defined?</a:t>
            </a:r>
            <a:endParaRPr lang="en-US" sz="3200" dirty="0">
              <a:solidFill>
                <a:srgbClr val="334664"/>
              </a:solidFill>
              <a:latin typeface="Museo Slab 5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31" y="1324053"/>
            <a:ext cx="5091381" cy="505577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31" y="913351"/>
            <a:ext cx="8754413" cy="50156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 smtClean="0">
                <a:solidFill>
                  <a:schemeClr val="tx2"/>
                </a:solidFill>
              </a:rPr>
              <a:t>Of 50 patients enrolled in Care Management between Dec 2016 and May 2017: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8" y="62935"/>
            <a:ext cx="8695592" cy="763279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437B"/>
                </a:solidFill>
              </a:rPr>
              <a:t>A pilot program for high risk patients is an example of new care models to improve health outcomes but social determinants remain key </a:t>
            </a:r>
            <a:endParaRPr lang="en-US" dirty="0">
              <a:solidFill>
                <a:srgbClr val="00437B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3177" y="4345319"/>
            <a:ext cx="1800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Average age: </a:t>
            </a:r>
            <a:r>
              <a:rPr lang="en-US" sz="2000" b="1" dirty="0"/>
              <a:t>57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37923" y="2665990"/>
            <a:ext cx="115293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Heart Failure: </a:t>
            </a:r>
            <a:r>
              <a:rPr lang="en-US" sz="2000" b="1" dirty="0">
                <a:solidFill>
                  <a:schemeClr val="bg1"/>
                </a:solidFill>
              </a:rPr>
              <a:t>49%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43248" y="5118675"/>
            <a:ext cx="224383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Mental health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condition: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79%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8270" y="4311239"/>
            <a:ext cx="1497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Substance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  use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   disorder:     </a:t>
            </a:r>
            <a:br>
              <a:rPr lang="en-US" sz="1600" b="1" dirty="0">
                <a:solidFill>
                  <a:schemeClr val="bg1"/>
                </a:solidFill>
              </a:rPr>
            </a:br>
            <a:r>
              <a:rPr lang="en-US" sz="1600" b="1" dirty="0">
                <a:solidFill>
                  <a:schemeClr val="bg1"/>
                </a:solidFill>
              </a:rPr>
              <a:t>      </a:t>
            </a:r>
            <a:r>
              <a:rPr lang="en-US" sz="2000" b="1" dirty="0">
                <a:solidFill>
                  <a:schemeClr val="bg1"/>
                </a:solidFill>
              </a:rPr>
              <a:t>38%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6901" y="1948392"/>
            <a:ext cx="209762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Recent or current homelessness: </a:t>
            </a:r>
            <a:r>
              <a:rPr lang="en-US" sz="2000" b="1" dirty="0">
                <a:solidFill>
                  <a:schemeClr val="bg1"/>
                </a:solidFill>
              </a:rPr>
              <a:t>47%</a:t>
            </a:r>
          </a:p>
        </p:txBody>
      </p:sp>
      <p:graphicFrame>
        <p:nvGraphicFramePr>
          <p:cNvPr id="23" name="Chart 22"/>
          <p:cNvGraphicFramePr/>
          <p:nvPr>
            <p:extLst/>
          </p:nvPr>
        </p:nvGraphicFramePr>
        <p:xfrm>
          <a:off x="5009827" y="1825616"/>
          <a:ext cx="4357158" cy="392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468010" y="1533230"/>
            <a:ext cx="350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Inpatient stays</a:t>
            </a:r>
          </a:p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months pre/post intervention, n=20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80372" y="5725280"/>
            <a:ext cx="5216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9285" y="5725280"/>
            <a:ext cx="69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01108" y="1407727"/>
            <a:ext cx="3576584" cy="48812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3"/>
            <a:ext cx="5004048" cy="4058171"/>
          </a:xfrm>
          <a:prstGeom prst="rect">
            <a:avLst/>
          </a:prstGeom>
          <a:ln>
            <a:solidFill>
              <a:srgbClr val="025198"/>
            </a:solidFill>
          </a:ln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5" cstate="print"/>
          <a:srcRect b="20255"/>
          <a:stretch>
            <a:fillRect/>
          </a:stretch>
        </p:blipFill>
        <p:spPr bwMode="auto">
          <a:xfrm>
            <a:off x="6709450" y="5570934"/>
            <a:ext cx="2463948" cy="4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8" y="857250"/>
            <a:ext cx="3633270" cy="5143500"/>
          </a:xfrm>
          <a:prstGeom prst="rect">
            <a:avLst/>
          </a:prstGeom>
          <a:ln>
            <a:solidFill>
              <a:srgbClr val="025198"/>
            </a:solidFill>
          </a:ln>
        </p:spPr>
      </p:pic>
    </p:spTree>
    <p:extLst>
      <p:ext uri="{BB962C8B-B14F-4D97-AF65-F5344CB8AC3E}">
        <p14:creationId xmlns:p14="http://schemas.microsoft.com/office/powerpoint/2010/main" val="403935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196752"/>
            <a:ext cx="5292080" cy="4176464"/>
          </a:xfrm>
          <a:prstGeom prst="rect">
            <a:avLst/>
          </a:prstGeom>
          <a:ln>
            <a:solidFill>
              <a:srgbClr val="025198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488"/>
            <a:ext cx="3633270" cy="5141262"/>
          </a:xfrm>
          <a:prstGeom prst="rect">
            <a:avLst/>
          </a:prstGeom>
          <a:ln>
            <a:solidFill>
              <a:srgbClr val="025198"/>
            </a:solidFill>
          </a:ln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/>
          <a:srcRect b="20255"/>
          <a:stretch>
            <a:fillRect/>
          </a:stretch>
        </p:blipFill>
        <p:spPr bwMode="auto">
          <a:xfrm>
            <a:off x="6680052" y="5570934"/>
            <a:ext cx="2463948" cy="429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363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3" cstate="print"/>
          <a:srcRect b="20255"/>
          <a:stretch>
            <a:fillRect/>
          </a:stretch>
        </p:blipFill>
        <p:spPr bwMode="auto">
          <a:xfrm>
            <a:off x="7993931" y="5733256"/>
            <a:ext cx="1150070" cy="2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857250"/>
            <a:ext cx="3707903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980730"/>
            <a:ext cx="5216580" cy="316835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57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21" y="1149681"/>
            <a:ext cx="8205822" cy="41278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464" y="5503774"/>
            <a:ext cx="9021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Neudorf</a:t>
            </a:r>
            <a:r>
              <a:rPr lang="en-US" sz="1200" dirty="0"/>
              <a:t> C, </a:t>
            </a:r>
            <a:r>
              <a:rPr lang="en-US" sz="1200" dirty="0" err="1"/>
              <a:t>Kryzanowski</a:t>
            </a:r>
            <a:r>
              <a:rPr lang="en-US" sz="1200" dirty="0"/>
              <a:t> J, Turner H, et al. (2014). Better Health for All Series 3: Advancing Health Equity in Health Care. Saskatoon: Saskatoon Health Region. Available from: </a:t>
            </a:r>
            <a:r>
              <a:rPr lang="en-US" sz="1200" dirty="0">
                <a:hlinkClick r:id="rId3" invalidUrl="https://www.saskatoonhealthregion.ca/locations_services/Services/Health- Observatory/Pages/ReportsPublicatlions.aspx"/>
              </a:rPr>
              <a:t>https://www.saskatoonhealthregion.ca/locations_services/Services/Health- Observatory/Pages/ReportsPublicatlions.aspx</a:t>
            </a:r>
            <a:endParaRPr lang="en-US" sz="1200" dirty="0"/>
          </a:p>
          <a:p>
            <a:r>
              <a:rPr lang="en-US" sz="1400" dirty="0"/>
              <a:t> </a:t>
            </a:r>
          </a:p>
          <a:p>
            <a:endParaRPr lang="en-US" sz="1400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 b="20255"/>
          <a:stretch>
            <a:fillRect/>
          </a:stretch>
        </p:blipFill>
        <p:spPr bwMode="auto">
          <a:xfrm>
            <a:off x="7688467" y="6042383"/>
            <a:ext cx="1258888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65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/>
          <p:cNvSpPr/>
          <p:nvPr/>
        </p:nvSpPr>
        <p:spPr>
          <a:xfrm>
            <a:off x="-10886" y="70022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-252536" y="840801"/>
            <a:ext cx="7010400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049905">
              <a:lnSpc>
                <a:spcPct val="100000"/>
              </a:lnSpc>
            </a:pPr>
            <a:r>
              <a:rPr lang="en-US" sz="6000" spc="-5" dirty="0">
                <a:latin typeface="Arial"/>
                <a:cs typeface="Arial"/>
              </a:rPr>
              <a:t>Roadmap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520" y="2155226"/>
            <a:ext cx="8686800" cy="29238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3565" indent="-570865">
              <a:spcBef>
                <a:spcPts val="600"/>
              </a:spcBef>
              <a:buAutoNum type="arabicPeriod"/>
              <a:tabLst>
                <a:tab pos="584200" algn="l"/>
              </a:tabLst>
            </a:pPr>
            <a:r>
              <a:rPr lang="en-US" sz="2800" dirty="0">
                <a:solidFill>
                  <a:srgbClr val="025198"/>
                </a:solidFill>
                <a:latin typeface="Arial"/>
                <a:cs typeface="Arial"/>
              </a:rPr>
              <a:t>Dimensions how Homes affect Health</a:t>
            </a:r>
          </a:p>
          <a:p>
            <a:pPr marL="927100" lvl="1" indent="-457200">
              <a:spcBef>
                <a:spcPts val="600"/>
              </a:spcBef>
              <a:buFontTx/>
              <a:buChar char="-"/>
              <a:tabLst>
                <a:tab pos="584200" algn="l"/>
              </a:tabLst>
            </a:pPr>
            <a:r>
              <a:rPr lang="en-US" sz="2400" dirty="0">
                <a:solidFill>
                  <a:srgbClr val="025198"/>
                </a:solidFill>
                <a:latin typeface="Arial"/>
                <a:cs typeface="Arial"/>
              </a:rPr>
              <a:t>Quality, Stability, Affordability, Location</a:t>
            </a:r>
          </a:p>
          <a:p>
            <a:pPr marL="927100" lvl="1" indent="-457200">
              <a:spcBef>
                <a:spcPts val="600"/>
              </a:spcBef>
              <a:buFontTx/>
              <a:buChar char="-"/>
              <a:tabLst>
                <a:tab pos="584200" algn="l"/>
              </a:tabLst>
            </a:pPr>
            <a:r>
              <a:rPr lang="en-US" sz="2400" dirty="0">
                <a:solidFill>
                  <a:srgbClr val="025198"/>
                </a:solidFill>
                <a:latin typeface="Arial"/>
                <a:cs typeface="Arial"/>
              </a:rPr>
              <a:t>How a Home can it be like a Vaccine</a:t>
            </a:r>
          </a:p>
          <a:p>
            <a:pPr marL="583565" indent="-570865">
              <a:spcBef>
                <a:spcPts val="600"/>
              </a:spcBef>
              <a:buFontTx/>
              <a:buAutoNum type="arabicPeriod"/>
              <a:tabLst>
                <a:tab pos="584200" algn="l"/>
              </a:tabLst>
            </a:pPr>
            <a:r>
              <a:rPr lang="en-US" sz="2800" dirty="0">
                <a:solidFill>
                  <a:srgbClr val="025198"/>
                </a:solidFill>
                <a:latin typeface="Arial"/>
                <a:cs typeface="Arial"/>
              </a:rPr>
              <a:t>Homes and People (Population Health)</a:t>
            </a:r>
          </a:p>
          <a:p>
            <a:pPr marL="583565" marR="5080" indent="-570865">
              <a:spcBef>
                <a:spcPts val="600"/>
              </a:spcBef>
              <a:buAutoNum type="arabicPeriod"/>
              <a:tabLst>
                <a:tab pos="584200" algn="l"/>
              </a:tabLst>
            </a:pPr>
            <a:r>
              <a:rPr lang="en-US" sz="2800" dirty="0" smtClean="0">
                <a:solidFill>
                  <a:srgbClr val="025198"/>
                </a:solidFill>
                <a:latin typeface="Arial"/>
                <a:cs typeface="Arial"/>
              </a:rPr>
              <a:t>Homes </a:t>
            </a:r>
            <a:r>
              <a:rPr lang="en-US" sz="2800" dirty="0">
                <a:solidFill>
                  <a:srgbClr val="025198"/>
                </a:solidFill>
                <a:latin typeface="Arial"/>
                <a:cs typeface="Arial"/>
              </a:rPr>
              <a:t>as a route to Health Equity</a:t>
            </a:r>
            <a:endParaRPr lang="en-US" sz="2800" spc="-5" dirty="0">
              <a:solidFill>
                <a:srgbClr val="025198"/>
              </a:solidFill>
              <a:latin typeface="Arial"/>
              <a:cs typeface="Arial"/>
            </a:endParaRPr>
          </a:p>
          <a:p>
            <a:pPr marL="12700" marR="5080">
              <a:spcBef>
                <a:spcPts val="600"/>
              </a:spcBef>
              <a:tabLst>
                <a:tab pos="584200" algn="l"/>
              </a:tabLst>
            </a:pPr>
            <a:endParaRPr sz="3300" dirty="0">
              <a:solidFill>
                <a:schemeClr val="accent2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3400" y="5723751"/>
            <a:ext cx="9797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/>
          <a:srcRect b="20255"/>
          <a:stretch>
            <a:fillRect/>
          </a:stretch>
        </p:blipFill>
        <p:spPr bwMode="auto">
          <a:xfrm>
            <a:off x="7596336" y="5654098"/>
            <a:ext cx="1547664" cy="37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83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 idx="4294967295"/>
          </p:nvPr>
        </p:nvSpPr>
        <p:spPr>
          <a:xfrm>
            <a:off x="-457200" y="1042505"/>
            <a:ext cx="9133114" cy="739176"/>
          </a:xfrm>
          <a:prstGeom prst="rect">
            <a:avLst/>
          </a:prstGeom>
        </p:spPr>
        <p:txBody>
          <a:bodyPr vert="horz" wrap="square" lIns="0" tIns="61467" rIns="0" bIns="0" rtlCol="0" anchor="ctr">
            <a:spAutoFit/>
          </a:bodyPr>
          <a:lstStyle/>
          <a:p>
            <a:pPr marL="1438910">
              <a:lnSpc>
                <a:spcPct val="100000"/>
              </a:lnSpc>
            </a:pPr>
            <a:r>
              <a:rPr sz="4400" dirty="0">
                <a:latin typeface="Arial"/>
                <a:cs typeface="Arial"/>
              </a:rPr>
              <a:t>Evidence on Ho</a:t>
            </a:r>
            <a:r>
              <a:rPr lang="en-US" sz="4400" dirty="0">
                <a:latin typeface="Arial"/>
                <a:cs typeface="Arial"/>
              </a:rPr>
              <a:t>me</a:t>
            </a:r>
            <a:r>
              <a:rPr sz="4400" spc="-155" dirty="0">
                <a:latin typeface="Arial"/>
                <a:cs typeface="Arial"/>
              </a:rPr>
              <a:t> </a:t>
            </a:r>
            <a:r>
              <a:rPr sz="4400" dirty="0">
                <a:latin typeface="Arial"/>
                <a:cs typeface="Arial"/>
              </a:rPr>
              <a:t>Quality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760336" y="5488228"/>
            <a:ext cx="129476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200" dirty="0">
                <a:solidFill>
                  <a:srgbClr val="015197"/>
                </a:solidFill>
                <a:latin typeface="Arial"/>
                <a:cs typeface="Arial"/>
              </a:rPr>
              <a:t>Skinner et al,</a:t>
            </a:r>
            <a:r>
              <a:rPr sz="1200" spc="-125" dirty="0">
                <a:solidFill>
                  <a:srgbClr val="015197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015197"/>
                </a:solidFill>
                <a:latin typeface="Arial"/>
                <a:cs typeface="Arial"/>
              </a:rPr>
              <a:t>2014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93890" y="5733259"/>
            <a:ext cx="1150073" cy="26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7993888" y="5723751"/>
            <a:ext cx="11392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1520" y="2204328"/>
            <a:ext cx="8763000" cy="3879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25198"/>
                </a:solidFill>
              </a:rPr>
              <a:t>Accidents/Injuries – exposed wiring, needed repairs</a:t>
            </a: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2400" dirty="0">
              <a:solidFill>
                <a:srgbClr val="025198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25198"/>
                </a:solidFill>
              </a:rPr>
              <a:t>Development and worsening asthma, allergies tied to home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25198"/>
                </a:solidFill>
              </a:rPr>
              <a:t>Pests (cockroaches and mice)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25198"/>
                </a:solidFill>
              </a:rPr>
              <a:t>Molds/Chronic Dampness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25198"/>
                </a:solidFill>
              </a:rPr>
              <a:t>Tobacco smoke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en-US" sz="900" dirty="0">
              <a:solidFill>
                <a:srgbClr val="025198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25198"/>
                </a:solidFill>
              </a:rPr>
              <a:t>Lead exposure tied to long term effects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sz="2400" dirty="0">
                <a:solidFill>
                  <a:srgbClr val="025198"/>
                </a:solidFill>
              </a:rPr>
              <a:t>Developmental delay, Attention deficit</a:t>
            </a:r>
          </a:p>
          <a:p>
            <a:pPr marL="457200" lvl="1" indent="0"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025198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en-US" altLang="ja-JP" sz="2400" dirty="0">
                <a:solidFill>
                  <a:srgbClr val="025198"/>
                </a:solidFill>
              </a:rPr>
              <a:t>Heat or eat</a:t>
            </a: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altLang="ja-JP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5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57253"/>
            <a:ext cx="3954614" cy="5150645"/>
          </a:xfrm>
          <a:prstGeom prst="rect">
            <a:avLst/>
          </a:prstGeom>
          <a:noFill/>
          <a:ln>
            <a:solidFill>
              <a:srgbClr val="025198"/>
            </a:solidFill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990341" y="2636912"/>
            <a:ext cx="5966039" cy="3240360"/>
          </a:xfrm>
          <a:prstGeom prst="rect">
            <a:avLst/>
          </a:prstGeom>
          <a:solidFill>
            <a:srgbClr val="FFFFFF"/>
          </a:solidFill>
          <a:ln w="9525">
            <a:solidFill>
              <a:srgbClr val="025198"/>
            </a:solidFill>
            <a:miter lim="800000"/>
            <a:headEnd/>
            <a:tailEnd/>
          </a:ln>
          <a:effectLst>
            <a:outerShdw blurRad="50800" dist="38100" dir="2700000" sx="104000" sy="104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57175" indent="-257175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25198"/>
                </a:solidFill>
                <a:latin typeface="+mn-lt"/>
                <a:ea typeface="Arial" pitchFamily="-101" charset="0"/>
                <a:cs typeface="+mn-cs"/>
              </a:rPr>
              <a:t>Poor housing quality strongest predictor of emotional and behavioral problems in low-income children</a:t>
            </a:r>
          </a:p>
          <a:p>
            <a:pPr marL="257175" indent="-257175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dirty="0">
              <a:solidFill>
                <a:srgbClr val="025198"/>
              </a:solidFill>
              <a:latin typeface="+mn-lt"/>
              <a:ea typeface="Arial" pitchFamily="-101" charset="0"/>
              <a:cs typeface="+mn-cs"/>
            </a:endParaRPr>
          </a:p>
          <a:p>
            <a:pPr marL="257175" indent="-257175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>
                <a:solidFill>
                  <a:srgbClr val="025198"/>
                </a:solidFill>
                <a:latin typeface="+mn-lt"/>
                <a:ea typeface="Arial" pitchFamily="-101" charset="0"/>
                <a:cs typeface="+mn-cs"/>
              </a:rPr>
              <a:t>Much of association between poor housing quality and children’s wellbeing operates through parental stress, parenting behaviors and mental health</a:t>
            </a: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4" cstate="print"/>
          <a:srcRect b="20255"/>
          <a:stretch>
            <a:fillRect/>
          </a:stretch>
        </p:blipFill>
        <p:spPr bwMode="auto">
          <a:xfrm>
            <a:off x="7993931" y="5733256"/>
            <a:ext cx="1150070" cy="2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630477" cy="987574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>
                <a:latin typeface="Arial" charset="0"/>
              </a:rPr>
              <a:t>Home </a:t>
            </a:r>
            <a:r>
              <a:rPr lang="en-US" sz="4000" dirty="0" smtClean="0">
                <a:latin typeface="Arial" charset="0"/>
              </a:rPr>
              <a:t>Quality and Mental Health</a:t>
            </a:r>
            <a:endParaRPr lang="en-US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55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1" y="840750"/>
            <a:ext cx="9144000" cy="5160001"/>
          </a:xfrm>
          <a:prstGeom prst="rect">
            <a:avLst/>
          </a:prstGeom>
          <a:ln>
            <a:solidFill>
              <a:srgbClr val="025198"/>
            </a:solidFill>
          </a:ln>
        </p:spPr>
      </p:pic>
      <p:pic>
        <p:nvPicPr>
          <p:cNvPr id="3" name="Picture 6"/>
          <p:cNvPicPr>
            <a:picLocks noChangeAspect="1"/>
          </p:cNvPicPr>
          <p:nvPr/>
        </p:nvPicPr>
        <p:blipFill>
          <a:blip r:embed="rId4" cstate="print"/>
          <a:srcRect b="20255"/>
          <a:stretch>
            <a:fillRect/>
          </a:stretch>
        </p:blipFill>
        <p:spPr bwMode="auto">
          <a:xfrm>
            <a:off x="7993931" y="5733256"/>
            <a:ext cx="1150070" cy="2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086111" y="1402205"/>
            <a:ext cx="5076563" cy="855940"/>
          </a:xfrm>
          <a:prstGeom prst="leftArrow">
            <a:avLst/>
          </a:prstGeom>
          <a:solidFill>
            <a:schemeClr val="bg1"/>
          </a:solidFill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25198"/>
                </a:solidFill>
              </a:rPr>
              <a:t>HOMELESS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6860" y="2258145"/>
            <a:ext cx="5057145" cy="855940"/>
          </a:xfrm>
          <a:prstGeom prst="leftArrow">
            <a:avLst/>
          </a:prstGeom>
          <a:solidFill>
            <a:schemeClr val="bg1"/>
          </a:solidFill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25198"/>
                </a:solidFill>
              </a:rPr>
              <a:t>HIDDEN HOMELESS: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59624" y="2895600"/>
            <a:ext cx="3384376" cy="855940"/>
          </a:xfrm>
          <a:prstGeom prst="leftArrow">
            <a:avLst/>
          </a:prstGeom>
          <a:solidFill>
            <a:schemeClr val="bg1"/>
          </a:solidFill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25198"/>
                </a:solidFill>
              </a:rPr>
              <a:t>HOUSING INSECURE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77146" y="4670046"/>
            <a:ext cx="5076562" cy="855940"/>
          </a:xfrm>
          <a:prstGeom prst="leftArrow">
            <a:avLst/>
          </a:prstGeom>
          <a:solidFill>
            <a:schemeClr val="bg1"/>
          </a:solidFill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25198"/>
                </a:solidFill>
              </a:rPr>
              <a:t>UNAFFORDABLE HOUSING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0" y="3657603"/>
            <a:ext cx="2448272" cy="1015663"/>
          </a:xfrm>
          <a:prstGeom prst="rect">
            <a:avLst/>
          </a:prstGeom>
          <a:solidFill>
            <a:schemeClr val="bg1"/>
          </a:solidFill>
          <a:ln>
            <a:solidFill>
              <a:srgbClr val="025198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5198"/>
                </a:solidFill>
              </a:rPr>
              <a:t>Multiple moves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5198"/>
                </a:solidFill>
              </a:rPr>
              <a:t>Overcrowded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25198"/>
                </a:solidFill>
              </a:rPr>
              <a:t>Doubled Up</a:t>
            </a:r>
          </a:p>
        </p:txBody>
      </p:sp>
      <p:sp>
        <p:nvSpPr>
          <p:cNvPr id="10" name="Title 4"/>
          <p:cNvSpPr txBox="1">
            <a:spLocks/>
          </p:cNvSpPr>
          <p:nvPr/>
        </p:nvSpPr>
        <p:spPr bwMode="auto">
          <a:xfrm>
            <a:off x="0" y="857250"/>
            <a:ext cx="6948264" cy="453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2"/>
                </a:solidFill>
                <a:latin typeface="+mj-lt"/>
                <a:ea typeface="Arial" pitchFamily="-101" charset="0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Arial" pitchFamily="-101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Arial" pitchFamily="-101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Arial" pitchFamily="-101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ea typeface="Arial" pitchFamily="-101" charset="0"/>
                <a:cs typeface="Arial" panose="020B060402020202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sz="3200" b="1" dirty="0">
                <a:solidFill>
                  <a:srgbClr val="025198"/>
                </a:solidFill>
                <a:latin typeface="Arial" charset="0"/>
              </a:rPr>
              <a:t>Stability: The Home Iceberg </a:t>
            </a:r>
          </a:p>
        </p:txBody>
      </p:sp>
    </p:spTree>
    <p:extLst>
      <p:ext uri="{BB962C8B-B14F-4D97-AF65-F5344CB8AC3E}">
        <p14:creationId xmlns:p14="http://schemas.microsoft.com/office/powerpoint/2010/main" val="225283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 xmlns:mv="urn:schemas-microsoft-com:mac:vml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"/>
          <p:cNvSpPr txBox="1">
            <a:spLocks noChangeArrowheads="1"/>
          </p:cNvSpPr>
          <p:nvPr/>
        </p:nvSpPr>
        <p:spPr bwMode="auto">
          <a:xfrm>
            <a:off x="930117" y="6934200"/>
            <a:ext cx="5715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t" hangingPunct="1"/>
            <a:r>
              <a:rPr lang="en-US" sz="1200"/>
              <a:t> 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/>
          <a:srcRect b="20255"/>
          <a:stretch>
            <a:fillRect/>
          </a:stretch>
        </p:blipFill>
        <p:spPr bwMode="auto">
          <a:xfrm>
            <a:off x="7993932" y="6501342"/>
            <a:ext cx="1150070" cy="3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6" y="6410906"/>
            <a:ext cx="1298544" cy="447094"/>
          </a:xfrm>
          <a:prstGeom prst="rect">
            <a:avLst/>
          </a:prstGeom>
        </p:spPr>
      </p:pic>
      <p:sp>
        <p:nvSpPr>
          <p:cNvPr id="2" name="AutoShape 2" descr="Displaying Screen Shot 2017-07-24 at 2.19.31 PM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Screen Shot 2017-07-24 at 2.19.31 PM.png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nline image 6"/>
          <p:cNvSpPr>
            <a:spLocks noChangeAspect="1" noChangeArrowheads="1"/>
          </p:cNvSpPr>
          <p:nvPr/>
        </p:nvSpPr>
        <p:spPr bwMode="auto">
          <a:xfrm>
            <a:off x="116681" y="-2484438"/>
            <a:ext cx="3157538" cy="5181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0981" y="2317912"/>
            <a:ext cx="6868979" cy="36933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Among 22,234 families, 34% had at least one adverse housing circumstance:</a:t>
            </a:r>
          </a:p>
          <a:p>
            <a:pPr marL="914367" lvl="1" indent="-457178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27% behind on rent</a:t>
            </a:r>
          </a:p>
          <a:p>
            <a:pPr marL="914367" lvl="1" indent="-457178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8% multiple moves</a:t>
            </a:r>
          </a:p>
          <a:p>
            <a:pPr marL="914367" lvl="1" indent="-457178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12% history of homelessness 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457178" indent="-457178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  <a:p>
            <a:pPr marL="457178" indent="-457178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2">
                    <a:lumMod val="75000"/>
                  </a:schemeClr>
                </a:solidFill>
              </a:rPr>
              <a:t>Each circumstance individually associated with adverse health and material hardship compared to stable housing</a:t>
            </a:r>
            <a:endParaRPr lang="en-US" sz="2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2958" y="6501341"/>
            <a:ext cx="246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Pediatrics Feb 2018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28600" y="304800"/>
            <a:ext cx="7009409" cy="184617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Exploring three forms of unstable housing with caregiver and child health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06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"/>
          <p:cNvSpPr txBox="1">
            <a:spLocks noChangeArrowheads="1"/>
          </p:cNvSpPr>
          <p:nvPr/>
        </p:nvSpPr>
        <p:spPr bwMode="auto">
          <a:xfrm>
            <a:off x="930117" y="6934200"/>
            <a:ext cx="5715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t" hangingPunct="1"/>
            <a:r>
              <a:rPr lang="en-US" sz="1200"/>
              <a:t> 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4" cstate="print"/>
          <a:srcRect b="20255"/>
          <a:stretch>
            <a:fillRect/>
          </a:stretch>
        </p:blipFill>
        <p:spPr bwMode="auto">
          <a:xfrm>
            <a:off x="7993932" y="6501342"/>
            <a:ext cx="1150070" cy="35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456" y="6410906"/>
            <a:ext cx="1298544" cy="447094"/>
          </a:xfrm>
          <a:prstGeom prst="rect">
            <a:avLst/>
          </a:prstGeom>
        </p:spPr>
      </p:pic>
      <p:sp>
        <p:nvSpPr>
          <p:cNvPr id="2" name="AutoShape 2" descr="Displaying Screen Shot 2017-07-24 at 2.19.31 PM.png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isplaying Screen Shot 2017-07-24 at 2.19.31 PM.png"/>
          <p:cNvSpPr>
            <a:spLocks noChangeAspect="1" noChangeArrowheads="1"/>
          </p:cNvSpPr>
          <p:nvPr/>
        </p:nvSpPr>
        <p:spPr bwMode="auto">
          <a:xfrm>
            <a:off x="230981" y="7938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nline image 6"/>
          <p:cNvSpPr>
            <a:spLocks noChangeAspect="1" noChangeArrowheads="1"/>
          </p:cNvSpPr>
          <p:nvPr/>
        </p:nvSpPr>
        <p:spPr bwMode="auto">
          <a:xfrm>
            <a:off x="116681" y="-2484438"/>
            <a:ext cx="3157538" cy="51816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0229"/>
            <a:ext cx="5394908" cy="63393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958" y="6501341"/>
            <a:ext cx="2467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Pediatrics Feb 2018</a:t>
            </a:r>
            <a:endParaRPr lang="en-US" i="1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181600" y="609600"/>
            <a:ext cx="3827273" cy="57912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Little overlap among three adverse housing conditions</a:t>
            </a:r>
          </a:p>
          <a:p>
            <a:pPr algn="ctr"/>
            <a:endParaRPr lang="en-US" b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Most families were renters and behind on rent and impacted health 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94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otes"/>
          <p:cNvSpPr txBox="1">
            <a:spLocks noChangeArrowheads="1"/>
          </p:cNvSpPr>
          <p:nvPr/>
        </p:nvSpPr>
        <p:spPr bwMode="auto">
          <a:xfrm>
            <a:off x="930117" y="6934200"/>
            <a:ext cx="5715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90500" indent="-1905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t" hangingPunct="1"/>
            <a:r>
              <a:rPr lang="en-US" sz="120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05" y="6410906"/>
            <a:ext cx="1298544" cy="447094"/>
          </a:xfrm>
          <a:prstGeom prst="rect">
            <a:avLst/>
          </a:prstGeom>
        </p:spPr>
      </p:pic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0131797"/>
              </p:ext>
            </p:extLst>
          </p:nvPr>
        </p:nvGraphicFramePr>
        <p:xfrm>
          <a:off x="169224" y="1050827"/>
          <a:ext cx="7725868" cy="5394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2958" y="6501341"/>
            <a:ext cx="3924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Sandel et al </a:t>
            </a:r>
            <a:r>
              <a:rPr lang="en-US" i="1" dirty="0" smtClean="0">
                <a:solidFill>
                  <a:srgbClr val="FFFFFF"/>
                </a:solidFill>
              </a:rPr>
              <a:t>Pediatrics Feb 2018</a:t>
            </a:r>
            <a:endParaRPr lang="en-US" i="1" dirty="0">
              <a:solidFill>
                <a:srgbClr val="FFFFFF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49626" y="264083"/>
            <a:ext cx="8694374" cy="14800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Outcomes of unstable housing with health and material hardship outcomes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29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35" t="917" r="-1093"/>
          <a:stretch>
            <a:fillRect/>
          </a:stretch>
        </p:blipFill>
        <p:spPr>
          <a:xfrm>
            <a:off x="0" y="1486516"/>
            <a:ext cx="8872025" cy="4432504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3122" y="257482"/>
            <a:ext cx="8229600" cy="857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 smtClean="0">
                <a:ea typeface="Arial" pitchFamily="-101" charset="0"/>
              </a:rPr>
              <a:t>Location: Poverty and Zip code remain linked</a:t>
            </a:r>
            <a:endParaRPr lang="en-US" sz="2800" dirty="0">
              <a:ea typeface="Arial" pitchFamily="-1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56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REATEDBY" val="KMASlideWizard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37066</TotalTime>
  <Words>659</Words>
  <Application>Microsoft Office PowerPoint</Application>
  <PresentationFormat>On-screen Show (4:3)</PresentationFormat>
  <Paragraphs>122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Museo Slab 500</vt:lpstr>
      <vt:lpstr>Wingdings</vt:lpstr>
      <vt:lpstr>Office Theme</vt:lpstr>
      <vt:lpstr>   </vt:lpstr>
      <vt:lpstr>Roadmap</vt:lpstr>
      <vt:lpstr>Evidence on Home Quality</vt:lpstr>
      <vt:lpstr>Home Quality and Mental Health</vt:lpstr>
      <vt:lpstr>PowerPoint Presentation</vt:lpstr>
      <vt:lpstr>PowerPoint Presentation</vt:lpstr>
      <vt:lpstr>PowerPoint Presentation</vt:lpstr>
      <vt:lpstr>PowerPoint Presentation</vt:lpstr>
      <vt:lpstr>Location: Poverty and Zip code remain linked</vt:lpstr>
      <vt:lpstr>Place, Opportunity, and Health</vt:lpstr>
      <vt:lpstr>Public Health 101 – Vaccine Review</vt:lpstr>
      <vt:lpstr>PowerPoint Presentation</vt:lpstr>
      <vt:lpstr>PowerPoint Presentation</vt:lpstr>
      <vt:lpstr>PowerPoint Presentation</vt:lpstr>
      <vt:lpstr>A pilot program for high risk patients is an example of new care models to improve health outcomes but social determinants remain key </vt:lpstr>
      <vt:lpstr>PowerPoint Presentation</vt:lpstr>
      <vt:lpstr>PowerPoint Presentation</vt:lpstr>
      <vt:lpstr>PowerPoint Presentation</vt:lpstr>
      <vt:lpstr>PowerPoint Presentation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Hunley, Kelly</dc:creator>
  <cp:lastModifiedBy>Miene, Vickie L</cp:lastModifiedBy>
  <cp:revision>1348</cp:revision>
  <cp:lastPrinted>2018-02-13T16:45:32Z</cp:lastPrinted>
  <dcterms:created xsi:type="dcterms:W3CDTF">2013-11-18T16:08:48Z</dcterms:created>
  <dcterms:modified xsi:type="dcterms:W3CDTF">2018-06-18T13:27:50Z</dcterms:modified>
</cp:coreProperties>
</file>