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notesMasterIdLst>
    <p:notesMasterId r:id="rId12"/>
  </p:notesMasterIdLst>
  <p:handoutMasterIdLst>
    <p:handoutMasterId r:id="rId13"/>
  </p:handoutMasterIdLst>
  <p:sldIdLst>
    <p:sldId id="898" r:id="rId2"/>
    <p:sldId id="900" r:id="rId3"/>
    <p:sldId id="903" r:id="rId4"/>
    <p:sldId id="899" r:id="rId5"/>
    <p:sldId id="901" r:id="rId6"/>
    <p:sldId id="902" r:id="rId7"/>
    <p:sldId id="838" r:id="rId8"/>
    <p:sldId id="890" r:id="rId9"/>
    <p:sldId id="891" r:id="rId10"/>
    <p:sldId id="892" r:id="rId11"/>
  </p:sldIdLst>
  <p:sldSz cx="9144000" cy="6858000" type="screen4x3"/>
  <p:notesSz cx="7019925" cy="9305925"/>
  <p:custDataLst>
    <p:tags r:id="rId1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Walsh"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F56"/>
    <a:srgbClr val="FFFFFF"/>
    <a:srgbClr val="FFCCFF"/>
    <a:srgbClr val="00B050"/>
    <a:srgbClr val="EBF3FD"/>
    <a:srgbClr val="F5F9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77215" autoAdjust="0"/>
  </p:normalViewPr>
  <p:slideViewPr>
    <p:cSldViewPr snapToGrid="0">
      <p:cViewPr varScale="1">
        <p:scale>
          <a:sx n="59" d="100"/>
          <a:sy n="59" d="100"/>
        </p:scale>
        <p:origin x="1018" y="5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White</c:v>
                </c:pt>
              </c:strCache>
            </c:strRef>
          </c:tx>
          <c:spPr>
            <a:solidFill>
              <a:schemeClr val="accent6"/>
            </a:solidFill>
            <a:ln>
              <a:noFill/>
            </a:ln>
            <a:effectLst/>
          </c:spPr>
          <c:invertIfNegative val="0"/>
          <c:cat>
            <c:strRef>
              <c:f>Sheet1!$A$2:$A$4</c:f>
              <c:strCache>
                <c:ptCount val="3"/>
                <c:pt idx="0">
                  <c:v>Roxbury</c:v>
                </c:pt>
                <c:pt idx="1">
                  <c:v>Dorchester</c:v>
                </c:pt>
                <c:pt idx="2">
                  <c:v>Boston</c:v>
                </c:pt>
              </c:strCache>
            </c:strRef>
          </c:cat>
          <c:val>
            <c:numRef>
              <c:f>Sheet1!$B$2:$B$4</c:f>
              <c:numCache>
                <c:formatCode>General</c:formatCode>
                <c:ptCount val="3"/>
                <c:pt idx="0">
                  <c:v>0.32</c:v>
                </c:pt>
                <c:pt idx="1">
                  <c:v>0.22</c:v>
                </c:pt>
                <c:pt idx="2">
                  <c:v>0.45</c:v>
                </c:pt>
              </c:numCache>
            </c:numRef>
          </c:val>
          <c:extLst>
            <c:ext xmlns:c16="http://schemas.microsoft.com/office/drawing/2014/chart" uri="{C3380CC4-5D6E-409C-BE32-E72D297353CC}">
              <c16:uniqueId val="{00000000-673A-4E28-B00B-CC8C3B026A84}"/>
            </c:ext>
          </c:extLst>
        </c:ser>
        <c:ser>
          <c:idx val="1"/>
          <c:order val="1"/>
          <c:tx>
            <c:strRef>
              <c:f>Sheet1!$C$1</c:f>
              <c:strCache>
                <c:ptCount val="1"/>
                <c:pt idx="0">
                  <c:v>Black/African American</c:v>
                </c:pt>
              </c:strCache>
            </c:strRef>
          </c:tx>
          <c:spPr>
            <a:solidFill>
              <a:schemeClr val="accent5"/>
            </a:solidFill>
            <a:ln>
              <a:noFill/>
            </a:ln>
            <a:effectLst/>
          </c:spPr>
          <c:invertIfNegative val="0"/>
          <c:cat>
            <c:strRef>
              <c:f>Sheet1!$A$2:$A$4</c:f>
              <c:strCache>
                <c:ptCount val="3"/>
                <c:pt idx="0">
                  <c:v>Roxbury</c:v>
                </c:pt>
                <c:pt idx="1">
                  <c:v>Dorchester</c:v>
                </c:pt>
                <c:pt idx="2">
                  <c:v>Boston</c:v>
                </c:pt>
              </c:strCache>
            </c:strRef>
          </c:cat>
          <c:val>
            <c:numRef>
              <c:f>Sheet1!$C$2:$C$4</c:f>
              <c:numCache>
                <c:formatCode>General</c:formatCode>
                <c:ptCount val="3"/>
                <c:pt idx="0">
                  <c:v>0.53</c:v>
                </c:pt>
                <c:pt idx="1">
                  <c:v>0.44</c:v>
                </c:pt>
                <c:pt idx="2">
                  <c:v>0.23</c:v>
                </c:pt>
              </c:numCache>
            </c:numRef>
          </c:val>
          <c:extLst>
            <c:ext xmlns:c16="http://schemas.microsoft.com/office/drawing/2014/chart" uri="{C3380CC4-5D6E-409C-BE32-E72D297353CC}">
              <c16:uniqueId val="{00000001-673A-4E28-B00B-CC8C3B026A84}"/>
            </c:ext>
          </c:extLst>
        </c:ser>
        <c:ser>
          <c:idx val="2"/>
          <c:order val="2"/>
          <c:tx>
            <c:strRef>
              <c:f>Sheet1!$D$1</c:f>
              <c:strCache>
                <c:ptCount val="1"/>
                <c:pt idx="0">
                  <c:v>Hispanic</c:v>
                </c:pt>
              </c:strCache>
            </c:strRef>
          </c:tx>
          <c:spPr>
            <a:solidFill>
              <a:schemeClr val="accent4"/>
            </a:solidFill>
            <a:ln>
              <a:noFill/>
            </a:ln>
            <a:effectLst/>
          </c:spPr>
          <c:invertIfNegative val="0"/>
          <c:cat>
            <c:strRef>
              <c:f>Sheet1!$A$2:$A$4</c:f>
              <c:strCache>
                <c:ptCount val="3"/>
                <c:pt idx="0">
                  <c:v>Roxbury</c:v>
                </c:pt>
                <c:pt idx="1">
                  <c:v>Dorchester</c:v>
                </c:pt>
                <c:pt idx="2">
                  <c:v>Boston</c:v>
                </c:pt>
              </c:strCache>
            </c:strRef>
          </c:cat>
          <c:val>
            <c:numRef>
              <c:f>Sheet1!$D$2:$D$4</c:f>
              <c:numCache>
                <c:formatCode>General</c:formatCode>
                <c:ptCount val="3"/>
                <c:pt idx="0">
                  <c:v>0.28999999999999998</c:v>
                </c:pt>
                <c:pt idx="1">
                  <c:v>0.16</c:v>
                </c:pt>
                <c:pt idx="2">
                  <c:v>0.19</c:v>
                </c:pt>
              </c:numCache>
            </c:numRef>
          </c:val>
          <c:extLst>
            <c:ext xmlns:c16="http://schemas.microsoft.com/office/drawing/2014/chart" uri="{C3380CC4-5D6E-409C-BE32-E72D297353CC}">
              <c16:uniqueId val="{00000002-673A-4E28-B00B-CC8C3B026A84}"/>
            </c:ext>
          </c:extLst>
        </c:ser>
        <c:ser>
          <c:idx val="3"/>
          <c:order val="3"/>
          <c:tx>
            <c:strRef>
              <c:f>Sheet1!$E$1</c:f>
              <c:strCache>
                <c:ptCount val="1"/>
                <c:pt idx="0">
                  <c:v>Asian/PI</c:v>
                </c:pt>
              </c:strCache>
            </c:strRef>
          </c:tx>
          <c:spPr>
            <a:solidFill>
              <a:schemeClr val="accent6">
                <a:lumMod val="60000"/>
              </a:schemeClr>
            </a:solidFill>
            <a:ln>
              <a:noFill/>
            </a:ln>
            <a:effectLst/>
          </c:spPr>
          <c:invertIfNegative val="0"/>
          <c:cat>
            <c:strRef>
              <c:f>Sheet1!$A$2:$A$4</c:f>
              <c:strCache>
                <c:ptCount val="3"/>
                <c:pt idx="0">
                  <c:v>Roxbury</c:v>
                </c:pt>
                <c:pt idx="1">
                  <c:v>Dorchester</c:v>
                </c:pt>
                <c:pt idx="2">
                  <c:v>Boston</c:v>
                </c:pt>
              </c:strCache>
            </c:strRef>
          </c:cat>
          <c:val>
            <c:numRef>
              <c:f>Sheet1!$E$2:$E$4</c:f>
              <c:numCache>
                <c:formatCode>General</c:formatCode>
                <c:ptCount val="3"/>
                <c:pt idx="0">
                  <c:v>0.03</c:v>
                </c:pt>
                <c:pt idx="1">
                  <c:v>0.11</c:v>
                </c:pt>
                <c:pt idx="2">
                  <c:v>0.09</c:v>
                </c:pt>
              </c:numCache>
            </c:numRef>
          </c:val>
          <c:extLst>
            <c:ext xmlns:c16="http://schemas.microsoft.com/office/drawing/2014/chart" uri="{C3380CC4-5D6E-409C-BE32-E72D297353CC}">
              <c16:uniqueId val="{00000003-673A-4E28-B00B-CC8C3B026A84}"/>
            </c:ext>
          </c:extLst>
        </c:ser>
        <c:ser>
          <c:idx val="4"/>
          <c:order val="4"/>
          <c:tx>
            <c:strRef>
              <c:f>Sheet1!$F$1</c:f>
              <c:strCache>
                <c:ptCount val="1"/>
                <c:pt idx="0">
                  <c:v>Other</c:v>
                </c:pt>
              </c:strCache>
            </c:strRef>
          </c:tx>
          <c:spPr>
            <a:solidFill>
              <a:schemeClr val="accent5">
                <a:lumMod val="60000"/>
              </a:schemeClr>
            </a:solidFill>
            <a:ln>
              <a:noFill/>
            </a:ln>
            <a:effectLst/>
          </c:spPr>
          <c:invertIfNegative val="0"/>
          <c:cat>
            <c:strRef>
              <c:f>Sheet1!$A$2:$A$4</c:f>
              <c:strCache>
                <c:ptCount val="3"/>
                <c:pt idx="0">
                  <c:v>Roxbury</c:v>
                </c:pt>
                <c:pt idx="1">
                  <c:v>Dorchester</c:v>
                </c:pt>
                <c:pt idx="2">
                  <c:v>Boston</c:v>
                </c:pt>
              </c:strCache>
            </c:strRef>
          </c:cat>
          <c:val>
            <c:numRef>
              <c:f>Sheet1!$F$2:$F$4</c:f>
              <c:numCache>
                <c:formatCode>General</c:formatCode>
                <c:ptCount val="3"/>
                <c:pt idx="0">
                  <c:v>0.04</c:v>
                </c:pt>
                <c:pt idx="1">
                  <c:v>7.0000000000000007E-2</c:v>
                </c:pt>
                <c:pt idx="2">
                  <c:v>0.04</c:v>
                </c:pt>
              </c:numCache>
            </c:numRef>
          </c:val>
          <c:extLst>
            <c:ext xmlns:c16="http://schemas.microsoft.com/office/drawing/2014/chart" uri="{C3380CC4-5D6E-409C-BE32-E72D297353CC}">
              <c16:uniqueId val="{00000004-673A-4E28-B00B-CC8C3B026A84}"/>
            </c:ext>
          </c:extLst>
        </c:ser>
        <c:dLbls>
          <c:showLegendKey val="0"/>
          <c:showVal val="0"/>
          <c:showCatName val="0"/>
          <c:showSerName val="0"/>
          <c:showPercent val="0"/>
          <c:showBubbleSize val="0"/>
        </c:dLbls>
        <c:gapWidth val="182"/>
        <c:overlap val="100"/>
        <c:axId val="679859416"/>
        <c:axId val="679859808"/>
      </c:barChart>
      <c:catAx>
        <c:axId val="679859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9859808"/>
        <c:crosses val="autoZero"/>
        <c:auto val="1"/>
        <c:lblAlgn val="ctr"/>
        <c:lblOffset val="100"/>
        <c:noMultiLvlLbl val="0"/>
      </c:catAx>
      <c:valAx>
        <c:axId val="679859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9859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42603" cy="465615"/>
          </a:xfrm>
          <a:prstGeom prst="rect">
            <a:avLst/>
          </a:prstGeom>
        </p:spPr>
        <p:txBody>
          <a:bodyPr vert="horz" lIns="91870" tIns="45934" rIns="91870" bIns="45934"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sz="quarter" idx="1"/>
          </p:nvPr>
        </p:nvSpPr>
        <p:spPr>
          <a:xfrm>
            <a:off x="3975736" y="1"/>
            <a:ext cx="3042603" cy="465615"/>
          </a:xfrm>
          <a:prstGeom prst="rect">
            <a:avLst/>
          </a:prstGeom>
        </p:spPr>
        <p:txBody>
          <a:bodyPr vert="horz" lIns="91870" tIns="45934" rIns="91870" bIns="45934" rtlCol="0"/>
          <a:lstStyle>
            <a:lvl1pPr algn="r" fontAlgn="auto">
              <a:spcBef>
                <a:spcPts val="0"/>
              </a:spcBef>
              <a:spcAft>
                <a:spcPts val="0"/>
              </a:spcAft>
              <a:defRPr sz="1200" smtClean="0">
                <a:latin typeface="+mn-lt"/>
                <a:cs typeface="+mn-cs"/>
              </a:defRPr>
            </a:lvl1pPr>
          </a:lstStyle>
          <a:p>
            <a:pPr>
              <a:defRPr/>
            </a:pPr>
            <a:fld id="{474459E1-DABA-4A93-984B-D2FAAC611687}" type="datetimeFigureOut">
              <a:rPr lang="en-US"/>
              <a:pPr>
                <a:defRPr/>
              </a:pPr>
              <a:t>6/18/2018</a:t>
            </a:fld>
            <a:endParaRPr lang="en-US" dirty="0"/>
          </a:p>
        </p:txBody>
      </p:sp>
      <p:sp>
        <p:nvSpPr>
          <p:cNvPr id="4" name="Footer Placeholder 3"/>
          <p:cNvSpPr>
            <a:spLocks noGrp="1"/>
          </p:cNvSpPr>
          <p:nvPr>
            <p:ph type="ftr" sz="quarter" idx="2"/>
          </p:nvPr>
        </p:nvSpPr>
        <p:spPr>
          <a:xfrm>
            <a:off x="4" y="8838722"/>
            <a:ext cx="3042603" cy="465615"/>
          </a:xfrm>
          <a:prstGeom prst="rect">
            <a:avLst/>
          </a:prstGeom>
        </p:spPr>
        <p:txBody>
          <a:bodyPr vert="horz" lIns="91870" tIns="45934" rIns="91870" bIns="45934" rtlCol="0" anchor="b"/>
          <a:lstStyle>
            <a:lvl1pPr algn="l" fontAlgn="auto">
              <a:spcBef>
                <a:spcPts val="0"/>
              </a:spcBef>
              <a:spcAft>
                <a:spcPts val="0"/>
              </a:spcAft>
              <a:defRPr sz="1200" dirty="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5736" y="8838722"/>
            <a:ext cx="3042603" cy="465615"/>
          </a:xfrm>
          <a:prstGeom prst="rect">
            <a:avLst/>
          </a:prstGeom>
        </p:spPr>
        <p:txBody>
          <a:bodyPr vert="horz" lIns="91870" tIns="45934" rIns="91870" bIns="45934" rtlCol="0" anchor="b"/>
          <a:lstStyle>
            <a:lvl1pPr algn="r" fontAlgn="auto">
              <a:spcBef>
                <a:spcPts val="0"/>
              </a:spcBef>
              <a:spcAft>
                <a:spcPts val="0"/>
              </a:spcAft>
              <a:defRPr sz="1200" smtClean="0">
                <a:latin typeface="+mn-lt"/>
                <a:cs typeface="+mn-cs"/>
              </a:defRPr>
            </a:lvl1pPr>
          </a:lstStyle>
          <a:p>
            <a:pPr>
              <a:defRPr/>
            </a:pPr>
            <a:fld id="{746B86B9-183D-4F1A-AF20-62FD2E693A89}" type="slidenum">
              <a:rPr lang="en-US"/>
              <a:pPr>
                <a:defRPr/>
              </a:pPr>
              <a:t>‹#›</a:t>
            </a:fld>
            <a:endParaRPr lang="en-US" dirty="0"/>
          </a:p>
        </p:txBody>
      </p:sp>
    </p:spTree>
    <p:extLst>
      <p:ext uri="{BB962C8B-B14F-4D97-AF65-F5344CB8AC3E}">
        <p14:creationId xmlns:p14="http://schemas.microsoft.com/office/powerpoint/2010/main" val="2939559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42603" cy="465615"/>
          </a:xfrm>
          <a:prstGeom prst="rect">
            <a:avLst/>
          </a:prstGeom>
        </p:spPr>
        <p:txBody>
          <a:bodyPr vert="horz" lIns="93615" tIns="46808" rIns="93615" bIns="46808"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975736" y="1"/>
            <a:ext cx="3042603" cy="465615"/>
          </a:xfrm>
          <a:prstGeom prst="rect">
            <a:avLst/>
          </a:prstGeom>
        </p:spPr>
        <p:txBody>
          <a:bodyPr vert="horz" lIns="93615" tIns="46808" rIns="93615" bIns="46808" rtlCol="0"/>
          <a:lstStyle>
            <a:lvl1pPr algn="r" fontAlgn="auto">
              <a:spcBef>
                <a:spcPts val="0"/>
              </a:spcBef>
              <a:spcAft>
                <a:spcPts val="0"/>
              </a:spcAft>
              <a:defRPr sz="1200" smtClean="0">
                <a:latin typeface="+mn-lt"/>
                <a:cs typeface="+mn-cs"/>
              </a:defRPr>
            </a:lvl1pPr>
          </a:lstStyle>
          <a:p>
            <a:pPr>
              <a:defRPr/>
            </a:pPr>
            <a:fld id="{E24D4654-CB86-4A77-846A-FA22C3A32683}" type="datetimeFigureOut">
              <a:rPr lang="en-US"/>
              <a:pPr>
                <a:defRPr/>
              </a:pPr>
              <a:t>6/18/2018</a:t>
            </a:fld>
            <a:endParaRPr lang="en-US" dirty="0"/>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3615" tIns="46808" rIns="93615" bIns="46808" rtlCol="0" anchor="ctr"/>
          <a:lstStyle/>
          <a:p>
            <a:pPr lvl="0"/>
            <a:endParaRPr lang="en-US" noProof="0" dirty="0"/>
          </a:p>
        </p:txBody>
      </p:sp>
      <p:sp>
        <p:nvSpPr>
          <p:cNvPr id="5" name="Notes Placeholder 4"/>
          <p:cNvSpPr>
            <a:spLocks noGrp="1"/>
          </p:cNvSpPr>
          <p:nvPr>
            <p:ph type="body" sz="quarter" idx="3"/>
          </p:nvPr>
        </p:nvSpPr>
        <p:spPr>
          <a:xfrm>
            <a:off x="702629" y="4420954"/>
            <a:ext cx="5614668" cy="4187349"/>
          </a:xfrm>
          <a:prstGeom prst="rect">
            <a:avLst/>
          </a:prstGeom>
        </p:spPr>
        <p:txBody>
          <a:bodyPr vert="horz" lIns="93615" tIns="46808" rIns="93615" bIns="4680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38722"/>
            <a:ext cx="3042603" cy="465615"/>
          </a:xfrm>
          <a:prstGeom prst="rect">
            <a:avLst/>
          </a:prstGeom>
        </p:spPr>
        <p:txBody>
          <a:bodyPr vert="horz" lIns="93615" tIns="46808" rIns="93615" bIns="46808"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5736" y="8838722"/>
            <a:ext cx="3042603" cy="465615"/>
          </a:xfrm>
          <a:prstGeom prst="rect">
            <a:avLst/>
          </a:prstGeom>
        </p:spPr>
        <p:txBody>
          <a:bodyPr vert="horz" lIns="93615" tIns="46808" rIns="93615" bIns="46808" rtlCol="0" anchor="b"/>
          <a:lstStyle>
            <a:lvl1pPr algn="r" fontAlgn="auto">
              <a:spcBef>
                <a:spcPts val="0"/>
              </a:spcBef>
              <a:spcAft>
                <a:spcPts val="0"/>
              </a:spcAft>
              <a:defRPr sz="1200" smtClean="0">
                <a:latin typeface="+mn-lt"/>
                <a:cs typeface="+mn-cs"/>
              </a:defRPr>
            </a:lvl1pPr>
          </a:lstStyle>
          <a:p>
            <a:pPr>
              <a:defRPr/>
            </a:pPr>
            <a:fld id="{717E9CAF-CA78-4668-B94D-278349315C58}" type="slidenum">
              <a:rPr lang="en-US"/>
              <a:pPr>
                <a:defRPr/>
              </a:pPr>
              <a:t>‹#›</a:t>
            </a:fld>
            <a:endParaRPr lang="en-US" dirty="0"/>
          </a:p>
        </p:txBody>
      </p:sp>
    </p:spTree>
    <p:extLst>
      <p:ext uri="{BB962C8B-B14F-4D97-AF65-F5344CB8AC3E}">
        <p14:creationId xmlns:p14="http://schemas.microsoft.com/office/powerpoint/2010/main" val="9805553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1</a:t>
            </a:fld>
            <a:endParaRPr lang="en-US" dirty="0"/>
          </a:p>
        </p:txBody>
      </p:sp>
    </p:spTree>
    <p:extLst>
      <p:ext uri="{BB962C8B-B14F-4D97-AF65-F5344CB8AC3E}">
        <p14:creationId xmlns:p14="http://schemas.microsoft.com/office/powerpoint/2010/main" val="3229281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2</a:t>
            </a:fld>
            <a:endParaRPr lang="en-US" dirty="0"/>
          </a:p>
        </p:txBody>
      </p:sp>
    </p:spTree>
    <p:extLst>
      <p:ext uri="{BB962C8B-B14F-4D97-AF65-F5344CB8AC3E}">
        <p14:creationId xmlns:p14="http://schemas.microsoft.com/office/powerpoint/2010/main" val="1228787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4</a:t>
            </a:fld>
            <a:endParaRPr lang="en-US" dirty="0"/>
          </a:p>
        </p:txBody>
      </p:sp>
    </p:spTree>
    <p:extLst>
      <p:ext uri="{BB962C8B-B14F-4D97-AF65-F5344CB8AC3E}">
        <p14:creationId xmlns:p14="http://schemas.microsoft.com/office/powerpoint/2010/main" val="1164642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17E9CAF-CA78-4668-B94D-278349315C58}" type="slidenum">
              <a:rPr lang="en-US" smtClean="0"/>
              <a:pPr>
                <a:defRPr/>
              </a:pPr>
              <a:t>6</a:t>
            </a:fld>
            <a:endParaRPr lang="en-US" dirty="0"/>
          </a:p>
        </p:txBody>
      </p:sp>
    </p:spTree>
    <p:extLst>
      <p:ext uri="{BB962C8B-B14F-4D97-AF65-F5344CB8AC3E}">
        <p14:creationId xmlns:p14="http://schemas.microsoft.com/office/powerpoint/2010/main" val="154886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69048" y="2370667"/>
            <a:ext cx="5605780" cy="1139296"/>
          </a:xfrm>
        </p:spPr>
        <p:txBody>
          <a:bodyPr anchor="b"/>
          <a:lstStyle>
            <a:lvl1pPr algn="l">
              <a:defRPr sz="24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969048" y="3602038"/>
            <a:ext cx="5605780" cy="102414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68" y="31739"/>
            <a:ext cx="2736607" cy="637224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69048" y="1030024"/>
            <a:ext cx="2383541" cy="1021082"/>
          </a:xfrm>
          <a:prstGeom prst="rect">
            <a:avLst/>
          </a:prstGeom>
        </p:spPr>
      </p:pic>
    </p:spTree>
    <p:extLst>
      <p:ext uri="{BB962C8B-B14F-4D97-AF65-F5344CB8AC3E}">
        <p14:creationId xmlns:p14="http://schemas.microsoft.com/office/powerpoint/2010/main" val="3596220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2"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960" y="1565490"/>
            <a:ext cx="9064869" cy="3376389"/>
          </a:xfrm>
          <a:prstGeom prst="rect">
            <a:avLst/>
          </a:prstGeom>
        </p:spPr>
      </p:pic>
      <p:sp>
        <p:nvSpPr>
          <p:cNvPr id="10" name="Rectangle 9"/>
          <p:cNvSpPr/>
          <p:nvPr userDrawn="1"/>
        </p:nvSpPr>
        <p:spPr>
          <a:xfrm>
            <a:off x="0" y="5007161"/>
            <a:ext cx="9144000" cy="14582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54773" y="5055140"/>
            <a:ext cx="5605780" cy="569648"/>
          </a:xfrm>
        </p:spPr>
        <p:txBody>
          <a:bodyPr anchor="b"/>
          <a:lstStyle>
            <a:lvl1pPr algn="l">
              <a:defRPr sz="24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54773" y="5716863"/>
            <a:ext cx="5605780" cy="499299"/>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11" name="Rectangle 10"/>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596" y="344481"/>
            <a:ext cx="2383541" cy="1021082"/>
          </a:xfrm>
          <a:prstGeom prst="rect">
            <a:avLst/>
          </a:prstGeom>
        </p:spPr>
      </p:pic>
    </p:spTree>
    <p:extLst>
      <p:ext uri="{BB962C8B-B14F-4D97-AF65-F5344CB8AC3E}">
        <p14:creationId xmlns:p14="http://schemas.microsoft.com/office/powerpoint/2010/main" val="28344325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sp>
        <p:nvSpPr>
          <p:cNvPr id="17" name="Rectangle 16"/>
          <p:cNvSpPr/>
          <p:nvPr userDrawn="1"/>
        </p:nvSpPr>
        <p:spPr>
          <a:xfrm>
            <a:off x="-33489" y="0"/>
            <a:ext cx="9144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BottomPlaceholder"/>
          <p:cNvSpPr>
            <a:spLocks noChangeArrowheads="1"/>
          </p:cNvSpPr>
          <p:nvPr userDrawn="1"/>
        </p:nvSpPr>
        <p:spPr bwMode="auto">
          <a:xfrm>
            <a:off x="0" y="2283840"/>
            <a:ext cx="2238620" cy="4187763"/>
          </a:xfrm>
          <a:prstGeom prst="rect">
            <a:avLst/>
          </a:prstGeom>
          <a:solidFill>
            <a:schemeClr val="accent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314" name="Rectangle 1026"/>
          <p:cNvSpPr>
            <a:spLocks noGrp="1" noChangeArrowheads="1"/>
          </p:cNvSpPr>
          <p:nvPr>
            <p:ph type="ctrTitle"/>
          </p:nvPr>
        </p:nvSpPr>
        <p:spPr>
          <a:xfrm>
            <a:off x="2605875" y="3105356"/>
            <a:ext cx="5036084" cy="502445"/>
          </a:xfrm>
        </p:spPr>
        <p:txBody>
          <a:bodyPr anchor="t"/>
          <a:lstStyle>
            <a:lvl1pPr>
              <a:defRPr sz="2400" b="1"/>
            </a:lvl1pPr>
          </a:lstStyle>
          <a:p>
            <a:pPr lvl="0"/>
            <a:r>
              <a:rPr lang="en-US" noProof="0" dirty="0"/>
              <a:t>Click to edit Master title</a:t>
            </a:r>
          </a:p>
        </p:txBody>
      </p:sp>
      <p:sp>
        <p:nvSpPr>
          <p:cNvPr id="13315" name="Rectangle 1027"/>
          <p:cNvSpPr>
            <a:spLocks noGrp="1" noChangeArrowheads="1"/>
          </p:cNvSpPr>
          <p:nvPr>
            <p:ph type="subTitle" idx="1"/>
          </p:nvPr>
        </p:nvSpPr>
        <p:spPr>
          <a:xfrm>
            <a:off x="2605875" y="3711729"/>
            <a:ext cx="5036084" cy="369332"/>
          </a:xfrm>
        </p:spPr>
        <p:txBody>
          <a:bodyPr>
            <a:spAutoFit/>
          </a:bodyPr>
          <a:lstStyle>
            <a:lvl1pPr marL="0" indent="0">
              <a:buNone/>
              <a:defRPr sz="2000"/>
            </a:lvl1pPr>
          </a:lstStyle>
          <a:p>
            <a:pPr lvl="0"/>
            <a:r>
              <a:rPr lang="en-US" noProof="0" dirty="0"/>
              <a:t>Click to edit Master subtitle style</a:t>
            </a:r>
          </a:p>
        </p:txBody>
      </p:sp>
      <p:grpSp>
        <p:nvGrpSpPr>
          <p:cNvPr id="13513" name="McK Title Elements"/>
          <p:cNvGrpSpPr>
            <a:grpSpLocks/>
          </p:cNvGrpSpPr>
          <p:nvPr/>
        </p:nvGrpSpPr>
        <p:grpSpPr bwMode="auto">
          <a:xfrm>
            <a:off x="1" y="1"/>
            <a:ext cx="9140760" cy="6859620"/>
            <a:chOff x="0" y="0"/>
            <a:chExt cx="5643" cy="4235"/>
          </a:xfrm>
        </p:grpSpPr>
        <p:sp>
          <p:nvSpPr>
            <p:cNvPr id="13332" name="McK Document type" hidden="1"/>
            <p:cNvSpPr txBox="1">
              <a:spLocks noChangeArrowheads="1"/>
            </p:cNvSpPr>
            <p:nvPr userDrawn="1"/>
          </p:nvSpPr>
          <p:spPr bwMode="auto">
            <a:xfrm>
              <a:off x="1663" y="3104"/>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r>
                <a:rPr lang="en-US" sz="1428" dirty="0">
                  <a:solidFill>
                    <a:srgbClr val="000000"/>
                  </a:solidFill>
                  <a:cs typeface="+mn-cs"/>
                </a:rPr>
                <a:t>Document type</a:t>
              </a:r>
            </a:p>
          </p:txBody>
        </p:sp>
        <p:sp>
          <p:nvSpPr>
            <p:cNvPr id="13333" name="McK Date" hidden="1"/>
            <p:cNvSpPr txBox="1">
              <a:spLocks noChangeArrowheads="1"/>
            </p:cNvSpPr>
            <p:nvPr userDrawn="1"/>
          </p:nvSpPr>
          <p:spPr bwMode="auto">
            <a:xfrm>
              <a:off x="1663" y="3275"/>
              <a:ext cx="3109" cy="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sz="1428" dirty="0">
                  <a:solidFill>
                    <a:srgbClr val="000000"/>
                  </a:solidFill>
                  <a:cs typeface="+mn-cs"/>
                </a:rPr>
                <a:t>Date</a:t>
              </a:r>
            </a:p>
          </p:txBody>
        </p:sp>
        <p:sp>
          <p:nvSpPr>
            <p:cNvPr id="13352" name="McK Disclaimer" hidden="1"/>
            <p:cNvSpPr>
              <a:spLocks noChangeArrowheads="1"/>
            </p:cNvSpPr>
            <p:nvPr userDrawn="1"/>
          </p:nvSpPr>
          <p:spPr bwMode="auto">
            <a:xfrm>
              <a:off x="1663" y="3713"/>
              <a:ext cx="2777" cy="1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1202" eaLnBrk="0" hangingPunct="0"/>
              <a:r>
                <a:rPr lang="en-US" sz="816" dirty="0">
                  <a:solidFill>
                    <a:srgbClr val="000000"/>
                  </a:solidFill>
                  <a:cs typeface="+mn-cs"/>
                </a:rPr>
                <a:t>CONFIDENTIAL AND PROPRIETARY</a:t>
              </a:r>
            </a:p>
            <a:p>
              <a:pPr defTabSz="821202" eaLnBrk="0" hangingPunct="0"/>
              <a:r>
                <a:rPr lang="en-US" sz="816" dirty="0">
                  <a:solidFill>
                    <a:srgbClr val="000000"/>
                  </a:solidFill>
                  <a:cs typeface="+mn-cs"/>
                </a:rPr>
                <a:t>Any use of this material without specific permission of McKinsey &amp; Company is strictly prohibited</a:t>
              </a:r>
            </a:p>
          </p:txBody>
        </p:sp>
        <p:sp>
          <p:nvSpPr>
            <p:cNvPr id="13474" name="TitleBottomPlaceholder" hidden="1"/>
            <p:cNvSpPr>
              <a:spLocks noChangeArrowheads="1"/>
            </p:cNvSpPr>
            <p:nvPr userDrawn="1"/>
          </p:nvSpPr>
          <p:spPr bwMode="auto">
            <a:xfrm>
              <a:off x="0" y="1410"/>
              <a:ext cx="1382" cy="2825"/>
            </a:xfrm>
            <a:prstGeom prst="rect">
              <a:avLst/>
            </a:prstGeom>
            <a:solidFill>
              <a:srgbClr val="0065CC"/>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5" name="TitleTopPlaceholder" hidden="1"/>
            <p:cNvSpPr>
              <a:spLocks noChangeArrowheads="1"/>
            </p:cNvSpPr>
            <p:nvPr userDrawn="1"/>
          </p:nvSpPr>
          <p:spPr bwMode="auto">
            <a:xfrm>
              <a:off x="0" y="0"/>
              <a:ext cx="1382" cy="1410"/>
            </a:xfrm>
            <a:prstGeom prst="rect">
              <a:avLst/>
            </a:prstGeom>
            <a:solidFill>
              <a:srgbClr val="91A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3477" name="Rectangle 1189" hidden="1"/>
            <p:cNvSpPr>
              <a:spLocks noChangeArrowheads="1"/>
            </p:cNvSpPr>
            <p:nvPr userDrawn="1"/>
          </p:nvSpPr>
          <p:spPr bwMode="auto">
            <a:xfrm>
              <a:off x="0" y="0"/>
              <a:ext cx="5643" cy="4234"/>
            </a:xfrm>
            <a:prstGeom prst="rect">
              <a:avLst/>
            </a:prstGeom>
            <a:noFill/>
            <a:ln w="317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grpSp>
      <p:pic>
        <p:nvPicPr>
          <p:cNvPr id="13507" name="TitleBottomBarBW"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60" y="6574545"/>
            <a:ext cx="1670055" cy="195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TitleTopPlaceholder"/>
          <p:cNvSpPr>
            <a:spLocks noChangeArrowheads="1"/>
          </p:cNvSpPr>
          <p:nvPr userDrawn="1"/>
        </p:nvSpPr>
        <p:spPr bwMode="auto">
          <a:xfrm>
            <a:off x="0" y="1"/>
            <a:ext cx="2238620" cy="2283840"/>
          </a:xfrm>
          <a:prstGeom prst="rect">
            <a:avLst/>
          </a:prstGeom>
          <a:solidFill>
            <a:srgbClr val="F8BF5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1632" dirty="0">
              <a:solidFill>
                <a:srgbClr val="000000"/>
              </a:solidFill>
              <a:cs typeface="+mn-cs"/>
            </a:endParaRPr>
          </a:p>
        </p:txBody>
      </p:sp>
      <p:sp>
        <p:nvSpPr>
          <p:cNvPr id="18" name="Rectangle 17"/>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93795" y="1184667"/>
            <a:ext cx="2383541" cy="1021082"/>
          </a:xfrm>
          <a:prstGeom prst="rect">
            <a:avLst/>
          </a:prstGeom>
        </p:spPr>
      </p:pic>
    </p:spTree>
    <p:extLst>
      <p:ext uri="{BB962C8B-B14F-4D97-AF65-F5344CB8AC3E}">
        <p14:creationId xmlns:p14="http://schemas.microsoft.com/office/powerpoint/2010/main" val="8871862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36459897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5"/>
          <p:cNvSpPr>
            <a:spLocks noGrp="1"/>
          </p:cNvSpPr>
          <p:nvPr>
            <p:ph type="body" sz="quarter" idx="11"/>
          </p:nvPr>
        </p:nvSpPr>
        <p:spPr>
          <a:xfrm>
            <a:off x="209552" y="6660156"/>
            <a:ext cx="7069929" cy="189778"/>
          </a:xfrm>
          <a:prstGeom prst="rect">
            <a:avLst/>
          </a:prstGeom>
        </p:spPr>
        <p:txBody>
          <a:bodyPr anchor="b"/>
          <a:lstStyle>
            <a:lvl1pPr marL="0" indent="0">
              <a:spcBef>
                <a:spcPts val="0"/>
              </a:spcBef>
              <a:buNone/>
              <a:defRPr sz="800">
                <a:solidFill>
                  <a:schemeClr val="bg2"/>
                </a:solidFill>
              </a:defRPr>
            </a:lvl1pPr>
          </a:lstStyle>
          <a:p>
            <a:pPr lvl="0"/>
            <a:r>
              <a:rPr lang="en-US" dirty="0" smtClean="0"/>
              <a:t>Click to edit Master text styles</a:t>
            </a:r>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8513924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51812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8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8824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29" y="1142357"/>
            <a:ext cx="8754413" cy="5175176"/>
          </a:xfrm>
        </p:spPr>
        <p:txBody>
          <a:bodyPr>
            <a:noAutofit/>
          </a:bodyPr>
          <a:lstStyle>
            <a:lvl1pPr>
              <a:buClr>
                <a:schemeClr val="tx2"/>
              </a:buClr>
              <a:defRPr sz="1600">
                <a:solidFill>
                  <a:schemeClr val="tx1"/>
                </a:solidFill>
                <a:latin typeface="Arial" panose="020B0604020202020204" pitchFamily="34" charset="0"/>
                <a:cs typeface="Arial" panose="020B0604020202020204" pitchFamily="34" charset="0"/>
              </a:defRPr>
            </a:lvl1pPr>
            <a:lvl2pPr marL="512763" indent="-168275">
              <a:buClr>
                <a:schemeClr val="tx2"/>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747713" indent="-227013">
              <a:buClr>
                <a:schemeClr val="tx2"/>
              </a:buClr>
              <a:buSzPct val="120000"/>
              <a:buFont typeface="Arial" panose="020B0604020202020204" pitchFamily="34" charset="0"/>
              <a:buChar char="▫"/>
              <a:tabLst/>
              <a:defRPr sz="1600">
                <a:solidFill>
                  <a:schemeClr val="tx1"/>
                </a:solidFill>
                <a:latin typeface="Arial" panose="020B0604020202020204" pitchFamily="34" charset="0"/>
                <a:cs typeface="Arial" panose="020B0604020202020204" pitchFamily="34" charset="0"/>
              </a:defRPr>
            </a:lvl3pPr>
            <a:lvl4pPr>
              <a:buClr>
                <a:schemeClr val="tx2"/>
              </a:buClr>
              <a:defRPr sz="1600">
                <a:solidFill>
                  <a:schemeClr val="tx1"/>
                </a:solidFill>
                <a:latin typeface="Arial" panose="020B0604020202020204" pitchFamily="34" charset="0"/>
                <a:cs typeface="Arial" panose="020B0604020202020204" pitchFamily="34" charset="0"/>
              </a:defRPr>
            </a:lvl4pPr>
            <a:lvl5pPr>
              <a:buClr>
                <a:schemeClr val="tx2"/>
              </a:buClr>
              <a:defRPr sz="160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a:xfrm>
            <a:off x="173829" y="155576"/>
            <a:ext cx="8752621" cy="634999"/>
          </a:xfrm>
        </p:spPr>
        <p:txBody>
          <a:bodyPr/>
          <a:lstStyle>
            <a:lvl1pPr>
              <a:defRPr>
                <a:solidFill>
                  <a:schemeClr val="tx2"/>
                </a:solidFill>
              </a:defRPr>
            </a:lvl1pPr>
          </a:lstStyle>
          <a:p>
            <a:r>
              <a:rPr lang="en-US" dirty="0" smtClean="0"/>
              <a:t>Click to edit Master title style</a:t>
            </a:r>
            <a:endParaRPr lang="en-US" dirty="0"/>
          </a:p>
        </p:txBody>
      </p:sp>
      <p:sp>
        <p:nvSpPr>
          <p:cNvPr id="11" name="Rectangle 10"/>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8" name="Rectangle 17"/>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9" name="Rectangle 18"/>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Tree>
    <p:extLst>
      <p:ext uri="{BB962C8B-B14F-4D97-AF65-F5344CB8AC3E}">
        <p14:creationId xmlns:p14="http://schemas.microsoft.com/office/powerpoint/2010/main" val="13193133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Rectangle 280"/>
          <p:cNvSpPr>
            <a:spLocks noGrp="1" noChangeArrowheads="1"/>
          </p:cNvSpPr>
          <p:nvPr>
            <p:ph type="sldNum" sz="quarter" idx="10"/>
          </p:nvPr>
        </p:nvSpPr>
        <p:spPr>
          <a:xfrm>
            <a:off x="8719602" y="6566446"/>
            <a:ext cx="199240" cy="155496"/>
          </a:xfrm>
          <a:prstGeom prst="rect">
            <a:avLst/>
          </a:prstGeom>
          <a:ln/>
        </p:spPr>
        <p:txBody>
          <a:bodyPr/>
          <a:lstStyle>
            <a:lvl1pPr>
              <a:defRPr/>
            </a:lvl1pPr>
          </a:lstStyle>
          <a:p>
            <a:pPr>
              <a:defRPr/>
            </a:pPr>
            <a:fld id="{10058ABA-360D-40F8-A170-EE9D6523483C}" type="slidenum">
              <a:rPr lang="en-US"/>
              <a:pPr>
                <a:defRPr/>
              </a:pPr>
              <a:t>‹#›</a:t>
            </a:fld>
            <a:r>
              <a:rPr lang="en-US"/>
              <a:t> </a:t>
            </a:r>
          </a:p>
        </p:txBody>
      </p:sp>
      <p:sp>
        <p:nvSpPr>
          <p:cNvPr id="4" name="Title 1"/>
          <p:cNvSpPr>
            <a:spLocks noGrp="1"/>
          </p:cNvSpPr>
          <p:nvPr>
            <p:ph type="title"/>
          </p:nvPr>
        </p:nvSpPr>
        <p:spPr>
          <a:xfrm>
            <a:off x="121489" y="268878"/>
            <a:ext cx="7814110" cy="294794"/>
          </a:xfrm>
        </p:spPr>
        <p:txBody>
          <a:bodyPr/>
          <a:lstStyle/>
          <a:p>
            <a:r>
              <a:rPr lang="en-US" smtClean="0"/>
              <a:t>Click to edit Master title style</a:t>
            </a:r>
            <a:endParaRPr lang="en-US"/>
          </a:p>
        </p:txBody>
      </p:sp>
      <p:sp>
        <p:nvSpPr>
          <p:cNvPr id="5" name="Content Placeholder 2"/>
          <p:cNvSpPr>
            <a:spLocks noGrp="1"/>
          </p:cNvSpPr>
          <p:nvPr>
            <p:ph idx="1"/>
          </p:nvPr>
        </p:nvSpPr>
        <p:spPr>
          <a:xfrm>
            <a:off x="1482155" y="1990667"/>
            <a:ext cx="4389768" cy="12472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8252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8719602" y="6566446"/>
            <a:ext cx="199240" cy="155496"/>
          </a:xfrm>
          <a:prstGeom prst="rect">
            <a:avLst/>
          </a:prstGeom>
        </p:spPr>
        <p:txBody>
          <a:bodyPr/>
          <a:lstStyle>
            <a:lvl1pPr>
              <a:defRPr/>
            </a:lvl1pPr>
          </a:lstStyle>
          <a:p>
            <a:fld id="{E177C4AF-3848-4350-839D-003CB6547586}" type="slidenum">
              <a:rPr lang="en-US"/>
              <a:pPr/>
              <a:t>‹#›</a:t>
            </a:fld>
            <a:r>
              <a:rPr lang="en-US" dirty="0"/>
              <a:t> </a:t>
            </a:r>
          </a:p>
        </p:txBody>
      </p:sp>
    </p:spTree>
    <p:extLst>
      <p:ext uri="{BB962C8B-B14F-4D97-AF65-F5344CB8AC3E}">
        <p14:creationId xmlns:p14="http://schemas.microsoft.com/office/powerpoint/2010/main" val="3363936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2"/>
            </p:custDataLst>
            <p:extLst>
              <p:ext uri="{D42A27DB-BD31-4B8C-83A1-F6EECF244321}">
                <p14:modId xmlns:p14="http://schemas.microsoft.com/office/powerpoint/2010/main" val="1907897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12"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5" name="Rectangle 4"/>
          <p:cNvSpPr/>
          <p:nvPr userDrawn="1"/>
        </p:nvSpPr>
        <p:spPr>
          <a:xfrm>
            <a:off x="-1" y="6428097"/>
            <a:ext cx="9144000" cy="4299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5621" y="155576"/>
            <a:ext cx="8749303" cy="63499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5622" y="1146379"/>
            <a:ext cx="8749302" cy="5213324"/>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ChangeArrowheads="1"/>
          </p:cNvSpPr>
          <p:nvPr userDrawn="1"/>
        </p:nvSpPr>
        <p:spPr bwMode="auto">
          <a:xfrm>
            <a:off x="0" y="878505"/>
            <a:ext cx="9148859"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9" name="Rectangle 8"/>
          <p:cNvSpPr>
            <a:spLocks noChangeArrowheads="1"/>
          </p:cNvSpPr>
          <p:nvPr userDrawn="1"/>
        </p:nvSpPr>
        <p:spPr bwMode="auto">
          <a:xfrm>
            <a:off x="5470696" y="878505"/>
            <a:ext cx="2193646" cy="77748"/>
          </a:xfrm>
          <a:prstGeom prst="rect">
            <a:avLst/>
          </a:prstGeom>
          <a:solidFill>
            <a:srgbClr val="F8BF5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0" name="Rectangle 9"/>
          <p:cNvSpPr>
            <a:spLocks noChangeArrowheads="1"/>
          </p:cNvSpPr>
          <p:nvPr userDrawn="1"/>
        </p:nvSpPr>
        <p:spPr bwMode="auto">
          <a:xfrm>
            <a:off x="8254836" y="878505"/>
            <a:ext cx="889164" cy="77748"/>
          </a:xfrm>
          <a:prstGeom prst="rect">
            <a:avLst/>
          </a:prstGeom>
          <a:solidFill>
            <a:schemeClr val="accent6"/>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1" name="Rectangle 10"/>
          <p:cNvSpPr>
            <a:spLocks noChangeArrowheads="1"/>
          </p:cNvSpPr>
          <p:nvPr userDrawn="1"/>
        </p:nvSpPr>
        <p:spPr bwMode="auto">
          <a:xfrm>
            <a:off x="7054385" y="878505"/>
            <a:ext cx="1219913" cy="77748"/>
          </a:xfrm>
          <a:prstGeom prst="rect">
            <a:avLst/>
          </a:prstGeom>
          <a:solidFill>
            <a:schemeClr val="tx2"/>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12" name="Rectangle 11"/>
          <p:cNvSpPr>
            <a:spLocks noChangeArrowheads="1"/>
          </p:cNvSpPr>
          <p:nvPr userDrawn="1"/>
        </p:nvSpPr>
        <p:spPr bwMode="auto">
          <a:xfrm>
            <a:off x="8274298" y="878505"/>
            <a:ext cx="869703" cy="77748"/>
          </a:xfrm>
          <a:prstGeom prst="rect">
            <a:avLst/>
          </a:prstGeom>
          <a:solidFill>
            <a:schemeClr val="bg1">
              <a:lumMod val="85000"/>
            </a:schemeClr>
          </a:solidFill>
          <a:ln>
            <a:noFill/>
          </a:ln>
          <a:extLst>
            <a:ext uri="{91240B29-F687-4f45-9708-019B960494DF}">
              <a14:hiddenLine xmlns="" xmlns:a14="http://schemas.microsoft.com/office/drawing/2010/main" w="25400" algn="ctr">
                <a:solidFill>
                  <a:srgbClr val="000000"/>
                </a:solidFill>
                <a:miter lim="800000"/>
                <a:headEnd/>
                <a:tailEnd/>
              </a14:hiddenLine>
            </a:ext>
          </a:extLst>
        </p:spPr>
        <p:txBody>
          <a:bodyPr lIns="91431" tIns="45716" rIns="91431" bIns="45716" anchor="ctr"/>
          <a:lstStyle/>
          <a:p>
            <a:pPr algn="ctr" fontAlgn="auto">
              <a:spcBef>
                <a:spcPts val="0"/>
              </a:spcBef>
              <a:spcAft>
                <a:spcPts val="0"/>
              </a:spcAft>
              <a:defRPr/>
            </a:pPr>
            <a:endParaRPr lang="en-US" dirty="0">
              <a:solidFill>
                <a:srgbClr val="FFFFFF"/>
              </a:solidFill>
              <a:latin typeface="Arial"/>
              <a:cs typeface="+mn-cs"/>
            </a:endParaRPr>
          </a:p>
        </p:txBody>
      </p:sp>
      <p:sp>
        <p:nvSpPr>
          <p:cNvPr id="4" name="TextBox 3"/>
          <p:cNvSpPr txBox="1"/>
          <p:nvPr userDrawn="1"/>
        </p:nvSpPr>
        <p:spPr>
          <a:xfrm>
            <a:off x="8510955" y="6536954"/>
            <a:ext cx="633046" cy="230832"/>
          </a:xfrm>
          <a:prstGeom prst="rect">
            <a:avLst/>
          </a:prstGeom>
          <a:noFill/>
        </p:spPr>
        <p:txBody>
          <a:bodyPr wrap="square" rtlCol="0">
            <a:spAutoFit/>
          </a:bodyPr>
          <a:lstStyle/>
          <a:p>
            <a:pPr marL="0" indent="0" algn="r">
              <a:buFont typeface="Wingdings" panose="05000000000000000000" pitchFamily="2" charset="2"/>
              <a:buNone/>
            </a:pPr>
            <a:fld id="{875E1BC9-AFED-45F7-883E-56D4DC3C4571}" type="slidenum">
              <a:rPr lang="en-US" sz="900" smtClean="0">
                <a:solidFill>
                  <a:schemeClr val="bg1"/>
                </a:solidFill>
                <a:latin typeface="Arial" panose="020B0604020202020204" pitchFamily="34" charset="0"/>
                <a:cs typeface="Arial" panose="020B0604020202020204" pitchFamily="34" charset="0"/>
              </a:rPr>
              <a:pPr marL="0" indent="0" algn="r">
                <a:buFont typeface="Wingdings" panose="05000000000000000000" pitchFamily="2" charset="2"/>
                <a:buNone/>
              </a:pPr>
              <a:t>‹#›</a:t>
            </a:fld>
            <a:endParaRPr lang="en-US" sz="900" dirty="0" err="1" smtClean="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912619" y="6480094"/>
            <a:ext cx="744364" cy="318877"/>
          </a:xfrm>
          <a:prstGeom prst="rect">
            <a:avLst/>
          </a:prstGeom>
        </p:spPr>
      </p:pic>
    </p:spTree>
    <p:extLst>
      <p:ext uri="{BB962C8B-B14F-4D97-AF65-F5344CB8AC3E}">
        <p14:creationId xmlns:p14="http://schemas.microsoft.com/office/powerpoint/2010/main" val="2963243838"/>
      </p:ext>
    </p:extLst>
  </p:cSld>
  <p:clrMap bg1="lt1" tx1="dk1" bg2="lt2" tx2="dk2" accent1="accent1" accent2="accent2" accent3="accent3" accent4="accent4" accent5="accent5" accent6="accent6" hlink="hlink" folHlink="folHlink"/>
  <p:sldLayoutIdLst>
    <p:sldLayoutId id="2147483790" r:id="rId1"/>
    <p:sldLayoutId id="2147483794" r:id="rId2"/>
    <p:sldLayoutId id="2147483788" r:id="rId3"/>
    <p:sldLayoutId id="2147483793" r:id="rId4"/>
    <p:sldLayoutId id="2147483795" r:id="rId5"/>
    <p:sldLayoutId id="2147483798" r:id="rId6"/>
    <p:sldLayoutId id="2147483799" r:id="rId7"/>
    <p:sldLayoutId id="2147483800" r:id="rId8"/>
    <p:sldLayoutId id="2147483801"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19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605875" y="4727729"/>
            <a:ext cx="5036084" cy="346249"/>
          </a:xfrm>
          <a:prstGeom prst="rect">
            <a:avLst/>
          </a:prstGeom>
        </p:spPr>
        <p:txBody>
          <a:bodyPr vert="horz" lIns="91440" tIns="45720" rIns="91440" bIns="45720" rtlCol="0">
            <a:spAutoFit/>
          </a:bodyPr>
          <a:lstStyle>
            <a:lvl1pPr marL="0" indent="0" algn="l" defTabSz="914400" rtl="0" eaLnBrk="1" latinLnBrk="0" hangingPunct="1">
              <a:lnSpc>
                <a:spcPct val="90000"/>
              </a:lnSpc>
              <a:spcBef>
                <a:spcPts val="1000"/>
              </a:spcBef>
              <a:buClr>
                <a:schemeClr val="tx2"/>
              </a:buClr>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1pPr>
            <a:lvl2pPr marL="514350" indent="-17145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739775" indent="-225425" algn="l" defTabSz="914400" rtl="0" eaLnBrk="1" latinLnBrk="0" hangingPunct="1">
              <a:lnSpc>
                <a:spcPct val="90000"/>
              </a:lnSpc>
              <a:spcBef>
                <a:spcPts val="500"/>
              </a:spcBef>
              <a:buClr>
                <a:schemeClr val="tx2"/>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90000"/>
              </a:lnSpc>
              <a:spcBef>
                <a:spcPts val="500"/>
              </a:spcBef>
              <a:buClr>
                <a:schemeClr val="tx2"/>
              </a:buClr>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13716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1800" dirty="0" smtClean="0">
                <a:solidFill>
                  <a:schemeClr val="tx2"/>
                </a:solidFill>
              </a:rPr>
              <a:t>June 2018</a:t>
            </a:r>
            <a:endParaRPr lang="en-US" sz="1800" dirty="0">
              <a:solidFill>
                <a:schemeClr val="tx2"/>
              </a:solidFill>
            </a:endParaRPr>
          </a:p>
        </p:txBody>
      </p:sp>
      <p:sp>
        <p:nvSpPr>
          <p:cNvPr id="5" name="Title 4"/>
          <p:cNvSpPr>
            <a:spLocks noGrp="1"/>
          </p:cNvSpPr>
          <p:nvPr>
            <p:ph type="ctrTitle"/>
          </p:nvPr>
        </p:nvSpPr>
        <p:spPr/>
        <p:txBody>
          <a:bodyPr/>
          <a:lstStyle/>
          <a:p>
            <a:r>
              <a:rPr lang="en-US" dirty="0" smtClean="0"/>
              <a:t>BMC Health System Housing Initiative</a:t>
            </a:r>
            <a:endParaRPr lang="en-US" dirty="0"/>
          </a:p>
        </p:txBody>
      </p:sp>
      <p:sp>
        <p:nvSpPr>
          <p:cNvPr id="6" name="Subtitle 5"/>
          <p:cNvSpPr>
            <a:spLocks noGrp="1"/>
          </p:cNvSpPr>
          <p:nvPr>
            <p:ph type="subTitle" idx="1"/>
          </p:nvPr>
        </p:nvSpPr>
        <p:spPr>
          <a:xfrm>
            <a:off x="2605875" y="3960232"/>
            <a:ext cx="5036084" cy="374461"/>
          </a:xfrm>
        </p:spPr>
        <p:txBody>
          <a:bodyPr/>
          <a:lstStyle/>
          <a:p>
            <a:r>
              <a:rPr lang="en-US" dirty="0" smtClean="0"/>
              <a:t>Megan Sandel MD MPH</a:t>
            </a:r>
            <a:endParaRPr lang="en-US" dirty="0"/>
          </a:p>
        </p:txBody>
      </p:sp>
    </p:spTree>
    <p:extLst>
      <p:ext uri="{BB962C8B-B14F-4D97-AF65-F5344CB8AC3E}">
        <p14:creationId xmlns:p14="http://schemas.microsoft.com/office/powerpoint/2010/main" val="2869131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93" y="198804"/>
            <a:ext cx="8861022" cy="634999"/>
          </a:xfrm>
        </p:spPr>
        <p:txBody>
          <a:bodyPr>
            <a:normAutofit/>
          </a:bodyPr>
          <a:lstStyle/>
          <a:p>
            <a:r>
              <a:rPr lang="en-US" dirty="0"/>
              <a:t>… In addition to maximizing collaboration among housing stakeholders</a:t>
            </a:r>
          </a:p>
        </p:txBody>
      </p:sp>
      <p:sp>
        <p:nvSpPr>
          <p:cNvPr id="4" name="Rectangle 3"/>
          <p:cNvSpPr/>
          <p:nvPr/>
        </p:nvSpPr>
        <p:spPr>
          <a:xfrm>
            <a:off x="354441" y="1665280"/>
            <a:ext cx="1612188" cy="21963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1400" b="1" dirty="0">
                <a:solidFill>
                  <a:schemeClr val="bg1"/>
                </a:solidFill>
              </a:rPr>
              <a:t>Community Engagement and Innovative Stable Housing Initiative</a:t>
            </a:r>
          </a:p>
        </p:txBody>
      </p:sp>
      <p:sp>
        <p:nvSpPr>
          <p:cNvPr id="19" name="Rectangle 18"/>
          <p:cNvSpPr/>
          <p:nvPr/>
        </p:nvSpPr>
        <p:spPr>
          <a:xfrm>
            <a:off x="354441" y="3969372"/>
            <a:ext cx="1612188" cy="234125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1400" b="1" dirty="0">
                <a:solidFill>
                  <a:schemeClr val="bg1"/>
                </a:solidFill>
              </a:rPr>
              <a:t>Healthy Neighborhood Equity Fund</a:t>
            </a:r>
          </a:p>
        </p:txBody>
      </p:sp>
      <p:sp>
        <p:nvSpPr>
          <p:cNvPr id="33" name="Rectangle 286"/>
          <p:cNvSpPr txBox="1">
            <a:spLocks noChangeArrowheads="1"/>
          </p:cNvSpPr>
          <p:nvPr/>
        </p:nvSpPr>
        <p:spPr bwMode="auto">
          <a:xfrm>
            <a:off x="354441" y="1362142"/>
            <a:ext cx="4358809"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2116" lvl="1" indent="0">
              <a:spcBef>
                <a:spcPts val="400"/>
              </a:spcBef>
              <a:spcAft>
                <a:spcPts val="400"/>
              </a:spcAft>
              <a:buNone/>
            </a:pPr>
            <a:r>
              <a:rPr lang="en-US" sz="1400" b="1" kern="0" dirty="0" smtClean="0">
                <a:solidFill>
                  <a:schemeClr val="tx2"/>
                </a:solidFill>
              </a:rPr>
              <a:t>Investment</a:t>
            </a:r>
            <a:endParaRPr lang="en-US" sz="1400" b="1" kern="0" dirty="0">
              <a:solidFill>
                <a:schemeClr val="tx2"/>
              </a:solidFill>
            </a:endParaRPr>
          </a:p>
        </p:txBody>
      </p:sp>
      <p:sp>
        <p:nvSpPr>
          <p:cNvPr id="34" name="Rectangle 286"/>
          <p:cNvSpPr txBox="1">
            <a:spLocks noChangeArrowheads="1"/>
          </p:cNvSpPr>
          <p:nvPr/>
        </p:nvSpPr>
        <p:spPr bwMode="auto">
          <a:xfrm>
            <a:off x="2138710" y="1356115"/>
            <a:ext cx="1174221"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2116" lvl="1" indent="0">
              <a:spcBef>
                <a:spcPts val="400"/>
              </a:spcBef>
              <a:spcAft>
                <a:spcPts val="400"/>
              </a:spcAft>
              <a:buNone/>
            </a:pPr>
            <a:r>
              <a:rPr lang="en-US" sz="1400" b="1" kern="0" dirty="0">
                <a:solidFill>
                  <a:schemeClr val="tx2"/>
                </a:solidFill>
              </a:rPr>
              <a:t>Funding</a:t>
            </a:r>
          </a:p>
        </p:txBody>
      </p:sp>
      <p:cxnSp>
        <p:nvCxnSpPr>
          <p:cNvPr id="2049" name="Straight Connector 2048"/>
          <p:cNvCxnSpPr/>
          <p:nvPr/>
        </p:nvCxnSpPr>
        <p:spPr>
          <a:xfrm>
            <a:off x="354441" y="1614912"/>
            <a:ext cx="862967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9" name="Rectangle 286"/>
          <p:cNvSpPr txBox="1">
            <a:spLocks noChangeArrowheads="1"/>
          </p:cNvSpPr>
          <p:nvPr/>
        </p:nvSpPr>
        <p:spPr bwMode="auto">
          <a:xfrm>
            <a:off x="1842049" y="1925697"/>
            <a:ext cx="1174221"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2116" lvl="1" indent="0" algn="ctr">
              <a:spcBef>
                <a:spcPts val="400"/>
              </a:spcBef>
              <a:spcAft>
                <a:spcPts val="400"/>
              </a:spcAft>
              <a:buNone/>
            </a:pPr>
            <a:r>
              <a:rPr lang="en-US" sz="1400" kern="0" dirty="0"/>
              <a:t>$</a:t>
            </a:r>
            <a:r>
              <a:rPr lang="en-US" sz="1400" kern="0" dirty="0" smtClean="0"/>
              <a:t>1.7M</a:t>
            </a:r>
            <a:endParaRPr lang="en-US" sz="1400" kern="0" dirty="0"/>
          </a:p>
        </p:txBody>
      </p:sp>
      <p:sp>
        <p:nvSpPr>
          <p:cNvPr id="40" name="Rectangle 286"/>
          <p:cNvSpPr txBox="1">
            <a:spLocks noChangeArrowheads="1"/>
          </p:cNvSpPr>
          <p:nvPr/>
        </p:nvSpPr>
        <p:spPr bwMode="auto">
          <a:xfrm>
            <a:off x="1842049" y="4233069"/>
            <a:ext cx="1174221"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2116" lvl="1" indent="0" algn="ctr">
              <a:spcBef>
                <a:spcPts val="400"/>
              </a:spcBef>
              <a:spcAft>
                <a:spcPts val="400"/>
              </a:spcAft>
              <a:buNone/>
            </a:pPr>
            <a:r>
              <a:rPr lang="en-US" sz="1400" kern="0" dirty="0" smtClean="0"/>
              <a:t>$500K</a:t>
            </a:r>
            <a:endParaRPr lang="en-US" sz="1400" kern="0" dirty="0"/>
          </a:p>
        </p:txBody>
      </p:sp>
      <p:sp>
        <p:nvSpPr>
          <p:cNvPr id="49" name="Rectangle 286"/>
          <p:cNvSpPr txBox="1">
            <a:spLocks noChangeArrowheads="1"/>
          </p:cNvSpPr>
          <p:nvPr/>
        </p:nvSpPr>
        <p:spPr bwMode="auto">
          <a:xfrm>
            <a:off x="3454237" y="1707973"/>
            <a:ext cx="5529878" cy="19543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lvl="1">
              <a:spcBef>
                <a:spcPts val="600"/>
              </a:spcBef>
              <a:spcAft>
                <a:spcPts val="0"/>
              </a:spcAft>
              <a:buSzPct val="100000"/>
              <a:buFont typeface="Wingdings" panose="05000000000000000000" pitchFamily="2" charset="2"/>
              <a:buChar char="§"/>
            </a:pPr>
            <a:r>
              <a:rPr lang="en-US" sz="1400" kern="0" dirty="0"/>
              <a:t>Collaborative project to design, implement and evaluate a Boston Housing Stabilization initiative and to conduct ongoing community engagement around affordable </a:t>
            </a:r>
            <a:r>
              <a:rPr lang="en-US" sz="1400" kern="0" dirty="0" smtClean="0"/>
              <a:t>housing</a:t>
            </a:r>
          </a:p>
          <a:p>
            <a:pPr lvl="1">
              <a:spcBef>
                <a:spcPts val="600"/>
              </a:spcBef>
              <a:spcAft>
                <a:spcPts val="0"/>
              </a:spcAft>
              <a:buSzPct val="100000"/>
              <a:buFont typeface="Wingdings" panose="05000000000000000000" pitchFamily="2" charset="2"/>
              <a:buChar char="§"/>
            </a:pPr>
            <a:r>
              <a:rPr lang="en-US" sz="1400" dirty="0"/>
              <a:t>Providing $1M for mini-grants and financial assistance for individuals and families to avoid eviction</a:t>
            </a:r>
          </a:p>
          <a:p>
            <a:pPr lvl="1">
              <a:spcBef>
                <a:spcPts val="600"/>
              </a:spcBef>
              <a:spcAft>
                <a:spcPts val="0"/>
              </a:spcAft>
              <a:buSzPct val="100000"/>
              <a:buFont typeface="Wingdings" panose="05000000000000000000" pitchFamily="2" charset="2"/>
              <a:buChar char="§"/>
            </a:pPr>
            <a:r>
              <a:rPr lang="en-US" sz="1400" dirty="0"/>
              <a:t>Providing $700K in operating funds to support community outreach, youth development, and health career development</a:t>
            </a:r>
          </a:p>
          <a:p>
            <a:pPr lvl="1">
              <a:spcBef>
                <a:spcPts val="600"/>
              </a:spcBef>
              <a:spcAft>
                <a:spcPts val="0"/>
              </a:spcAft>
              <a:buSzPct val="100000"/>
              <a:buFont typeface="Wingdings" panose="05000000000000000000" pitchFamily="2" charset="2"/>
              <a:buChar char="§"/>
            </a:pPr>
            <a:endParaRPr lang="en-US" sz="1400" kern="0" dirty="0"/>
          </a:p>
        </p:txBody>
      </p:sp>
      <p:sp>
        <p:nvSpPr>
          <p:cNvPr id="32" name="Rectangle 286"/>
          <p:cNvSpPr txBox="1">
            <a:spLocks noChangeArrowheads="1"/>
          </p:cNvSpPr>
          <p:nvPr/>
        </p:nvSpPr>
        <p:spPr bwMode="auto">
          <a:xfrm>
            <a:off x="3375877" y="1356115"/>
            <a:ext cx="1174221"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2116" lvl="1" indent="0">
              <a:spcBef>
                <a:spcPts val="400"/>
              </a:spcBef>
              <a:spcAft>
                <a:spcPts val="400"/>
              </a:spcAft>
              <a:buNone/>
            </a:pPr>
            <a:r>
              <a:rPr lang="en-US" sz="1400" b="1" kern="0" dirty="0" smtClean="0">
                <a:solidFill>
                  <a:schemeClr val="tx2"/>
                </a:solidFill>
              </a:rPr>
              <a:t>Description</a:t>
            </a:r>
            <a:endParaRPr lang="en-US" sz="1400" b="1" kern="0" dirty="0">
              <a:solidFill>
                <a:schemeClr val="tx2"/>
              </a:solidFill>
            </a:endParaRPr>
          </a:p>
        </p:txBody>
      </p:sp>
      <p:sp>
        <p:nvSpPr>
          <p:cNvPr id="45" name="Sun 44"/>
          <p:cNvSpPr/>
          <p:nvPr/>
        </p:nvSpPr>
        <p:spPr>
          <a:xfrm>
            <a:off x="3328473" y="1670646"/>
            <a:ext cx="285712" cy="296601"/>
          </a:xfrm>
          <a:prstGeom prst="su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354441" y="3922285"/>
            <a:ext cx="8647862"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ectangle 286"/>
          <p:cNvSpPr txBox="1">
            <a:spLocks noChangeArrowheads="1"/>
          </p:cNvSpPr>
          <p:nvPr/>
        </p:nvSpPr>
        <p:spPr bwMode="auto">
          <a:xfrm>
            <a:off x="3454237" y="3982953"/>
            <a:ext cx="5529878" cy="2308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lvl="1">
              <a:spcBef>
                <a:spcPts val="600"/>
              </a:spcBef>
              <a:spcAft>
                <a:spcPts val="0"/>
              </a:spcAft>
              <a:buSzPct val="100000"/>
              <a:buFont typeface="Wingdings" panose="05000000000000000000" pitchFamily="2" charset="2"/>
              <a:buChar char="§"/>
            </a:pPr>
            <a:r>
              <a:rPr lang="en-US" sz="1400" kern="0" dirty="0"/>
              <a:t>Private equity fund led by the Conservation Law Foundation and Mass. Housing Investment Corp. based on a socially responsible investment model that considers the community, environment and health benefits of the housing </a:t>
            </a:r>
            <a:r>
              <a:rPr lang="en-US" sz="1400" kern="0" dirty="0" smtClean="0"/>
              <a:t>complex</a:t>
            </a:r>
          </a:p>
          <a:p>
            <a:pPr lvl="1">
              <a:spcBef>
                <a:spcPts val="600"/>
              </a:spcBef>
              <a:spcAft>
                <a:spcPts val="0"/>
              </a:spcAft>
              <a:buSzPct val="100000"/>
              <a:buFont typeface="Wingdings" panose="05000000000000000000" pitchFamily="2" charset="2"/>
              <a:buChar char="§"/>
            </a:pPr>
            <a:r>
              <a:rPr lang="en-US" sz="1400" dirty="0"/>
              <a:t>Invested $500K in a $22M social impact private equity fund that closed in May </a:t>
            </a:r>
            <a:r>
              <a:rPr lang="en-US" sz="1400" dirty="0" smtClean="0"/>
              <a:t>2017</a:t>
            </a:r>
            <a:endParaRPr lang="en-US" sz="1400" dirty="0"/>
          </a:p>
          <a:p>
            <a:pPr lvl="1">
              <a:spcBef>
                <a:spcPts val="600"/>
              </a:spcBef>
              <a:spcAft>
                <a:spcPts val="0"/>
              </a:spcAft>
              <a:buSzPct val="100000"/>
              <a:buFont typeface="Wingdings" panose="05000000000000000000" pitchFamily="2" charset="2"/>
              <a:buChar char="§"/>
            </a:pPr>
            <a:r>
              <a:rPr lang="en-US" sz="1400" dirty="0"/>
              <a:t>HNEF has invested in 6 projects that have the potential of transforming neighborhoods. These 6 projects include 528 units of rental and ownership housing ranging from low-income to market rate </a:t>
            </a:r>
            <a:r>
              <a:rPr lang="en-US" sz="1400" dirty="0" smtClean="0"/>
              <a:t>units</a:t>
            </a:r>
            <a:endParaRPr lang="en-US" sz="1400" dirty="0"/>
          </a:p>
        </p:txBody>
      </p:sp>
      <p:sp>
        <p:nvSpPr>
          <p:cNvPr id="51" name="Sun 50"/>
          <p:cNvSpPr/>
          <p:nvPr/>
        </p:nvSpPr>
        <p:spPr>
          <a:xfrm>
            <a:off x="3328473" y="4883244"/>
            <a:ext cx="285712" cy="296601"/>
          </a:xfrm>
          <a:prstGeom prst="su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536645" y="1011613"/>
            <a:ext cx="3012621" cy="461665"/>
          </a:xfrm>
          <a:prstGeom prst="rect">
            <a:avLst/>
          </a:prstGeom>
          <a:noFill/>
          <a:ln>
            <a:noFill/>
          </a:ln>
        </p:spPr>
        <p:txBody>
          <a:bodyPr wrap="square" rtlCol="0">
            <a:spAutoFit/>
          </a:bodyPr>
          <a:lstStyle/>
          <a:p>
            <a:r>
              <a:rPr lang="en-US" sz="1200" dirty="0" smtClean="0">
                <a:solidFill>
                  <a:schemeClr val="tx2"/>
                </a:solidFill>
                <a:latin typeface="Arial" panose="020B0604020202020204" pitchFamily="34" charset="0"/>
                <a:cs typeface="Arial" panose="020B0604020202020204" pitchFamily="34" charset="0"/>
              </a:rPr>
              <a:t>      Community Health improvement</a:t>
            </a:r>
          </a:p>
          <a:p>
            <a:r>
              <a:rPr lang="en-US" sz="1200" dirty="0">
                <a:solidFill>
                  <a:schemeClr val="tx2"/>
                </a:solidFill>
                <a:latin typeface="Arial" panose="020B0604020202020204" pitchFamily="34" charset="0"/>
                <a:cs typeface="Arial" panose="020B0604020202020204" pitchFamily="34" charset="0"/>
              </a:rPr>
              <a:t> </a:t>
            </a:r>
            <a:r>
              <a:rPr lang="en-US" sz="1200" dirty="0" smtClean="0">
                <a:solidFill>
                  <a:schemeClr val="tx2"/>
                </a:solidFill>
                <a:latin typeface="Arial" panose="020B0604020202020204" pitchFamily="34" charset="0"/>
                <a:cs typeface="Arial" panose="020B0604020202020204" pitchFamily="34" charset="0"/>
              </a:rPr>
              <a:t>     Population Health benefit </a:t>
            </a:r>
            <a:endParaRPr lang="en-US" sz="1200" dirty="0">
              <a:solidFill>
                <a:schemeClr val="tx2"/>
              </a:solidFill>
              <a:latin typeface="Arial" panose="020B0604020202020204" pitchFamily="34" charset="0"/>
              <a:cs typeface="Arial" panose="020B0604020202020204" pitchFamily="34" charset="0"/>
            </a:endParaRPr>
          </a:p>
        </p:txBody>
      </p:sp>
      <p:sp>
        <p:nvSpPr>
          <p:cNvPr id="21" name="Sun 20"/>
          <p:cNvSpPr/>
          <p:nvPr/>
        </p:nvSpPr>
        <p:spPr>
          <a:xfrm>
            <a:off x="6611499" y="989347"/>
            <a:ext cx="262651" cy="239997"/>
          </a:xfrm>
          <a:prstGeom prst="su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ross 21"/>
          <p:cNvSpPr/>
          <p:nvPr/>
        </p:nvSpPr>
        <p:spPr>
          <a:xfrm>
            <a:off x="6651657" y="1259681"/>
            <a:ext cx="182333" cy="169162"/>
          </a:xfrm>
          <a:prstGeom prst="pl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34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1533201"/>
            <a:ext cx="9144000" cy="3783517"/>
          </a:xfrm>
          <a:prstGeom prst="rect">
            <a:avLst/>
          </a:prstGeom>
        </p:spPr>
      </p:pic>
      <p:sp>
        <p:nvSpPr>
          <p:cNvPr id="3" name="Title 2"/>
          <p:cNvSpPr>
            <a:spLocks noGrp="1"/>
          </p:cNvSpPr>
          <p:nvPr>
            <p:ph type="title"/>
          </p:nvPr>
        </p:nvSpPr>
        <p:spPr/>
        <p:txBody>
          <a:bodyPr/>
          <a:lstStyle/>
          <a:p>
            <a:r>
              <a:rPr lang="en-US" dirty="0" smtClean="0"/>
              <a:t>To achieve real change in SDOH we have to go deeper than typical clinical interventions to address root causes and test multi-level strategies</a:t>
            </a:r>
            <a:endParaRPr lang="en-US" dirty="0"/>
          </a:p>
        </p:txBody>
      </p:sp>
      <p:sp>
        <p:nvSpPr>
          <p:cNvPr id="16" name="TextBox 15"/>
          <p:cNvSpPr txBox="1"/>
          <p:nvPr/>
        </p:nvSpPr>
        <p:spPr>
          <a:xfrm>
            <a:off x="95729" y="1774108"/>
            <a:ext cx="1579558" cy="646331"/>
          </a:xfrm>
          <a:prstGeom prst="rect">
            <a:avLst/>
          </a:prstGeom>
          <a:noFill/>
        </p:spPr>
        <p:txBody>
          <a:bodyPr wrap="square" rtlCol="0">
            <a:spAutoFit/>
          </a:bodyPr>
          <a:lstStyle/>
          <a:p>
            <a:r>
              <a:rPr lang="en-US" b="1" dirty="0" smtClean="0">
                <a:solidFill>
                  <a:srgbClr val="F2B800"/>
                </a:solidFill>
                <a:latin typeface="Arial" panose="020B0604020202020204" pitchFamily="34" charset="0"/>
                <a:cs typeface="Arial" panose="020B0604020202020204" pitchFamily="34" charset="0"/>
              </a:rPr>
              <a:t>Policy and Programs</a:t>
            </a:r>
          </a:p>
        </p:txBody>
      </p:sp>
      <p:sp>
        <p:nvSpPr>
          <p:cNvPr id="21" name="TextBox 20"/>
          <p:cNvSpPr txBox="1"/>
          <p:nvPr/>
        </p:nvSpPr>
        <p:spPr>
          <a:xfrm>
            <a:off x="4844460" y="1581747"/>
            <a:ext cx="2249998" cy="384721"/>
          </a:xfrm>
          <a:prstGeom prst="rect">
            <a:avLst/>
          </a:prstGeom>
          <a:noFill/>
        </p:spPr>
        <p:txBody>
          <a:bodyPr wrap="square" rtlCol="0">
            <a:spAutoFit/>
          </a:bodyPr>
          <a:lstStyle/>
          <a:p>
            <a:r>
              <a:rPr lang="en-US" sz="1900" b="1" dirty="0" smtClean="0">
                <a:solidFill>
                  <a:srgbClr val="F2B800"/>
                </a:solidFill>
                <a:latin typeface="Arial" panose="020B0604020202020204" pitchFamily="34" charset="0"/>
                <a:cs typeface="Arial" panose="020B0604020202020204" pitchFamily="34" charset="0"/>
              </a:rPr>
              <a:t>Social Inequities</a:t>
            </a:r>
          </a:p>
        </p:txBody>
      </p:sp>
      <p:sp>
        <p:nvSpPr>
          <p:cNvPr id="24" name="TextBox 23"/>
          <p:cNvSpPr txBox="1"/>
          <p:nvPr/>
        </p:nvSpPr>
        <p:spPr>
          <a:xfrm>
            <a:off x="2695777" y="2617656"/>
            <a:ext cx="1899833" cy="384721"/>
          </a:xfrm>
          <a:prstGeom prst="rect">
            <a:avLst/>
          </a:prstGeom>
          <a:noFill/>
        </p:spPr>
        <p:txBody>
          <a:bodyPr wrap="square" rtlCol="0">
            <a:spAutoFit/>
          </a:bodyPr>
          <a:lstStyle/>
          <a:p>
            <a:r>
              <a:rPr lang="en-US" sz="1900" b="1" dirty="0" smtClean="0">
                <a:solidFill>
                  <a:srgbClr val="F2B800"/>
                </a:solidFill>
                <a:latin typeface="Arial" panose="020B0604020202020204" pitchFamily="34" charset="0"/>
                <a:cs typeface="Arial" panose="020B0604020202020204" pitchFamily="34" charset="0"/>
              </a:rPr>
              <a:t>Environment</a:t>
            </a:r>
          </a:p>
        </p:txBody>
      </p:sp>
      <p:sp>
        <p:nvSpPr>
          <p:cNvPr id="27" name="TextBox 26"/>
          <p:cNvSpPr txBox="1"/>
          <p:nvPr/>
        </p:nvSpPr>
        <p:spPr>
          <a:xfrm>
            <a:off x="2684783" y="4322216"/>
            <a:ext cx="1579558" cy="384721"/>
          </a:xfrm>
          <a:prstGeom prst="rect">
            <a:avLst/>
          </a:prstGeom>
          <a:noFill/>
        </p:spPr>
        <p:txBody>
          <a:bodyPr wrap="square" rtlCol="0">
            <a:spAutoFit/>
          </a:bodyPr>
          <a:lstStyle/>
          <a:p>
            <a:r>
              <a:rPr lang="en-US" sz="1900" b="1" dirty="0" smtClean="0">
                <a:solidFill>
                  <a:srgbClr val="F2B800"/>
                </a:solidFill>
                <a:latin typeface="Arial" panose="020B0604020202020204" pitchFamily="34" charset="0"/>
                <a:cs typeface="Arial" panose="020B0604020202020204" pitchFamily="34" charset="0"/>
              </a:rPr>
              <a:t>Behavior</a:t>
            </a:r>
          </a:p>
        </p:txBody>
      </p:sp>
      <p:sp>
        <p:nvSpPr>
          <p:cNvPr id="30" name="TextBox 29"/>
          <p:cNvSpPr txBox="1"/>
          <p:nvPr/>
        </p:nvSpPr>
        <p:spPr>
          <a:xfrm>
            <a:off x="7024923" y="2560705"/>
            <a:ext cx="1415279" cy="677108"/>
          </a:xfrm>
          <a:prstGeom prst="rect">
            <a:avLst/>
          </a:prstGeom>
          <a:noFill/>
        </p:spPr>
        <p:txBody>
          <a:bodyPr wrap="square" rtlCol="0">
            <a:spAutoFit/>
          </a:bodyPr>
          <a:lstStyle/>
          <a:p>
            <a:r>
              <a:rPr lang="en-US" sz="1900" b="1" dirty="0" smtClean="0">
                <a:solidFill>
                  <a:srgbClr val="F2B800"/>
                </a:solidFill>
                <a:latin typeface="Arial" panose="020B0604020202020204" pitchFamily="34" charset="0"/>
                <a:cs typeface="Arial" panose="020B0604020202020204" pitchFamily="34" charset="0"/>
              </a:rPr>
              <a:t>Disease and Injury</a:t>
            </a:r>
          </a:p>
        </p:txBody>
      </p:sp>
      <p:grpSp>
        <p:nvGrpSpPr>
          <p:cNvPr id="6" name="Group 5"/>
          <p:cNvGrpSpPr/>
          <p:nvPr/>
        </p:nvGrpSpPr>
        <p:grpSpPr>
          <a:xfrm>
            <a:off x="1256439" y="1406842"/>
            <a:ext cx="488562" cy="488562"/>
            <a:chOff x="941348" y="3944718"/>
            <a:chExt cx="310009" cy="310009"/>
          </a:xfrm>
        </p:grpSpPr>
        <p:sp>
          <p:nvSpPr>
            <p:cNvPr id="4" name="Oval 3"/>
            <p:cNvSpPr/>
            <p:nvPr/>
          </p:nvSpPr>
          <p:spPr>
            <a:xfrm>
              <a:off x="1004929" y="4008299"/>
              <a:ext cx="182847" cy="18284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973138" y="3976508"/>
              <a:ext cx="246428" cy="24642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941348" y="3944718"/>
              <a:ext cx="310009" cy="31000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ight Arrow 7"/>
          <p:cNvSpPr/>
          <p:nvPr/>
        </p:nvSpPr>
        <p:spPr>
          <a:xfrm rot="16200000">
            <a:off x="1923183" y="3278786"/>
            <a:ext cx="914285" cy="853711"/>
          </a:xfrm>
          <a:prstGeom prst="rightArrow">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610479" y="5095253"/>
            <a:ext cx="4337690" cy="85465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73834" y="5199415"/>
            <a:ext cx="4011037" cy="646331"/>
          </a:xfrm>
          <a:prstGeom prst="rect">
            <a:avLst/>
          </a:prstGeom>
          <a:noFill/>
        </p:spPr>
        <p:txBody>
          <a:bodyPr wrap="square">
            <a:spAutoFit/>
          </a:bodyPr>
          <a:lstStyle/>
          <a:p>
            <a:pPr algn="ctr"/>
            <a:r>
              <a:rPr lang="en-US" b="1" dirty="0" smtClean="0">
                <a:solidFill>
                  <a:schemeClr val="bg1"/>
                </a:solidFill>
                <a:latin typeface="Arial" panose="020B0604020202020204" pitchFamily="34" charset="0"/>
                <a:ea typeface="Calibri" panose="020F0502020204030204" pitchFamily="34" charset="0"/>
                <a:cs typeface="Arial" panose="020B0604020202020204" pitchFamily="34" charset="0"/>
              </a:rPr>
              <a:t>We </a:t>
            </a: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spend the majority of </a:t>
            </a:r>
            <a:r>
              <a:rPr lang="en-US" b="1" dirty="0" smtClean="0">
                <a:solidFill>
                  <a:schemeClr val="bg1"/>
                </a:solidFill>
                <a:latin typeface="Arial" panose="020B0604020202020204" pitchFamily="34" charset="0"/>
                <a:ea typeface="Calibri" panose="020F0502020204030204" pitchFamily="34" charset="0"/>
                <a:cs typeface="Arial" panose="020B0604020202020204" pitchFamily="34" charset="0"/>
              </a:rPr>
              <a:t>time here intervening clinically, screen/refer</a:t>
            </a:r>
            <a:endParaRPr lang="en-US" b="1" i="1" dirty="0">
              <a:solidFill>
                <a:schemeClr val="bg1"/>
              </a:solidFill>
              <a:latin typeface="Arial" panose="020B0604020202020204" pitchFamily="34" charset="0"/>
              <a:cs typeface="Arial" panose="020B0604020202020204" pitchFamily="34" charset="0"/>
            </a:endParaRPr>
          </a:p>
        </p:txBody>
      </p:sp>
      <p:grpSp>
        <p:nvGrpSpPr>
          <p:cNvPr id="35" name="Group 34"/>
          <p:cNvGrpSpPr/>
          <p:nvPr/>
        </p:nvGrpSpPr>
        <p:grpSpPr>
          <a:xfrm>
            <a:off x="4158863" y="1455814"/>
            <a:ext cx="664027" cy="664027"/>
            <a:chOff x="941348" y="3944718"/>
            <a:chExt cx="310009" cy="310009"/>
          </a:xfrm>
        </p:grpSpPr>
        <p:sp>
          <p:nvSpPr>
            <p:cNvPr id="36" name="Oval 35"/>
            <p:cNvSpPr/>
            <p:nvPr/>
          </p:nvSpPr>
          <p:spPr>
            <a:xfrm>
              <a:off x="1004929" y="4008299"/>
              <a:ext cx="182847" cy="18284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973138" y="3976508"/>
              <a:ext cx="246428" cy="24642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941348" y="3944718"/>
              <a:ext cx="310009" cy="31000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2024069" y="2531605"/>
            <a:ext cx="664027" cy="664027"/>
            <a:chOff x="941348" y="3944718"/>
            <a:chExt cx="310009" cy="310009"/>
          </a:xfrm>
        </p:grpSpPr>
        <p:sp>
          <p:nvSpPr>
            <p:cNvPr id="57" name="Oval 56"/>
            <p:cNvSpPr/>
            <p:nvPr/>
          </p:nvSpPr>
          <p:spPr>
            <a:xfrm>
              <a:off x="1004929" y="4008299"/>
              <a:ext cx="182847" cy="18284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73138" y="3976508"/>
              <a:ext cx="246428" cy="24642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941348" y="3944718"/>
              <a:ext cx="310009" cy="31000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3894942" y="3973515"/>
            <a:ext cx="851898" cy="851898"/>
            <a:chOff x="941348" y="3944718"/>
            <a:chExt cx="310009" cy="310009"/>
          </a:xfrm>
        </p:grpSpPr>
        <p:sp>
          <p:nvSpPr>
            <p:cNvPr id="61" name="Oval 60"/>
            <p:cNvSpPr/>
            <p:nvPr/>
          </p:nvSpPr>
          <p:spPr>
            <a:xfrm>
              <a:off x="1004929" y="4008299"/>
              <a:ext cx="182847" cy="18284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973138" y="3976508"/>
              <a:ext cx="246428" cy="24642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941348" y="3944718"/>
              <a:ext cx="310009" cy="31000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7096271" y="3244678"/>
            <a:ext cx="851898" cy="851898"/>
            <a:chOff x="941348" y="3944718"/>
            <a:chExt cx="310009" cy="310009"/>
          </a:xfrm>
        </p:grpSpPr>
        <p:sp>
          <p:nvSpPr>
            <p:cNvPr id="65" name="Oval 64"/>
            <p:cNvSpPr/>
            <p:nvPr/>
          </p:nvSpPr>
          <p:spPr>
            <a:xfrm>
              <a:off x="1004929" y="4008299"/>
              <a:ext cx="182847" cy="18284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973138" y="3976508"/>
              <a:ext cx="246428" cy="24642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941348" y="3944718"/>
              <a:ext cx="310009" cy="31000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ounded Rectangle 31"/>
          <p:cNvSpPr/>
          <p:nvPr/>
        </p:nvSpPr>
        <p:spPr>
          <a:xfrm>
            <a:off x="-1" y="3931895"/>
            <a:ext cx="2738801" cy="168302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Arial" panose="020B0604020202020204" pitchFamily="34" charset="0"/>
                <a:ea typeface="Calibri" panose="020F0502020204030204" pitchFamily="34" charset="0"/>
                <a:cs typeface="Arial" panose="020B0604020202020204" pitchFamily="34" charset="0"/>
              </a:rPr>
              <a:t>Can we also work in populations or geographically to change SDOH in multi-level interventions as well?</a:t>
            </a:r>
            <a:endParaRPr lang="en-US" b="1" i="1" dirty="0">
              <a:solidFill>
                <a:schemeClr val="bg1"/>
              </a:solidFill>
              <a:latin typeface="Arial" panose="020B0604020202020204" pitchFamily="34" charset="0"/>
              <a:cs typeface="Arial" panose="020B0604020202020204" pitchFamily="34" charset="0"/>
            </a:endParaRPr>
          </a:p>
        </p:txBody>
      </p:sp>
      <p:sp>
        <p:nvSpPr>
          <p:cNvPr id="34" name="Right Arrow 33"/>
          <p:cNvSpPr/>
          <p:nvPr/>
        </p:nvSpPr>
        <p:spPr>
          <a:xfrm rot="16200000">
            <a:off x="7140070" y="4211460"/>
            <a:ext cx="914285" cy="853711"/>
          </a:xfrm>
          <a:prstGeom prst="rightArrow">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391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noGrp="1"/>
          </p:cNvSpPr>
          <p:nvPr>
            <p:ph type="title"/>
          </p:nvPr>
        </p:nvSpPr>
        <p:spPr bwMode="auto">
          <a:xfrm>
            <a:off x="2015963" y="63538"/>
            <a:ext cx="71396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300" kern="1200">
                <a:solidFill>
                  <a:schemeClr val="tx2"/>
                </a:solidFill>
                <a:latin typeface="+mj-lt"/>
                <a:ea typeface="Arial" pitchFamily="-101" charset="0"/>
                <a:cs typeface="+mj-cs"/>
              </a:defRPr>
            </a:lvl1pPr>
            <a:lvl2pPr algn="ctr" rtl="0" eaLnBrk="0" fontAlgn="base" hangingPunct="0">
              <a:spcBef>
                <a:spcPct val="0"/>
              </a:spcBef>
              <a:spcAft>
                <a:spcPct val="0"/>
              </a:spcAft>
              <a:defRPr sz="3300">
                <a:solidFill>
                  <a:schemeClr val="tx2"/>
                </a:solidFill>
                <a:latin typeface="Arial" panose="020B0604020202020204" pitchFamily="34" charset="0"/>
                <a:ea typeface="Arial" pitchFamily="-101" charset="0"/>
                <a:cs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ea typeface="Arial" pitchFamily="-101" charset="0"/>
                <a:cs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ea typeface="Arial" pitchFamily="-101" charset="0"/>
                <a:cs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ea typeface="Arial" pitchFamily="-101"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a:lstStyle>
          <a:p>
            <a:r>
              <a:rPr lang="en-US" sz="3200" b="1" dirty="0" smtClean="0">
                <a:solidFill>
                  <a:schemeClr val="bg1"/>
                </a:solidFill>
                <a:latin typeface="Arial" charset="0"/>
              </a:rPr>
              <a:t>RCT </a:t>
            </a:r>
            <a:r>
              <a:rPr lang="en-US" sz="3200" dirty="0" smtClean="0">
                <a:solidFill>
                  <a:srgbClr val="242852"/>
                </a:solidFill>
                <a:latin typeface="Arial" charset="0"/>
              </a:rPr>
              <a:t>New RCT studies in Housing</a:t>
            </a:r>
            <a:endParaRPr lang="en-US" sz="3200" b="1" dirty="0">
              <a:solidFill>
                <a:schemeClr val="bg1"/>
              </a:solidFill>
              <a:latin typeface="Arial" charset="0"/>
            </a:endParaRPr>
          </a:p>
        </p:txBody>
      </p:sp>
      <p:grpSp>
        <p:nvGrpSpPr>
          <p:cNvPr id="2" name="Group 1"/>
          <p:cNvGrpSpPr/>
          <p:nvPr/>
        </p:nvGrpSpPr>
        <p:grpSpPr>
          <a:xfrm>
            <a:off x="50412" y="1037154"/>
            <a:ext cx="8961621" cy="5327438"/>
            <a:chOff x="268941" y="1284579"/>
            <a:chExt cx="8875059" cy="5573421"/>
          </a:xfrm>
        </p:grpSpPr>
        <p:pic>
          <p:nvPicPr>
            <p:cNvPr id="4" name="Picture 6"/>
            <p:cNvPicPr>
              <a:picLocks noChangeAspect="1"/>
            </p:cNvPicPr>
            <p:nvPr/>
          </p:nvPicPr>
          <p:blipFill>
            <a:blip r:embed="rId2" cstate="print"/>
            <a:srcRect b="20255"/>
            <a:stretch>
              <a:fillRect/>
            </a:stretch>
          </p:blipFill>
          <p:spPr bwMode="auto">
            <a:xfrm>
              <a:off x="7885112" y="6559550"/>
              <a:ext cx="1258888" cy="298450"/>
            </a:xfrm>
            <a:prstGeom prst="rect">
              <a:avLst/>
            </a:prstGeom>
            <a:noFill/>
            <a:ln w="9525">
              <a:noFill/>
              <a:miter lim="800000"/>
              <a:headEnd/>
              <a:tailEnd/>
            </a:ln>
          </p:spPr>
        </p:pic>
        <p:sp>
          <p:nvSpPr>
            <p:cNvPr id="9" name="Text Box 1"/>
            <p:cNvSpPr txBox="1"/>
            <p:nvPr/>
          </p:nvSpPr>
          <p:spPr>
            <a:xfrm>
              <a:off x="3625327" y="1284579"/>
              <a:ext cx="2954730" cy="7928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200" dirty="0">
                  <a:effectLst/>
                  <a:ea typeface="Calibri" panose="020F0502020204030204" pitchFamily="34" charset="0"/>
                  <a:cs typeface="Times New Roman" panose="02020603050405020304" pitchFamily="18" charset="0"/>
                </a:rPr>
                <a:t>Housing Insecure families identified by Children’s </a:t>
              </a:r>
              <a:r>
                <a:rPr lang="en-US" sz="1200" dirty="0" err="1">
                  <a:effectLst/>
                  <a:ea typeface="Calibri" panose="020F0502020204030204" pitchFamily="34" charset="0"/>
                  <a:cs typeface="Times New Roman" panose="02020603050405020304" pitchFamily="18" charset="0"/>
                </a:rPr>
                <a:t>HealthWatch</a:t>
              </a:r>
              <a:r>
                <a:rPr lang="en-US" sz="1200" dirty="0">
                  <a:effectLst/>
                  <a:ea typeface="Calibri" panose="020F0502020204030204" pitchFamily="34" charset="0"/>
                  <a:cs typeface="Times New Roman" panose="02020603050405020304" pitchFamily="18" charset="0"/>
                </a:rPr>
                <a:t> </a:t>
              </a:r>
              <a:r>
                <a:rPr lang="en-US" sz="1200" dirty="0" smtClean="0">
                  <a:effectLst/>
                  <a:ea typeface="Calibri" panose="020F0502020204030204" pitchFamily="34" charset="0"/>
                  <a:cs typeface="Times New Roman" panose="02020603050405020304" pitchFamily="18" charset="0"/>
                </a:rPr>
                <a:t> </a:t>
              </a:r>
              <a:r>
                <a:rPr lang="en-US" sz="1200" dirty="0">
                  <a:effectLst/>
                  <a:ea typeface="Calibri" panose="020F0502020204030204" pitchFamily="34" charset="0"/>
                  <a:cs typeface="Times New Roman" panose="02020603050405020304" pitchFamily="18" charset="0"/>
                </a:rPr>
                <a:t>OR Referred by </a:t>
              </a:r>
              <a:r>
                <a:rPr lang="en-US" sz="1200" dirty="0" smtClean="0">
                  <a:ea typeface="Calibri" panose="020F0502020204030204" pitchFamily="34" charset="0"/>
                  <a:cs typeface="Times New Roman" panose="02020603050405020304" pitchFamily="18" charset="0"/>
                </a:rPr>
                <a:t>Navigator/SW/Case Manager</a:t>
              </a:r>
              <a:endParaRPr lang="en-US" sz="1200" dirty="0">
                <a:effectLst/>
                <a:ea typeface="Calibri" panose="020F0502020204030204" pitchFamily="34" charset="0"/>
                <a:cs typeface="Times New Roman" panose="02020603050405020304" pitchFamily="18" charset="0"/>
              </a:endParaRPr>
            </a:p>
          </p:txBody>
        </p:sp>
        <p:sp>
          <p:nvSpPr>
            <p:cNvPr id="10" name="Text Box 2"/>
            <p:cNvSpPr txBox="1"/>
            <p:nvPr/>
          </p:nvSpPr>
          <p:spPr>
            <a:xfrm>
              <a:off x="3625327" y="2313311"/>
              <a:ext cx="2954730" cy="83621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200" dirty="0">
                  <a:effectLst/>
                  <a:ea typeface="Calibri" panose="020F0502020204030204" pitchFamily="34" charset="0"/>
                  <a:cs typeface="Times New Roman" panose="02020603050405020304" pitchFamily="18" charset="0"/>
                </a:rPr>
                <a:t>Meets eligibility criteria (high health care utilization, high housing instability, BMC patient</a:t>
              </a:r>
            </a:p>
          </p:txBody>
        </p:sp>
        <p:sp>
          <p:nvSpPr>
            <p:cNvPr id="11" name="Text Box 3"/>
            <p:cNvSpPr txBox="1"/>
            <p:nvPr/>
          </p:nvSpPr>
          <p:spPr>
            <a:xfrm>
              <a:off x="1626318" y="2457077"/>
              <a:ext cx="1239688" cy="49051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200" dirty="0">
                  <a:effectLst/>
                  <a:ea typeface="Calibri" panose="020F0502020204030204" pitchFamily="34" charset="0"/>
                  <a:cs typeface="Times New Roman" panose="02020603050405020304" pitchFamily="18" charset="0"/>
                </a:rPr>
                <a:t>Ineligible for study</a:t>
              </a:r>
            </a:p>
          </p:txBody>
        </p:sp>
        <p:sp>
          <p:nvSpPr>
            <p:cNvPr id="13" name="Text Box 10"/>
            <p:cNvSpPr txBox="1"/>
            <p:nvPr/>
          </p:nvSpPr>
          <p:spPr>
            <a:xfrm>
              <a:off x="3951542" y="3440836"/>
              <a:ext cx="1726507" cy="57202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200" dirty="0">
                  <a:effectLst/>
                  <a:ea typeface="Calibri" panose="020F0502020204030204" pitchFamily="34" charset="0"/>
                  <a:cs typeface="Times New Roman" panose="02020603050405020304" pitchFamily="18" charset="0"/>
                </a:rPr>
                <a:t>Consent to participate in the study</a:t>
              </a:r>
            </a:p>
          </p:txBody>
        </p:sp>
        <p:sp>
          <p:nvSpPr>
            <p:cNvPr id="14" name="Text Box 11"/>
            <p:cNvSpPr txBox="1"/>
            <p:nvPr/>
          </p:nvSpPr>
          <p:spPr>
            <a:xfrm>
              <a:off x="1243596" y="3967981"/>
              <a:ext cx="1887038" cy="61082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effectLst/>
                  <a:ea typeface="Calibri" panose="020F0502020204030204" pitchFamily="34" charset="0"/>
                  <a:cs typeface="Times New Roman" panose="02020603050405020304" pitchFamily="18" charset="0"/>
                </a:rPr>
                <a:t>Intervention group: </a:t>
              </a:r>
            </a:p>
            <a:p>
              <a:pPr marL="0" marR="0">
                <a:lnSpc>
                  <a:spcPct val="115000"/>
                </a:lnSpc>
                <a:spcBef>
                  <a:spcPts val="0"/>
                </a:spcBef>
                <a:spcAft>
                  <a:spcPts val="1000"/>
                </a:spcAft>
              </a:pPr>
              <a:r>
                <a:rPr lang="en-US" sz="1100">
                  <a:effectLst/>
                  <a:ea typeface="Calibri" panose="020F0502020204030204" pitchFamily="34" charset="0"/>
                  <a:cs typeface="Times New Roman" panose="02020603050405020304" pitchFamily="18" charset="0"/>
                </a:rPr>
                <a:t>Referral to Project Hope</a:t>
              </a:r>
            </a:p>
          </p:txBody>
        </p:sp>
        <p:sp>
          <p:nvSpPr>
            <p:cNvPr id="15" name="Text Box 15"/>
            <p:cNvSpPr txBox="1"/>
            <p:nvPr/>
          </p:nvSpPr>
          <p:spPr>
            <a:xfrm>
              <a:off x="6002145" y="4295175"/>
              <a:ext cx="1274087" cy="47224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200" dirty="0">
                  <a:effectLst/>
                  <a:ea typeface="Calibri" panose="020F0502020204030204" pitchFamily="34" charset="0"/>
                  <a:cs typeface="Times New Roman" panose="02020603050405020304" pitchFamily="18" charset="0"/>
                </a:rPr>
                <a:t>Control group</a:t>
              </a:r>
            </a:p>
          </p:txBody>
        </p:sp>
        <p:cxnSp>
          <p:nvCxnSpPr>
            <p:cNvPr id="16" name="Straight Connector 15"/>
            <p:cNvCxnSpPr>
              <a:stCxn id="10" idx="1"/>
            </p:cNvCxnSpPr>
            <p:nvPr/>
          </p:nvCxnSpPr>
          <p:spPr>
            <a:xfrm flipH="1">
              <a:off x="2866007" y="2731417"/>
              <a:ext cx="759320" cy="1167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5670186" y="4013425"/>
              <a:ext cx="663918" cy="281662"/>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810671" y="3175404"/>
              <a:ext cx="193" cy="242534"/>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V="1">
              <a:off x="3128327" y="3967981"/>
              <a:ext cx="837207" cy="272295"/>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4810671" y="2095640"/>
              <a:ext cx="5802" cy="19179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5677407" y="3668053"/>
              <a:ext cx="1090230" cy="0"/>
            </a:xfrm>
            <a:prstGeom prst="line">
              <a:avLst/>
            </a:prstGeom>
          </p:spPr>
          <p:style>
            <a:lnRef idx="1">
              <a:schemeClr val="dk1"/>
            </a:lnRef>
            <a:fillRef idx="0">
              <a:schemeClr val="dk1"/>
            </a:fillRef>
            <a:effectRef idx="0">
              <a:schemeClr val="dk1"/>
            </a:effectRef>
            <a:fontRef idx="minor">
              <a:schemeClr val="tx1"/>
            </a:fontRef>
          </p:style>
        </p:cxnSp>
        <p:sp>
          <p:nvSpPr>
            <p:cNvPr id="23" name="Text Box 8"/>
            <p:cNvSpPr txBox="1"/>
            <p:nvPr/>
          </p:nvSpPr>
          <p:spPr>
            <a:xfrm>
              <a:off x="376518" y="4767422"/>
              <a:ext cx="3784068" cy="73652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200" dirty="0">
                  <a:effectLst/>
                  <a:ea typeface="Calibri" panose="020F0502020204030204" pitchFamily="34" charset="0"/>
                  <a:cs typeface="Times New Roman" panose="02020603050405020304" pitchFamily="18" charset="0"/>
                </a:rPr>
                <a:t>Project Hope - Intake assessment/ housing needs characteristics/case management/conducts Problem Solving Education/ referrals to partners </a:t>
              </a:r>
            </a:p>
          </p:txBody>
        </p:sp>
        <p:cxnSp>
          <p:nvCxnSpPr>
            <p:cNvPr id="24" name="Straight Connector 23"/>
            <p:cNvCxnSpPr/>
            <p:nvPr/>
          </p:nvCxnSpPr>
          <p:spPr>
            <a:xfrm>
              <a:off x="2370101" y="4576925"/>
              <a:ext cx="0" cy="226801"/>
            </a:xfrm>
            <a:prstGeom prst="line">
              <a:avLst/>
            </a:prstGeom>
          </p:spPr>
          <p:style>
            <a:lnRef idx="1">
              <a:schemeClr val="dk1"/>
            </a:lnRef>
            <a:fillRef idx="0">
              <a:schemeClr val="dk1"/>
            </a:fillRef>
            <a:effectRef idx="0">
              <a:schemeClr val="dk1"/>
            </a:effectRef>
            <a:fontRef idx="minor">
              <a:schemeClr val="tx1"/>
            </a:fontRef>
          </p:style>
        </p:cxnSp>
        <p:sp>
          <p:nvSpPr>
            <p:cNvPr id="25" name="Text Box 12"/>
            <p:cNvSpPr txBox="1"/>
            <p:nvPr/>
          </p:nvSpPr>
          <p:spPr>
            <a:xfrm>
              <a:off x="3251087" y="6221980"/>
              <a:ext cx="1292016" cy="63557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200" dirty="0">
                  <a:effectLst/>
                  <a:ea typeface="Calibri" panose="020F0502020204030204" pitchFamily="34" charset="0"/>
                  <a:cs typeface="Times New Roman" panose="02020603050405020304" pitchFamily="18" charset="0"/>
                </a:rPr>
                <a:t>Boston Housing Authority</a:t>
              </a:r>
            </a:p>
          </p:txBody>
        </p:sp>
        <p:cxnSp>
          <p:nvCxnSpPr>
            <p:cNvPr id="26" name="Straight Connector 25"/>
            <p:cNvCxnSpPr/>
            <p:nvPr/>
          </p:nvCxnSpPr>
          <p:spPr>
            <a:xfrm>
              <a:off x="3749349" y="5503972"/>
              <a:ext cx="0" cy="681072"/>
            </a:xfrm>
            <a:prstGeom prst="line">
              <a:avLst/>
            </a:prstGeom>
          </p:spPr>
          <p:style>
            <a:lnRef idx="1">
              <a:schemeClr val="dk1"/>
            </a:lnRef>
            <a:fillRef idx="0">
              <a:schemeClr val="dk1"/>
            </a:fillRef>
            <a:effectRef idx="0">
              <a:schemeClr val="dk1"/>
            </a:effectRef>
            <a:fontRef idx="minor">
              <a:schemeClr val="tx1"/>
            </a:fontRef>
          </p:style>
        </p:cxnSp>
        <p:sp>
          <p:nvSpPr>
            <p:cNvPr id="27" name="Text Box 14"/>
            <p:cNvSpPr txBox="1"/>
            <p:nvPr/>
          </p:nvSpPr>
          <p:spPr>
            <a:xfrm>
              <a:off x="1731981" y="6185625"/>
              <a:ext cx="1115281" cy="6723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200" dirty="0">
                  <a:effectLst/>
                  <a:ea typeface="Calibri" panose="020F0502020204030204" pitchFamily="34" charset="0"/>
                  <a:cs typeface="Times New Roman" panose="02020603050405020304" pitchFamily="18" charset="0"/>
                </a:rPr>
                <a:t>Medical-Legal Partnership</a:t>
              </a:r>
            </a:p>
          </p:txBody>
        </p:sp>
        <p:cxnSp>
          <p:nvCxnSpPr>
            <p:cNvPr id="28" name="Straight Connector 27"/>
            <p:cNvCxnSpPr/>
            <p:nvPr/>
          </p:nvCxnSpPr>
          <p:spPr>
            <a:xfrm>
              <a:off x="2370101" y="5503972"/>
              <a:ext cx="0" cy="681072"/>
            </a:xfrm>
            <a:prstGeom prst="line">
              <a:avLst/>
            </a:prstGeom>
          </p:spPr>
          <p:style>
            <a:lnRef idx="1">
              <a:schemeClr val="dk1"/>
            </a:lnRef>
            <a:fillRef idx="0">
              <a:schemeClr val="dk1"/>
            </a:fillRef>
            <a:effectRef idx="0">
              <a:schemeClr val="dk1"/>
            </a:effectRef>
            <a:fontRef idx="minor">
              <a:schemeClr val="tx1"/>
            </a:fontRef>
          </p:style>
        </p:cxnSp>
        <p:sp>
          <p:nvSpPr>
            <p:cNvPr id="29" name="Text Box 17"/>
            <p:cNvSpPr txBox="1"/>
            <p:nvPr/>
          </p:nvSpPr>
          <p:spPr>
            <a:xfrm>
              <a:off x="268941" y="6231012"/>
              <a:ext cx="1119883" cy="61751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200" dirty="0" err="1">
                  <a:effectLst/>
                  <a:ea typeface="Calibri" panose="020F0502020204030204" pitchFamily="34" charset="0"/>
                  <a:cs typeface="Times New Roman" panose="02020603050405020304" pitchFamily="18" charset="0"/>
                </a:rPr>
                <a:t>Nuestra</a:t>
              </a:r>
              <a:r>
                <a:rPr lang="en-US" sz="1200" dirty="0">
                  <a:effectLst/>
                  <a:ea typeface="Calibri" panose="020F0502020204030204" pitchFamily="34" charset="0"/>
                  <a:cs typeface="Times New Roman" panose="02020603050405020304" pitchFamily="18" charset="0"/>
                </a:rPr>
                <a:t> </a:t>
              </a:r>
              <a:r>
                <a:rPr lang="en-US" sz="1200" dirty="0" err="1">
                  <a:effectLst/>
                  <a:ea typeface="Calibri" panose="020F0502020204030204" pitchFamily="34" charset="0"/>
                  <a:cs typeface="Times New Roman" panose="02020603050405020304" pitchFamily="18" charset="0"/>
                </a:rPr>
                <a:t>Comunidad</a:t>
              </a:r>
              <a:endParaRPr lang="en-US" sz="1200" dirty="0">
                <a:effectLst/>
                <a:ea typeface="Calibri" panose="020F0502020204030204" pitchFamily="34" charset="0"/>
                <a:cs typeface="Times New Roman" panose="02020603050405020304" pitchFamily="18" charset="0"/>
              </a:endParaRPr>
            </a:p>
          </p:txBody>
        </p:sp>
        <p:cxnSp>
          <p:nvCxnSpPr>
            <p:cNvPr id="30" name="Straight Connector 29"/>
            <p:cNvCxnSpPr/>
            <p:nvPr/>
          </p:nvCxnSpPr>
          <p:spPr>
            <a:xfrm>
              <a:off x="727228" y="5540908"/>
              <a:ext cx="0" cy="681072"/>
            </a:xfrm>
            <a:prstGeom prst="line">
              <a:avLst/>
            </a:prstGeom>
          </p:spPr>
          <p:style>
            <a:lnRef idx="1">
              <a:schemeClr val="dk1"/>
            </a:lnRef>
            <a:fillRef idx="0">
              <a:schemeClr val="dk1"/>
            </a:fillRef>
            <a:effectRef idx="0">
              <a:schemeClr val="dk1"/>
            </a:effectRef>
            <a:fontRef idx="minor">
              <a:schemeClr val="tx1"/>
            </a:fontRef>
          </p:style>
        </p:cxnSp>
        <p:sp>
          <p:nvSpPr>
            <p:cNvPr id="31" name="Text Box 25"/>
            <p:cNvSpPr txBox="1"/>
            <p:nvPr/>
          </p:nvSpPr>
          <p:spPr>
            <a:xfrm>
              <a:off x="5901139" y="5067351"/>
              <a:ext cx="1805577" cy="88423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200" dirty="0">
                  <a:effectLst/>
                  <a:ea typeface="Calibri" panose="020F0502020204030204" pitchFamily="34" charset="0"/>
                  <a:cs typeface="Times New Roman" panose="02020603050405020304" pitchFamily="18" charset="0"/>
                </a:rPr>
                <a:t>Standard of care: Paper outreach resources with information on housing supports</a:t>
              </a:r>
            </a:p>
          </p:txBody>
        </p:sp>
        <p:cxnSp>
          <p:nvCxnSpPr>
            <p:cNvPr id="32" name="Straight Connector 31"/>
            <p:cNvCxnSpPr/>
            <p:nvPr/>
          </p:nvCxnSpPr>
          <p:spPr>
            <a:xfrm>
              <a:off x="6580057" y="4849585"/>
              <a:ext cx="0" cy="226801"/>
            </a:xfrm>
            <a:prstGeom prst="line">
              <a:avLst/>
            </a:prstGeom>
          </p:spPr>
          <p:style>
            <a:lnRef idx="1">
              <a:schemeClr val="dk1"/>
            </a:lnRef>
            <a:fillRef idx="0">
              <a:schemeClr val="dk1"/>
            </a:fillRef>
            <a:effectRef idx="0">
              <a:schemeClr val="dk1"/>
            </a:effectRef>
            <a:fontRef idx="minor">
              <a:schemeClr val="tx1"/>
            </a:fontRef>
          </p:style>
        </p:cxnSp>
        <p:sp>
          <p:nvSpPr>
            <p:cNvPr id="34" name="Text Box 7"/>
            <p:cNvSpPr txBox="1"/>
            <p:nvPr/>
          </p:nvSpPr>
          <p:spPr>
            <a:xfrm>
              <a:off x="6874136" y="3512795"/>
              <a:ext cx="904745" cy="31051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200" dirty="0">
                  <a:effectLst/>
                  <a:ea typeface="Calibri" panose="020F0502020204030204" pitchFamily="34" charset="0"/>
                  <a:cs typeface="Times New Roman" panose="02020603050405020304" pitchFamily="18" charset="0"/>
                </a:rPr>
                <a:t>Refusals</a:t>
              </a:r>
            </a:p>
          </p:txBody>
        </p:sp>
        <p:sp>
          <p:nvSpPr>
            <p:cNvPr id="36" name="TextBox 35"/>
            <p:cNvSpPr txBox="1"/>
            <p:nvPr/>
          </p:nvSpPr>
          <p:spPr>
            <a:xfrm>
              <a:off x="268941" y="5660498"/>
              <a:ext cx="4087906" cy="461665"/>
            </a:xfrm>
            <a:prstGeom prst="rect">
              <a:avLst/>
            </a:prstGeom>
            <a:solidFill>
              <a:schemeClr val="bg1"/>
            </a:solidFill>
          </p:spPr>
          <p:txBody>
            <a:bodyPr wrap="square" rtlCol="0">
              <a:spAutoFit/>
            </a:bodyPr>
            <a:lstStyle/>
            <a:p>
              <a:r>
                <a:rPr lang="en-US" sz="1200" dirty="0"/>
                <a:t>Families may receive referrals to any combination of services offered by:</a:t>
              </a:r>
            </a:p>
          </p:txBody>
        </p:sp>
      </p:grpSp>
      <p:pic>
        <p:nvPicPr>
          <p:cNvPr id="33" name="Picture 2" descr="chw-special-projects-03"/>
          <p:cNvPicPr>
            <a:picLocks noChangeAspect="1" noChangeArrowheads="1"/>
          </p:cNvPicPr>
          <p:nvPr/>
        </p:nvPicPr>
        <p:blipFill rotWithShape="1">
          <a:blip r:embed="rId3">
            <a:extLst>
              <a:ext uri="{28A0092B-C50C-407E-A947-70E740481C1C}">
                <a14:useLocalDpi xmlns:a14="http://schemas.microsoft.com/office/drawing/2010/main" val="0"/>
              </a:ext>
            </a:extLst>
          </a:blip>
          <a:srcRect t="5784" b="7304"/>
          <a:stretch/>
        </p:blipFill>
        <p:spPr bwMode="auto">
          <a:xfrm>
            <a:off x="0" y="0"/>
            <a:ext cx="3113961" cy="10447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66658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599365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Rectangle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896156806"/>
              </p:ext>
            </p:extLst>
          </p:nvPr>
        </p:nvGraphicFramePr>
        <p:xfrm>
          <a:off x="108775" y="147841"/>
          <a:ext cx="8926450" cy="6309360"/>
        </p:xfrm>
        <a:graphic>
          <a:graphicData uri="http://schemas.openxmlformats.org/drawingml/2006/table">
            <a:tbl>
              <a:tblPr firstRow="1" bandRow="1">
                <a:tableStyleId>{00A15C55-8517-42AA-B614-E9B94910E393}</a:tableStyleId>
              </a:tblPr>
              <a:tblGrid>
                <a:gridCol w="1408228">
                  <a:extLst>
                    <a:ext uri="{9D8B030D-6E8A-4147-A177-3AD203B41FA5}">
                      <a16:colId xmlns:a16="http://schemas.microsoft.com/office/drawing/2014/main" val="20000"/>
                    </a:ext>
                  </a:extLst>
                </a:gridCol>
                <a:gridCol w="2702375">
                  <a:extLst>
                    <a:ext uri="{9D8B030D-6E8A-4147-A177-3AD203B41FA5}">
                      <a16:colId xmlns:a16="http://schemas.microsoft.com/office/drawing/2014/main" val="20001"/>
                    </a:ext>
                  </a:extLst>
                </a:gridCol>
                <a:gridCol w="3582311">
                  <a:extLst>
                    <a:ext uri="{9D8B030D-6E8A-4147-A177-3AD203B41FA5}">
                      <a16:colId xmlns:a16="http://schemas.microsoft.com/office/drawing/2014/main" val="20002"/>
                    </a:ext>
                  </a:extLst>
                </a:gridCol>
                <a:gridCol w="1233536">
                  <a:extLst>
                    <a:ext uri="{9D8B030D-6E8A-4147-A177-3AD203B41FA5}">
                      <a16:colId xmlns:a16="http://schemas.microsoft.com/office/drawing/2014/main" val="20003"/>
                    </a:ext>
                  </a:extLst>
                </a:gridCol>
              </a:tblGrid>
              <a:tr h="323199">
                <a:tc>
                  <a:txBody>
                    <a:bodyPr/>
                    <a:lstStyle/>
                    <a:p>
                      <a:r>
                        <a:rPr lang="en-US" sz="1200" dirty="0" smtClean="0"/>
                        <a:t>Health system resource</a:t>
                      </a:r>
                      <a:endParaRPr lang="en-US" sz="1200" dirty="0"/>
                    </a:p>
                  </a:txBody>
                  <a:tcPr anchor="b"/>
                </a:tc>
                <a:tc>
                  <a:txBody>
                    <a:bodyPr/>
                    <a:lstStyle/>
                    <a:p>
                      <a:r>
                        <a:rPr lang="en-US" sz="1200" dirty="0" smtClean="0"/>
                        <a:t>Significance</a:t>
                      </a:r>
                      <a:endParaRPr lang="en-US" sz="1200" dirty="0"/>
                    </a:p>
                  </a:txBody>
                  <a:tcPr anchor="b"/>
                </a:tc>
                <a:tc>
                  <a:txBody>
                    <a:bodyPr/>
                    <a:lstStyle/>
                    <a:p>
                      <a:r>
                        <a:rPr lang="en-US" sz="1200" dirty="0" smtClean="0"/>
                        <a:t>How to leverage</a:t>
                      </a:r>
                      <a:endParaRPr lang="en-US" sz="1200" dirty="0"/>
                    </a:p>
                  </a:txBody>
                  <a:tcPr anchor="b"/>
                </a:tc>
                <a:tc>
                  <a:txBody>
                    <a:bodyPr/>
                    <a:lstStyle/>
                    <a:p>
                      <a:r>
                        <a:rPr lang="en-US" sz="1200" dirty="0" smtClean="0"/>
                        <a:t>Example</a:t>
                      </a:r>
                      <a:endParaRPr lang="en-US" sz="1200" dirty="0"/>
                    </a:p>
                  </a:txBody>
                  <a:tcPr anchor="b"/>
                </a:tc>
                <a:extLst>
                  <a:ext uri="{0D108BD9-81ED-4DB2-BD59-A6C34878D82A}">
                    <a16:rowId xmlns:a16="http://schemas.microsoft.com/office/drawing/2014/main" val="10000"/>
                  </a:ext>
                </a:extLst>
              </a:tr>
              <a:tr h="711038">
                <a:tc>
                  <a:txBody>
                    <a:bodyPr/>
                    <a:lstStyle/>
                    <a:p>
                      <a:r>
                        <a:rPr lang="en-US" sz="1200" dirty="0" smtClean="0"/>
                        <a:t>Investment</a:t>
                      </a:r>
                    </a:p>
                    <a:p>
                      <a:r>
                        <a:rPr lang="en-US" sz="1200" dirty="0" smtClean="0"/>
                        <a:t>dollars and</a:t>
                      </a:r>
                    </a:p>
                    <a:p>
                      <a:r>
                        <a:rPr lang="en-US" sz="1200" dirty="0" smtClean="0"/>
                        <a:t>expertise</a:t>
                      </a:r>
                      <a:endParaRPr lang="en-US" sz="1200" dirty="0"/>
                    </a:p>
                  </a:txBody>
                  <a:tcPr/>
                </a:tc>
                <a:tc>
                  <a:txBody>
                    <a:bodyPr/>
                    <a:lstStyle/>
                    <a:p>
                      <a:r>
                        <a:rPr lang="en-US" sz="1200" dirty="0" smtClean="0"/>
                        <a:t>Underinvested communities need</a:t>
                      </a:r>
                    </a:p>
                    <a:p>
                      <a:r>
                        <a:rPr lang="en-US" sz="1200" dirty="0" smtClean="0"/>
                        <a:t>risk-tolerant, patient/flexible capital</a:t>
                      </a:r>
                      <a:endParaRPr lang="en-US" sz="1200" dirty="0"/>
                    </a:p>
                  </a:txBody>
                  <a:tcPr/>
                </a:tc>
                <a:tc>
                  <a:txBody>
                    <a:bodyPr/>
                    <a:lstStyle/>
                    <a:p>
                      <a:pPr marL="182880" indent="-182880">
                        <a:buFont typeface="Wingdings" panose="05000000000000000000" pitchFamily="2" charset="2"/>
                        <a:buChar char="§"/>
                      </a:pPr>
                      <a:r>
                        <a:rPr lang="en-US" sz="1200" dirty="0" smtClean="0"/>
                        <a:t>Take the lead in structuring transactions, especially in areas</a:t>
                      </a:r>
                      <a:r>
                        <a:rPr lang="en-US" sz="1200" baseline="0" dirty="0" smtClean="0"/>
                        <a:t> </a:t>
                      </a:r>
                      <a:r>
                        <a:rPr lang="en-US" sz="1200" dirty="0" smtClean="0"/>
                        <a:t>lacking partners</a:t>
                      </a:r>
                    </a:p>
                    <a:p>
                      <a:pPr marL="182880" indent="-182880">
                        <a:buFont typeface="Wingdings" panose="05000000000000000000" pitchFamily="2" charset="2"/>
                        <a:buChar char="§"/>
                      </a:pPr>
                      <a:r>
                        <a:rPr lang="en-US" sz="1200" dirty="0" smtClean="0"/>
                        <a:t>Supply gap-filling capital, with</a:t>
                      </a:r>
                      <a:r>
                        <a:rPr lang="en-US" sz="1200" baseline="0" dirty="0" smtClean="0"/>
                        <a:t> </a:t>
                      </a:r>
                      <a:r>
                        <a:rPr lang="en-US" sz="1200" dirty="0" smtClean="0"/>
                        <a:t>longer terms, higher loan-to-value ratios than commercially available funds</a:t>
                      </a:r>
                      <a:endParaRPr lang="en-US" sz="1200" dirty="0"/>
                    </a:p>
                  </a:txBody>
                  <a:tcPr/>
                </a:tc>
                <a:tc>
                  <a:txBody>
                    <a:bodyPr/>
                    <a:lstStyle/>
                    <a:p>
                      <a:r>
                        <a:rPr lang="en-US" sz="1200" dirty="0" smtClean="0"/>
                        <a:t>Dignity Health</a:t>
                      </a:r>
                      <a:endParaRPr lang="en-US" sz="1200" dirty="0"/>
                    </a:p>
                  </a:txBody>
                  <a:tcPr/>
                </a:tc>
                <a:extLst>
                  <a:ext uri="{0D108BD9-81ED-4DB2-BD59-A6C34878D82A}">
                    <a16:rowId xmlns:a16="http://schemas.microsoft.com/office/drawing/2014/main" val="10001"/>
                  </a:ext>
                </a:extLst>
              </a:tr>
              <a:tr h="1098877">
                <a:tc>
                  <a:txBody>
                    <a:bodyPr/>
                    <a:lstStyle/>
                    <a:p>
                      <a:r>
                        <a:rPr lang="en-US" sz="1200" dirty="0" smtClean="0"/>
                        <a:t>Grant money,</a:t>
                      </a:r>
                    </a:p>
                    <a:p>
                      <a:r>
                        <a:rPr lang="en-US" sz="1200" dirty="0" smtClean="0"/>
                        <a:t>from health</a:t>
                      </a:r>
                    </a:p>
                    <a:p>
                      <a:r>
                        <a:rPr lang="en-US" sz="1200" dirty="0" smtClean="0"/>
                        <a:t>system</a:t>
                      </a:r>
                    </a:p>
                    <a:p>
                      <a:r>
                        <a:rPr lang="en-US" sz="1200" dirty="0" smtClean="0"/>
                        <a:t>foundations,</a:t>
                      </a:r>
                    </a:p>
                    <a:p>
                      <a:r>
                        <a:rPr lang="en-US" sz="1200" dirty="0" smtClean="0"/>
                        <a:t>community</a:t>
                      </a:r>
                    </a:p>
                    <a:p>
                      <a:r>
                        <a:rPr lang="en-US" sz="1200" dirty="0" smtClean="0"/>
                        <a:t>benefit budgets</a:t>
                      </a:r>
                    </a:p>
                    <a:p>
                      <a:r>
                        <a:rPr lang="en-US" sz="1200" dirty="0" smtClean="0"/>
                        <a:t>or operational</a:t>
                      </a:r>
                    </a:p>
                    <a:p>
                      <a:r>
                        <a:rPr lang="en-US" sz="1200" dirty="0" smtClean="0"/>
                        <a:t>sources</a:t>
                      </a:r>
                      <a:endParaRPr lang="en-US" sz="1200" dirty="0"/>
                    </a:p>
                  </a:txBody>
                  <a:tcPr/>
                </a:tc>
                <a:tc>
                  <a:txBody>
                    <a:bodyPr/>
                    <a:lstStyle/>
                    <a:p>
                      <a:r>
                        <a:rPr lang="en-US" sz="1200" dirty="0" smtClean="0"/>
                        <a:t>Grant funding makes investment</a:t>
                      </a:r>
                    </a:p>
                    <a:p>
                      <a:r>
                        <a:rPr lang="en-US" sz="1200" dirty="0" smtClean="0"/>
                        <a:t>possible by boosting system/</a:t>
                      </a:r>
                    </a:p>
                    <a:p>
                      <a:r>
                        <a:rPr lang="en-US" sz="1200" dirty="0" smtClean="0"/>
                        <a:t>actor capacity; reducing risk in</a:t>
                      </a:r>
                    </a:p>
                    <a:p>
                      <a:r>
                        <a:rPr lang="en-US" sz="1200" dirty="0" smtClean="0"/>
                        <a:t>transactions; and preparing the</a:t>
                      </a:r>
                    </a:p>
                    <a:p>
                      <a:r>
                        <a:rPr lang="en-US" sz="1200" dirty="0" smtClean="0"/>
                        <a:t>ground for projects</a:t>
                      </a:r>
                      <a:endParaRPr lang="en-US" sz="1200" dirty="0"/>
                    </a:p>
                  </a:txBody>
                  <a:tcPr/>
                </a:tc>
                <a:tc>
                  <a:txBody>
                    <a:bodyPr/>
                    <a:lstStyle/>
                    <a:p>
                      <a:pPr marL="182880" indent="-182880">
                        <a:buFont typeface="Wingdings" panose="05000000000000000000" pitchFamily="2" charset="2"/>
                        <a:buChar char="§"/>
                      </a:pPr>
                      <a:r>
                        <a:rPr lang="en-US" sz="1200" dirty="0" smtClean="0"/>
                        <a:t>Pay directly for programs, infrastructure, or staff for cross-sector efforts</a:t>
                      </a:r>
                    </a:p>
                    <a:p>
                      <a:pPr marL="182880" indent="-182880">
                        <a:buFont typeface="Wingdings" panose="05000000000000000000" pitchFamily="2" charset="2"/>
                        <a:buChar char="§"/>
                      </a:pPr>
                      <a:r>
                        <a:rPr lang="en-US" sz="1200" dirty="0" smtClean="0"/>
                        <a:t>Provide loan loss reserves and</a:t>
                      </a:r>
                      <a:r>
                        <a:rPr lang="en-US" sz="1200" baseline="0" dirty="0" smtClean="0"/>
                        <a:t> </a:t>
                      </a:r>
                      <a:r>
                        <a:rPr lang="en-US" sz="1200" dirty="0" smtClean="0"/>
                        <a:t>other forms of credit enhancement</a:t>
                      </a:r>
                      <a:r>
                        <a:rPr lang="en-US" sz="1200" baseline="0" dirty="0" smtClean="0"/>
                        <a:t> </a:t>
                      </a:r>
                      <a:r>
                        <a:rPr lang="en-US" sz="1200" dirty="0" smtClean="0"/>
                        <a:t>or subordinated capital</a:t>
                      </a:r>
                    </a:p>
                    <a:p>
                      <a:pPr marL="182880" indent="-182880">
                        <a:buFont typeface="Wingdings" panose="05000000000000000000" pitchFamily="2" charset="2"/>
                        <a:buChar char="§"/>
                      </a:pPr>
                      <a:r>
                        <a:rPr lang="en-US" sz="1200" dirty="0" smtClean="0"/>
                        <a:t>Fund market studies, inventories</a:t>
                      </a:r>
                      <a:r>
                        <a:rPr lang="en-US" sz="1200" baseline="0" dirty="0" smtClean="0"/>
                        <a:t> </a:t>
                      </a:r>
                      <a:r>
                        <a:rPr lang="en-US" sz="1200" dirty="0" smtClean="0"/>
                        <a:t>of vacant properties or local</a:t>
                      </a:r>
                      <a:r>
                        <a:rPr lang="en-US" sz="1200" baseline="0" dirty="0" smtClean="0"/>
                        <a:t> b</a:t>
                      </a:r>
                      <a:r>
                        <a:rPr lang="en-US" sz="1200" dirty="0" smtClean="0"/>
                        <a:t>usinesses</a:t>
                      </a:r>
                      <a:endParaRPr lang="en-US" sz="1200" dirty="0"/>
                    </a:p>
                  </a:txBody>
                  <a:tcPr/>
                </a:tc>
                <a:tc>
                  <a:txBody>
                    <a:bodyPr/>
                    <a:lstStyle/>
                    <a:p>
                      <a:r>
                        <a:rPr lang="en-US" sz="1200" dirty="0" smtClean="0"/>
                        <a:t>Trinity Health</a:t>
                      </a:r>
                      <a:endParaRPr lang="en-US" sz="1200" dirty="0"/>
                    </a:p>
                  </a:txBody>
                  <a:tcPr/>
                </a:tc>
                <a:extLst>
                  <a:ext uri="{0D108BD9-81ED-4DB2-BD59-A6C34878D82A}">
                    <a16:rowId xmlns:a16="http://schemas.microsoft.com/office/drawing/2014/main" val="10002"/>
                  </a:ext>
                </a:extLst>
              </a:tr>
              <a:tr h="581759">
                <a:tc>
                  <a:txBody>
                    <a:bodyPr/>
                    <a:lstStyle/>
                    <a:p>
                      <a:r>
                        <a:rPr lang="en-US" sz="1200" dirty="0" smtClean="0"/>
                        <a:t>Data</a:t>
                      </a:r>
                      <a:endParaRPr lang="en-US" sz="1200" dirty="0"/>
                    </a:p>
                  </a:txBody>
                  <a:tcPr/>
                </a:tc>
                <a:tc>
                  <a:txBody>
                    <a:bodyPr/>
                    <a:lstStyle/>
                    <a:p>
                      <a:r>
                        <a:rPr lang="en-US" sz="1200" dirty="0" smtClean="0"/>
                        <a:t>Expertise in data analytics can help</a:t>
                      </a:r>
                    </a:p>
                    <a:p>
                      <a:r>
                        <a:rPr lang="en-US" sz="1200" dirty="0" smtClean="0"/>
                        <a:t>improve community decision-making. Cost data can be valuable in assessing the potential for savings.</a:t>
                      </a:r>
                      <a:endParaRPr lang="en-US" sz="1200" dirty="0"/>
                    </a:p>
                  </a:txBody>
                  <a:tcPr/>
                </a:tc>
                <a:tc>
                  <a:txBody>
                    <a:bodyPr/>
                    <a:lstStyle/>
                    <a:p>
                      <a:pPr marL="182880" indent="-182880">
                        <a:buFont typeface="Wingdings" panose="05000000000000000000" pitchFamily="2" charset="2"/>
                        <a:buChar char="§"/>
                      </a:pPr>
                      <a:r>
                        <a:rPr lang="en-US" sz="1200" dirty="0" smtClean="0"/>
                        <a:t>Support collection and analysis</a:t>
                      </a:r>
                      <a:r>
                        <a:rPr lang="en-US" sz="1200" baseline="0" dirty="0" smtClean="0"/>
                        <a:t> </a:t>
                      </a:r>
                      <a:r>
                        <a:rPr lang="en-US" sz="1200" dirty="0" smtClean="0"/>
                        <a:t>of data</a:t>
                      </a:r>
                    </a:p>
                    <a:p>
                      <a:pPr marL="182880" indent="-182880">
                        <a:buFont typeface="Wingdings" panose="05000000000000000000" pitchFamily="2" charset="2"/>
                        <a:buChar char="§"/>
                      </a:pPr>
                      <a:r>
                        <a:rPr lang="en-US" sz="1200" dirty="0" smtClean="0"/>
                        <a:t>Coordinate on CHNAs</a:t>
                      </a:r>
                      <a:endParaRPr lang="en-US" sz="1200" dirty="0"/>
                    </a:p>
                  </a:txBody>
                  <a:tcPr/>
                </a:tc>
                <a:tc>
                  <a:txBody>
                    <a:bodyPr/>
                    <a:lstStyle/>
                    <a:p>
                      <a:r>
                        <a:rPr lang="en-US" sz="1200" dirty="0" smtClean="0"/>
                        <a:t>Greater University Circle Initiative, Cleveland</a:t>
                      </a:r>
                      <a:endParaRPr lang="en-US" sz="1200" dirty="0"/>
                    </a:p>
                  </a:txBody>
                  <a:tcPr/>
                </a:tc>
                <a:extLst>
                  <a:ext uri="{0D108BD9-81ED-4DB2-BD59-A6C34878D82A}">
                    <a16:rowId xmlns:a16="http://schemas.microsoft.com/office/drawing/2014/main" val="10003"/>
                  </a:ext>
                </a:extLst>
              </a:tr>
              <a:tr h="452479">
                <a:tc>
                  <a:txBody>
                    <a:bodyPr/>
                    <a:lstStyle/>
                    <a:p>
                      <a:r>
                        <a:rPr lang="en-US" sz="1200" dirty="0" smtClean="0"/>
                        <a:t>Real estate</a:t>
                      </a:r>
                    </a:p>
                    <a:p>
                      <a:r>
                        <a:rPr lang="en-US" sz="1200" dirty="0" smtClean="0"/>
                        <a:t>expertise</a:t>
                      </a:r>
                      <a:endParaRPr lang="en-US" sz="1200" dirty="0"/>
                    </a:p>
                  </a:txBody>
                  <a:tcPr/>
                </a:tc>
                <a:tc>
                  <a:txBody>
                    <a:bodyPr/>
                    <a:lstStyle/>
                    <a:p>
                      <a:r>
                        <a:rPr lang="en-US" sz="1200" dirty="0" smtClean="0"/>
                        <a:t>Health institutions have internal</a:t>
                      </a:r>
                    </a:p>
                    <a:p>
                      <a:r>
                        <a:rPr lang="en-US" sz="1200" dirty="0" smtClean="0"/>
                        <a:t>capacity that can support development of community projects</a:t>
                      </a:r>
                      <a:endParaRPr lang="en-US" sz="1200" dirty="0"/>
                    </a:p>
                  </a:txBody>
                  <a:tcPr/>
                </a:tc>
                <a:tc>
                  <a:txBody>
                    <a:bodyPr/>
                    <a:lstStyle/>
                    <a:p>
                      <a:pPr marL="182880" indent="-182880">
                        <a:buFont typeface="Wingdings" panose="05000000000000000000" pitchFamily="2" charset="2"/>
                        <a:buChar char="§"/>
                      </a:pPr>
                      <a:r>
                        <a:rPr lang="en-US" sz="1200" dirty="0" smtClean="0"/>
                        <a:t>Participate in community planning</a:t>
                      </a:r>
                    </a:p>
                    <a:p>
                      <a:pPr marL="182880" indent="-182880">
                        <a:buFont typeface="Wingdings" panose="05000000000000000000" pitchFamily="2" charset="2"/>
                        <a:buChar char="§"/>
                      </a:pPr>
                      <a:r>
                        <a:rPr lang="en-US" sz="1200" dirty="0" smtClean="0"/>
                        <a:t>Help shape development RFPs to</a:t>
                      </a:r>
                      <a:r>
                        <a:rPr lang="en-US" sz="1200" baseline="0" dirty="0" smtClean="0"/>
                        <a:t> </a:t>
                      </a:r>
                      <a:r>
                        <a:rPr lang="en-US" sz="1200" dirty="0" smtClean="0"/>
                        <a:t>produce high quality results</a:t>
                      </a:r>
                      <a:endParaRPr lang="en-US" sz="1200" dirty="0"/>
                    </a:p>
                  </a:txBody>
                  <a:tcPr/>
                </a:tc>
                <a:tc>
                  <a:txBody>
                    <a:bodyPr/>
                    <a:lstStyle/>
                    <a:p>
                      <a:r>
                        <a:rPr lang="en-US" sz="1200" dirty="0" err="1" smtClean="0"/>
                        <a:t>Gundersen</a:t>
                      </a:r>
                      <a:r>
                        <a:rPr lang="en-US" sz="1200" dirty="0" smtClean="0"/>
                        <a:t> Lutheran</a:t>
                      </a:r>
                      <a:endParaRPr lang="en-US" sz="1200" dirty="0"/>
                    </a:p>
                  </a:txBody>
                  <a:tcPr/>
                </a:tc>
                <a:extLst>
                  <a:ext uri="{0D108BD9-81ED-4DB2-BD59-A6C34878D82A}">
                    <a16:rowId xmlns:a16="http://schemas.microsoft.com/office/drawing/2014/main" val="10004"/>
                  </a:ext>
                </a:extLst>
              </a:tr>
              <a:tr h="581759">
                <a:tc>
                  <a:txBody>
                    <a:bodyPr/>
                    <a:lstStyle/>
                    <a:p>
                      <a:r>
                        <a:rPr lang="en-US" sz="1200" dirty="0" smtClean="0"/>
                        <a:t>Land</a:t>
                      </a:r>
                      <a:endParaRPr lang="en-US" sz="1200" dirty="0"/>
                    </a:p>
                  </a:txBody>
                  <a:tcPr/>
                </a:tc>
                <a:tc>
                  <a:txBody>
                    <a:bodyPr/>
                    <a:lstStyle/>
                    <a:p>
                      <a:r>
                        <a:rPr lang="en-US" sz="1200" dirty="0" smtClean="0"/>
                        <a:t>Health institutions occupy and</a:t>
                      </a:r>
                    </a:p>
                    <a:p>
                      <a:r>
                        <a:rPr lang="en-US" sz="1200" dirty="0" smtClean="0"/>
                        <a:t>manage key parcels and buildings</a:t>
                      </a:r>
                      <a:endParaRPr lang="en-US" sz="1200" dirty="0"/>
                    </a:p>
                  </a:txBody>
                  <a:tcPr/>
                </a:tc>
                <a:tc>
                  <a:txBody>
                    <a:bodyPr/>
                    <a:lstStyle/>
                    <a:p>
                      <a:pPr marL="182880" indent="-182880">
                        <a:buFont typeface="Wingdings" panose="05000000000000000000" pitchFamily="2" charset="2"/>
                        <a:buChar char="§"/>
                      </a:pPr>
                      <a:r>
                        <a:rPr lang="en-US" sz="1200" dirty="0" smtClean="0"/>
                        <a:t>Locate and develop facilities strategically, with an eye towards</a:t>
                      </a:r>
                      <a:r>
                        <a:rPr lang="en-US" sz="1200" baseline="0" dirty="0" smtClean="0"/>
                        <a:t> </a:t>
                      </a:r>
                      <a:r>
                        <a:rPr lang="en-US" sz="1200" dirty="0" smtClean="0"/>
                        <a:t>creating</a:t>
                      </a:r>
                      <a:r>
                        <a:rPr lang="en-US" sz="1200" baseline="0" dirty="0" smtClean="0"/>
                        <a:t> </a:t>
                      </a:r>
                      <a:r>
                        <a:rPr lang="en-US" sz="1200" dirty="0" smtClean="0"/>
                        <a:t>value/multiple benefits for</a:t>
                      </a:r>
                      <a:r>
                        <a:rPr lang="en-US" sz="1200" baseline="0" dirty="0" smtClean="0"/>
                        <a:t> </a:t>
                      </a:r>
                      <a:r>
                        <a:rPr lang="en-US" sz="1200" dirty="0" smtClean="0"/>
                        <a:t>the community</a:t>
                      </a:r>
                    </a:p>
                    <a:p>
                      <a:pPr marL="182880" indent="-182880">
                        <a:buFont typeface="Wingdings" panose="05000000000000000000" pitchFamily="2" charset="2"/>
                        <a:buChar char="§"/>
                      </a:pPr>
                      <a:r>
                        <a:rPr lang="en-US" sz="1200" dirty="0" smtClean="0"/>
                        <a:t>Orient and open the campus to the</a:t>
                      </a:r>
                      <a:r>
                        <a:rPr lang="en-US" sz="1200" baseline="0" dirty="0" smtClean="0"/>
                        <a:t> c</a:t>
                      </a:r>
                      <a:r>
                        <a:rPr lang="en-US" sz="1200" dirty="0" smtClean="0"/>
                        <a:t>ommunity</a:t>
                      </a:r>
                      <a:endParaRPr lang="en-US" sz="1200" dirty="0"/>
                    </a:p>
                  </a:txBody>
                  <a:tcPr/>
                </a:tc>
                <a:tc>
                  <a:txBody>
                    <a:bodyPr/>
                    <a:lstStyle/>
                    <a:p>
                      <a:r>
                        <a:rPr lang="en-US" sz="1200" dirty="0" smtClean="0"/>
                        <a:t>Johns Hopkins</a:t>
                      </a:r>
                      <a:endParaRPr lang="en-US" sz="1200" dirty="0"/>
                    </a:p>
                  </a:txBody>
                  <a:tcPr/>
                </a:tc>
                <a:extLst>
                  <a:ext uri="{0D108BD9-81ED-4DB2-BD59-A6C34878D82A}">
                    <a16:rowId xmlns:a16="http://schemas.microsoft.com/office/drawing/2014/main" val="10005"/>
                  </a:ext>
                </a:extLst>
              </a:tr>
              <a:tr h="711038">
                <a:tc>
                  <a:txBody>
                    <a:bodyPr/>
                    <a:lstStyle/>
                    <a:p>
                      <a:r>
                        <a:rPr lang="en-US" sz="1200" dirty="0" smtClean="0"/>
                        <a:t>Reputation and</a:t>
                      </a:r>
                    </a:p>
                    <a:p>
                      <a:r>
                        <a:rPr lang="en-US" sz="1200" dirty="0" smtClean="0"/>
                        <a:t>relationships</a:t>
                      </a:r>
                      <a:endParaRPr lang="en-US" sz="1200" dirty="0"/>
                    </a:p>
                  </a:txBody>
                  <a:tcPr/>
                </a:tc>
                <a:tc>
                  <a:txBody>
                    <a:bodyPr/>
                    <a:lstStyle/>
                    <a:p>
                      <a:r>
                        <a:rPr lang="en-US" sz="1200" dirty="0" smtClean="0"/>
                        <a:t>As anchor institutions, hospitals</a:t>
                      </a:r>
                    </a:p>
                    <a:p>
                      <a:r>
                        <a:rPr lang="en-US" sz="1200" dirty="0" smtClean="0"/>
                        <a:t>and health systems have convening and coordination power that other community actors may not</a:t>
                      </a:r>
                      <a:endParaRPr lang="en-US" sz="1200" dirty="0"/>
                    </a:p>
                  </a:txBody>
                  <a:tcPr/>
                </a:tc>
                <a:tc>
                  <a:txBody>
                    <a:bodyPr/>
                    <a:lstStyle/>
                    <a:p>
                      <a:pPr marL="182880" indent="-182880">
                        <a:buFont typeface="Wingdings" panose="05000000000000000000" pitchFamily="2" charset="2"/>
                        <a:buChar char="§"/>
                      </a:pPr>
                      <a:r>
                        <a:rPr lang="en-US" sz="1200" dirty="0" smtClean="0"/>
                        <a:t>Utilize existing public, private, and</a:t>
                      </a:r>
                      <a:r>
                        <a:rPr lang="en-US" sz="1200" baseline="0" dirty="0" smtClean="0"/>
                        <a:t> </a:t>
                      </a:r>
                      <a:r>
                        <a:rPr lang="en-US" sz="1200" dirty="0" smtClean="0"/>
                        <a:t>nonprofit relationships to support community investment priorities</a:t>
                      </a:r>
                    </a:p>
                    <a:p>
                      <a:pPr marL="182880" indent="-182880">
                        <a:buFont typeface="Wingdings" panose="05000000000000000000" pitchFamily="2" charset="2"/>
                        <a:buChar char="§"/>
                      </a:pPr>
                      <a:r>
                        <a:rPr lang="en-US" sz="1200" dirty="0" smtClean="0"/>
                        <a:t>Leverage the institution brand in</a:t>
                      </a:r>
                      <a:r>
                        <a:rPr lang="en-US" sz="1200" baseline="0" dirty="0" smtClean="0"/>
                        <a:t> </a:t>
                      </a:r>
                      <a:r>
                        <a:rPr lang="en-US" sz="1200" dirty="0" smtClean="0"/>
                        <a:t>financial transactions</a:t>
                      </a:r>
                      <a:endParaRPr lang="en-US" sz="1200" dirty="0"/>
                    </a:p>
                  </a:txBody>
                  <a:tcPr/>
                </a:tc>
                <a:tc>
                  <a:txBody>
                    <a:bodyPr/>
                    <a:lstStyle/>
                    <a:p>
                      <a:r>
                        <a:rPr lang="en-US" sz="1200" dirty="0" smtClean="0"/>
                        <a:t>Cooper Foundation</a:t>
                      </a:r>
                      <a:endParaRPr lang="en-US" sz="1200" dirty="0"/>
                    </a:p>
                  </a:txBody>
                  <a:tcPr/>
                </a:tc>
                <a:extLst>
                  <a:ext uri="{0D108BD9-81ED-4DB2-BD59-A6C34878D82A}">
                    <a16:rowId xmlns:a16="http://schemas.microsoft.com/office/drawing/2014/main" val="10006"/>
                  </a:ext>
                </a:extLst>
              </a:tr>
            </a:tbl>
          </a:graphicData>
        </a:graphic>
      </p:graphicFrame>
      <p:sp>
        <p:nvSpPr>
          <p:cNvPr id="8" name="Content Placeholder 1"/>
          <p:cNvSpPr>
            <a:spLocks noGrp="1"/>
          </p:cNvSpPr>
          <p:nvPr>
            <p:ph idx="1"/>
          </p:nvPr>
        </p:nvSpPr>
        <p:spPr>
          <a:xfrm>
            <a:off x="-129178" y="6488119"/>
            <a:ext cx="8749302" cy="295132"/>
          </a:xfrm>
        </p:spPr>
        <p:txBody>
          <a:bodyPr>
            <a:noAutofit/>
          </a:bodyPr>
          <a:lstStyle/>
          <a:p>
            <a:pPr marL="195262" lvl="2" indent="0" defTabSz="895350" fontAlgn="base">
              <a:lnSpc>
                <a:spcPct val="100000"/>
              </a:lnSpc>
              <a:spcBef>
                <a:spcPts val="600"/>
              </a:spcBef>
              <a:buClr>
                <a:srgbClr val="002960"/>
              </a:buClr>
              <a:buNone/>
            </a:pPr>
            <a:r>
              <a:rPr lang="en-US" sz="1200" kern="0" dirty="0" smtClean="0">
                <a:solidFill>
                  <a:srgbClr val="000000"/>
                </a:solidFill>
                <a:latin typeface="Arial"/>
              </a:rPr>
              <a:t>Source: “Strengthening Community” RWJ CCI IRI Issue Brief Investment March 2017</a:t>
            </a:r>
            <a:endParaRPr lang="en-US" sz="1200" kern="0" dirty="0">
              <a:solidFill>
                <a:srgbClr val="000000"/>
              </a:solidFill>
              <a:latin typeface="Arial"/>
            </a:endParaRPr>
          </a:p>
        </p:txBody>
      </p:sp>
    </p:spTree>
    <p:extLst>
      <p:ext uri="{BB962C8B-B14F-4D97-AF65-F5344CB8AC3E}">
        <p14:creationId xmlns:p14="http://schemas.microsoft.com/office/powerpoint/2010/main" val="3920830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t="8082" b="15017"/>
          <a:stretch/>
        </p:blipFill>
        <p:spPr>
          <a:xfrm>
            <a:off x="2558498" y="1226795"/>
            <a:ext cx="6326608" cy="5037515"/>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sz="1800" dirty="0" smtClean="0"/>
              <a:t>We have identified the Roxbury and North Dorchester areas of Boston where community investments may have the most impact to our patients given the concentration of high cost high need patients there</a:t>
            </a:r>
            <a:endParaRPr lang="en-US" sz="1800" dirty="0"/>
          </a:p>
        </p:txBody>
      </p:sp>
      <p:sp>
        <p:nvSpPr>
          <p:cNvPr id="4" name="Oval 3"/>
          <p:cNvSpPr/>
          <p:nvPr/>
        </p:nvSpPr>
        <p:spPr>
          <a:xfrm>
            <a:off x="5210874" y="3299012"/>
            <a:ext cx="1872762" cy="14271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1009054"/>
            <a:ext cx="3222345" cy="1569660"/>
          </a:xfrm>
          <a:prstGeom prst="rect">
            <a:avLst/>
          </a:prstGeom>
          <a:noFill/>
          <a:ln>
            <a:solidFill>
              <a:srgbClr val="FF0000"/>
            </a:solidFill>
          </a:ln>
        </p:spPr>
        <p:txBody>
          <a:bodyPr wrap="square" rtlCol="0">
            <a:spAutoFit/>
          </a:bodyPr>
          <a:lstStyle/>
          <a:p>
            <a:r>
              <a:rPr lang="en-US" sz="1600" dirty="0" smtClean="0">
                <a:solidFill>
                  <a:srgbClr val="242852"/>
                </a:solidFill>
                <a:latin typeface="Arial" panose="020B0604020202020204" pitchFamily="34" charset="0"/>
                <a:cs typeface="Arial" panose="020B0604020202020204" pitchFamily="34" charset="0"/>
              </a:rPr>
              <a:t>Among the top 3% of patients with the highest hospital charges, the top 5 zip codes are in our neighborhoods of interest:</a:t>
            </a:r>
          </a:p>
          <a:p>
            <a:r>
              <a:rPr lang="en-US" sz="1600" dirty="0" smtClean="0">
                <a:solidFill>
                  <a:srgbClr val="242852"/>
                </a:solidFill>
                <a:latin typeface="Arial" panose="020B0604020202020204" pitchFamily="34" charset="0"/>
                <a:cs typeface="Arial" panose="020B0604020202020204" pitchFamily="34" charset="0"/>
              </a:rPr>
              <a:t>Roxbury/South End 02119, 02118</a:t>
            </a:r>
          </a:p>
          <a:p>
            <a:r>
              <a:rPr lang="en-US" sz="1600" dirty="0" smtClean="0">
                <a:solidFill>
                  <a:srgbClr val="242852"/>
                </a:solidFill>
                <a:latin typeface="Arial" panose="020B0604020202020204" pitchFamily="34" charset="0"/>
                <a:cs typeface="Arial" panose="020B0604020202020204" pitchFamily="34" charset="0"/>
              </a:rPr>
              <a:t>Dorchester 02124, 02121, 02125</a:t>
            </a:r>
            <a:endParaRPr lang="en-US" sz="1600" dirty="0">
              <a:solidFill>
                <a:srgbClr val="242852"/>
              </a:solidFill>
              <a:latin typeface="Arial" panose="020B0604020202020204" pitchFamily="34" charset="0"/>
              <a:cs typeface="Arial" panose="020B0604020202020204" pitchFamily="34" charset="0"/>
            </a:endParaRPr>
          </a:p>
        </p:txBody>
      </p:sp>
      <p:graphicFrame>
        <p:nvGraphicFramePr>
          <p:cNvPr id="9" name="Chart 8"/>
          <p:cNvGraphicFramePr/>
          <p:nvPr>
            <p:extLst/>
          </p:nvPr>
        </p:nvGraphicFramePr>
        <p:xfrm>
          <a:off x="0" y="3024097"/>
          <a:ext cx="2857544" cy="30870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9738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2644"/>
          <a:stretch/>
        </p:blipFill>
        <p:spPr>
          <a:xfrm>
            <a:off x="2913925" y="1002436"/>
            <a:ext cx="4115999" cy="5390551"/>
          </a:xfrm>
          <a:prstGeom prst="rect">
            <a:avLst/>
          </a:prstGeom>
        </p:spPr>
      </p:pic>
      <p:sp>
        <p:nvSpPr>
          <p:cNvPr id="6" name="Oval 5"/>
          <p:cNvSpPr/>
          <p:nvPr/>
        </p:nvSpPr>
        <p:spPr>
          <a:xfrm>
            <a:off x="5195543" y="1669552"/>
            <a:ext cx="1126286" cy="1121394"/>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6401" y="4430630"/>
            <a:ext cx="2999779" cy="584775"/>
          </a:xfrm>
          <a:prstGeom prst="rect">
            <a:avLst/>
          </a:prstGeom>
          <a:noFill/>
          <a:ln>
            <a:noFill/>
          </a:ln>
        </p:spPr>
        <p:txBody>
          <a:bodyPr wrap="square" rtlCol="0">
            <a:spAutoFit/>
          </a:bodyPr>
          <a:lstStyle/>
          <a:p>
            <a:r>
              <a:rPr lang="en-US" sz="1600" dirty="0" smtClean="0">
                <a:latin typeface="Arial" panose="020B0604020202020204" pitchFamily="34" charset="0"/>
                <a:cs typeface="Arial" panose="020B0604020202020204" pitchFamily="34" charset="0"/>
              </a:rPr>
              <a:t>Franklin Field</a:t>
            </a:r>
          </a:p>
          <a:p>
            <a:r>
              <a:rPr lang="en-US" sz="1600" dirty="0" smtClean="0">
                <a:latin typeface="Arial" panose="020B0604020202020204" pitchFamily="34" charset="0"/>
                <a:cs typeface="Arial" panose="020B0604020202020204" pitchFamily="34" charset="0"/>
              </a:rPr>
              <a:t>The Community Builders</a:t>
            </a:r>
            <a:endParaRPr lang="en-US" sz="1600" dirty="0">
              <a:latin typeface="Arial" panose="020B0604020202020204" pitchFamily="34" charset="0"/>
              <a:cs typeface="Arial" panose="020B0604020202020204" pitchFamily="34" charset="0"/>
            </a:endParaRPr>
          </a:p>
        </p:txBody>
      </p:sp>
      <p:sp>
        <p:nvSpPr>
          <p:cNvPr id="8" name="Right Arrow 7"/>
          <p:cNvSpPr/>
          <p:nvPr/>
        </p:nvSpPr>
        <p:spPr>
          <a:xfrm>
            <a:off x="2913925" y="3225623"/>
            <a:ext cx="814308" cy="41220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5260" y="3018737"/>
            <a:ext cx="3919690" cy="830997"/>
          </a:xfrm>
          <a:prstGeom prst="rect">
            <a:avLst/>
          </a:prstGeom>
          <a:noFill/>
          <a:ln>
            <a:noFill/>
          </a:ln>
        </p:spPr>
        <p:txBody>
          <a:bodyPr wrap="square" rtlCol="0">
            <a:spAutoFit/>
          </a:bodyPr>
          <a:lstStyle/>
          <a:p>
            <a:r>
              <a:rPr lang="en-US" sz="1600" dirty="0" smtClean="0">
                <a:latin typeface="Arial" panose="020B0604020202020204" pitchFamily="34" charset="0"/>
                <a:cs typeface="Arial" panose="020B0604020202020204" pitchFamily="34" charset="0"/>
              </a:rPr>
              <a:t>Dudley Square</a:t>
            </a:r>
          </a:p>
          <a:p>
            <a:r>
              <a:rPr lang="en-US" sz="1600" dirty="0" smtClean="0">
                <a:latin typeface="Arial" panose="020B0604020202020204" pitchFamily="34" charset="0"/>
                <a:cs typeface="Arial" panose="020B0604020202020204" pitchFamily="34" charset="0"/>
              </a:rPr>
              <a:t>Madison &amp;</a:t>
            </a:r>
          </a:p>
          <a:p>
            <a:r>
              <a:rPr lang="en-US" sz="1600" dirty="0" err="1" smtClean="0">
                <a:latin typeface="Arial" panose="020B0604020202020204" pitchFamily="34" charset="0"/>
                <a:cs typeface="Arial" panose="020B0604020202020204" pitchFamily="34" charset="0"/>
              </a:rPr>
              <a:t>Nuestra</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Comunidad</a:t>
            </a:r>
            <a:endParaRPr lang="en-US" sz="1600" dirty="0" smtClean="0">
              <a:latin typeface="Arial" panose="020B0604020202020204" pitchFamily="34" charset="0"/>
              <a:cs typeface="Arial" panose="020B0604020202020204" pitchFamily="34" charset="0"/>
            </a:endParaRPr>
          </a:p>
        </p:txBody>
      </p:sp>
      <p:sp>
        <p:nvSpPr>
          <p:cNvPr id="10" name="Right Arrow 9"/>
          <p:cNvSpPr/>
          <p:nvPr/>
        </p:nvSpPr>
        <p:spPr>
          <a:xfrm>
            <a:off x="2894647" y="4594093"/>
            <a:ext cx="668597" cy="412202"/>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991425" y="2429455"/>
            <a:ext cx="1211713" cy="1178564"/>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781510" y="2792897"/>
            <a:ext cx="1211713" cy="1178564"/>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672967" y="4208378"/>
            <a:ext cx="1211713" cy="1178564"/>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039824" y="5159795"/>
            <a:ext cx="1211713" cy="1178564"/>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49201" y="2603952"/>
            <a:ext cx="1795254" cy="584775"/>
          </a:xfrm>
          <a:prstGeom prst="rect">
            <a:avLst/>
          </a:prstGeom>
          <a:noFill/>
          <a:ln>
            <a:noFill/>
          </a:ln>
        </p:spPr>
        <p:txBody>
          <a:bodyPr wrap="square" rtlCol="0">
            <a:spAutoFit/>
          </a:bodyPr>
          <a:lstStyle/>
          <a:p>
            <a:r>
              <a:rPr lang="en-US" sz="1600" dirty="0" smtClean="0">
                <a:latin typeface="Arial" panose="020B0604020202020204" pitchFamily="34" charset="0"/>
                <a:cs typeface="Arial" panose="020B0604020202020204" pitchFamily="34" charset="0"/>
              </a:rPr>
              <a:t>Boston Medical</a:t>
            </a:r>
          </a:p>
          <a:p>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a:t>
            </a:r>
            <a:r>
              <a:rPr lang="en-US" sz="1600" dirty="0" smtClean="0">
                <a:latin typeface="Arial" panose="020B0604020202020204" pitchFamily="34" charset="0"/>
                <a:cs typeface="Arial" panose="020B0604020202020204" pitchFamily="34" charset="0"/>
              </a:rPr>
              <a:t>enter</a:t>
            </a:r>
            <a:endParaRPr lang="en-US" sz="1600" dirty="0">
              <a:latin typeface="Arial" panose="020B0604020202020204" pitchFamily="34" charset="0"/>
              <a:cs typeface="Arial" panose="020B0604020202020204" pitchFamily="34" charset="0"/>
            </a:endParaRPr>
          </a:p>
        </p:txBody>
      </p:sp>
      <p:sp>
        <p:nvSpPr>
          <p:cNvPr id="17" name="Right Arrow 16"/>
          <p:cNvSpPr/>
          <p:nvPr/>
        </p:nvSpPr>
        <p:spPr>
          <a:xfrm rot="10800000">
            <a:off x="5195543" y="2537076"/>
            <a:ext cx="1792616" cy="412202"/>
          </a:xfrm>
          <a:prstGeom prst="rightArrow">
            <a:avLst/>
          </a:prstGeom>
          <a:solidFill>
            <a:srgbClr val="FFC00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049201" y="5426063"/>
            <a:ext cx="2015976" cy="584775"/>
          </a:xfrm>
          <a:prstGeom prst="rect">
            <a:avLst/>
          </a:prstGeom>
          <a:noFill/>
          <a:ln>
            <a:noFill/>
          </a:ln>
        </p:spPr>
        <p:txBody>
          <a:bodyPr wrap="square" rtlCol="0">
            <a:spAutoFit/>
          </a:bodyPr>
          <a:lstStyle/>
          <a:p>
            <a:r>
              <a:rPr lang="en-US" sz="1600" dirty="0" smtClean="0">
                <a:latin typeface="Arial" panose="020B0604020202020204" pitchFamily="34" charset="0"/>
                <a:cs typeface="Arial" panose="020B0604020202020204" pitchFamily="34" charset="0"/>
              </a:rPr>
              <a:t>Fields Corner</a:t>
            </a:r>
          </a:p>
          <a:p>
            <a:r>
              <a:rPr lang="en-US" sz="1600" dirty="0" smtClean="0">
                <a:latin typeface="Arial" panose="020B0604020202020204" pitchFamily="34" charset="0"/>
                <a:cs typeface="Arial" panose="020B0604020202020204" pitchFamily="34" charset="0"/>
              </a:rPr>
              <a:t>Codman </a:t>
            </a:r>
            <a:r>
              <a:rPr lang="en-US" sz="1600" dirty="0" err="1" smtClean="0">
                <a:latin typeface="Arial" panose="020B0604020202020204" pitchFamily="34" charset="0"/>
                <a:cs typeface="Arial" panose="020B0604020202020204" pitchFamily="34" charset="0"/>
              </a:rPr>
              <a:t>Sq</a:t>
            </a:r>
            <a:r>
              <a:rPr lang="en-US" sz="1600" dirty="0" smtClean="0">
                <a:latin typeface="Arial" panose="020B0604020202020204" pitchFamily="34" charset="0"/>
                <a:cs typeface="Arial" panose="020B0604020202020204" pitchFamily="34" charset="0"/>
              </a:rPr>
              <a:t> NDC</a:t>
            </a:r>
            <a:endParaRPr lang="en-US" sz="1600" dirty="0">
              <a:latin typeface="Arial" panose="020B0604020202020204" pitchFamily="34" charset="0"/>
              <a:cs typeface="Arial" panose="020B0604020202020204" pitchFamily="34" charset="0"/>
            </a:endParaRPr>
          </a:p>
        </p:txBody>
      </p:sp>
      <p:sp>
        <p:nvSpPr>
          <p:cNvPr id="19" name="Right Arrow 18"/>
          <p:cNvSpPr/>
          <p:nvPr/>
        </p:nvSpPr>
        <p:spPr>
          <a:xfrm rot="10800000">
            <a:off x="6251537" y="5556203"/>
            <a:ext cx="778387" cy="412202"/>
          </a:xfrm>
          <a:prstGeom prst="rightArrow">
            <a:avLst/>
          </a:prstGeom>
          <a:solidFill>
            <a:srgbClr val="FFC00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049201" y="1832470"/>
            <a:ext cx="1228744" cy="338554"/>
          </a:xfrm>
          <a:prstGeom prst="rect">
            <a:avLst/>
          </a:prstGeom>
          <a:noFill/>
          <a:ln>
            <a:noFill/>
          </a:ln>
        </p:spPr>
        <p:txBody>
          <a:bodyPr wrap="square" rtlCol="0">
            <a:spAutoFit/>
          </a:bodyPr>
          <a:lstStyle/>
          <a:p>
            <a:r>
              <a:rPr lang="en-US" sz="1600" dirty="0" smtClean="0">
                <a:latin typeface="Arial" panose="020B0604020202020204" pitchFamily="34" charset="0"/>
                <a:cs typeface="Arial" panose="020B0604020202020204" pitchFamily="34" charset="0"/>
              </a:rPr>
              <a:t>Pine St Inn</a:t>
            </a:r>
            <a:endParaRPr lang="en-US" sz="1600" dirty="0">
              <a:latin typeface="Arial" panose="020B0604020202020204" pitchFamily="34" charset="0"/>
              <a:cs typeface="Arial" panose="020B0604020202020204" pitchFamily="34" charset="0"/>
            </a:endParaRPr>
          </a:p>
        </p:txBody>
      </p:sp>
      <p:sp>
        <p:nvSpPr>
          <p:cNvPr id="21" name="Right Arrow 20"/>
          <p:cNvSpPr/>
          <p:nvPr/>
        </p:nvSpPr>
        <p:spPr>
          <a:xfrm rot="10800000">
            <a:off x="6350001" y="1759141"/>
            <a:ext cx="638157" cy="412202"/>
          </a:xfrm>
          <a:prstGeom prst="rightArrow">
            <a:avLst/>
          </a:prstGeom>
          <a:solidFill>
            <a:srgbClr val="FFC00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a:spLocks noGrp="1"/>
          </p:cNvSpPr>
          <p:nvPr>
            <p:ph type="title"/>
          </p:nvPr>
        </p:nvSpPr>
        <p:spPr>
          <a:xfrm>
            <a:off x="123093" y="198804"/>
            <a:ext cx="8861022" cy="634999"/>
          </a:xfrm>
        </p:spPr>
        <p:txBody>
          <a:bodyPr>
            <a:normAutofit/>
          </a:bodyPr>
          <a:lstStyle/>
          <a:p>
            <a:r>
              <a:rPr lang="en-US" dirty="0"/>
              <a:t>Our Housing </a:t>
            </a:r>
            <a:r>
              <a:rPr lang="en-US" dirty="0" smtClean="0"/>
              <a:t>Intervention is </a:t>
            </a:r>
            <a:r>
              <a:rPr lang="en-US" dirty="0"/>
              <a:t>tied to </a:t>
            </a:r>
            <a:r>
              <a:rPr lang="en-US" dirty="0" smtClean="0"/>
              <a:t>Boston neighborhoods </a:t>
            </a:r>
            <a:r>
              <a:rPr lang="en-US" dirty="0"/>
              <a:t>to maximize Community Health Improvement</a:t>
            </a:r>
          </a:p>
        </p:txBody>
      </p:sp>
    </p:spTree>
    <p:extLst>
      <p:ext uri="{BB962C8B-B14F-4D97-AF65-F5344CB8AC3E}">
        <p14:creationId xmlns:p14="http://schemas.microsoft.com/office/powerpoint/2010/main" val="2569958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93" y="198804"/>
            <a:ext cx="8861022" cy="634999"/>
          </a:xfrm>
        </p:spPr>
        <p:txBody>
          <a:bodyPr>
            <a:normAutofit/>
          </a:bodyPr>
          <a:lstStyle/>
          <a:p>
            <a:r>
              <a:rPr lang="en-US" dirty="0" smtClean="0"/>
              <a:t>We are investing $6.5M from our Determination of Need obligated funding in housing initiatives in Boston’s most </a:t>
            </a:r>
            <a:r>
              <a:rPr lang="en-US" dirty="0"/>
              <a:t>underserved </a:t>
            </a:r>
            <a:r>
              <a:rPr lang="en-US" dirty="0" smtClean="0"/>
              <a:t>neighborhoods</a:t>
            </a:r>
            <a:endParaRPr lang="en-US" dirty="0"/>
          </a:p>
        </p:txBody>
      </p:sp>
      <p:sp>
        <p:nvSpPr>
          <p:cNvPr id="4" name="Rectangle 3"/>
          <p:cNvSpPr/>
          <p:nvPr/>
        </p:nvSpPr>
        <p:spPr>
          <a:xfrm>
            <a:off x="300088" y="1469767"/>
            <a:ext cx="1561819" cy="8104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1400" b="1" dirty="0">
                <a:solidFill>
                  <a:schemeClr val="bg1"/>
                </a:solidFill>
              </a:rPr>
              <a:t>Housing Project Investments</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201507" y="1510319"/>
            <a:ext cx="1039179" cy="721543"/>
          </a:xfrm>
          <a:prstGeom prst="rect">
            <a:avLst/>
          </a:prstGeom>
        </p:spPr>
      </p:pic>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34521" y="1384043"/>
            <a:ext cx="1211860" cy="908895"/>
          </a:xfrm>
          <a:prstGeom prst="rect">
            <a:avLst/>
          </a:prstGeom>
        </p:spPr>
      </p:pic>
      <p:sp>
        <p:nvSpPr>
          <p:cNvPr id="19" name="Rectangle 18"/>
          <p:cNvSpPr/>
          <p:nvPr/>
        </p:nvSpPr>
        <p:spPr>
          <a:xfrm>
            <a:off x="300088" y="2474791"/>
            <a:ext cx="1561819" cy="8104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1400" b="1" dirty="0">
                <a:solidFill>
                  <a:schemeClr val="bg1"/>
                </a:solidFill>
              </a:rPr>
              <a:t>Housing Support Service</a:t>
            </a:r>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83516" y="2707333"/>
            <a:ext cx="1366096" cy="664687"/>
          </a:xfrm>
          <a:prstGeom prst="rect">
            <a:avLst/>
          </a:prstGeom>
        </p:spPr>
      </p:pic>
      <p:pic>
        <p:nvPicPr>
          <p:cNvPr id="21" name="Picture 20"/>
          <p:cNvPicPr>
            <a:picLocks noChangeAspect="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2889593" y="2400878"/>
            <a:ext cx="1748137" cy="500768"/>
          </a:xfrm>
          <a:prstGeom prst="rect">
            <a:avLst/>
          </a:prstGeom>
        </p:spPr>
      </p:pic>
      <p:sp>
        <p:nvSpPr>
          <p:cNvPr id="22" name="Rectangle 21"/>
          <p:cNvSpPr/>
          <p:nvPr/>
        </p:nvSpPr>
        <p:spPr>
          <a:xfrm>
            <a:off x="300088" y="3446316"/>
            <a:ext cx="1561819" cy="8104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1400" b="1" dirty="0">
                <a:solidFill>
                  <a:schemeClr val="bg1"/>
                </a:solidFill>
              </a:rPr>
              <a:t>Hybrid Housing Project Investment</a:t>
            </a:r>
          </a:p>
        </p:txBody>
      </p:sp>
      <p:pic>
        <p:nvPicPr>
          <p:cNvPr id="2052" name="Picture 4" descr="Image result for healthcare for the homeless boston"/>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912904" y="3768364"/>
            <a:ext cx="1307320" cy="396757"/>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2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010230" y="3274882"/>
            <a:ext cx="760604" cy="582160"/>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828286" y="3523032"/>
            <a:ext cx="839290" cy="704415"/>
          </a:xfrm>
          <a:prstGeom prst="rect">
            <a:avLst/>
          </a:prstGeom>
        </p:spPr>
      </p:pic>
      <p:sp>
        <p:nvSpPr>
          <p:cNvPr id="27" name="Rectangle 26"/>
          <p:cNvSpPr/>
          <p:nvPr/>
        </p:nvSpPr>
        <p:spPr>
          <a:xfrm>
            <a:off x="300088" y="4517757"/>
            <a:ext cx="1561819" cy="8104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1400" b="1" dirty="0">
                <a:solidFill>
                  <a:schemeClr val="bg1"/>
                </a:solidFill>
              </a:rPr>
              <a:t>Community Engagement &amp; Housing Stability</a:t>
            </a:r>
          </a:p>
        </p:txBody>
      </p:sp>
      <p:pic>
        <p:nvPicPr>
          <p:cNvPr id="26" name="Picture 25"/>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927454" y="4648369"/>
            <a:ext cx="1289376" cy="724307"/>
          </a:xfrm>
          <a:prstGeom prst="rect">
            <a:avLst/>
          </a:prstGeom>
        </p:spPr>
      </p:pic>
      <p:pic>
        <p:nvPicPr>
          <p:cNvPr id="28" name="Picture 27"/>
          <p:cNvPicPr>
            <a:picLocks noChangeAspect="1"/>
          </p:cNvPicPr>
          <p:nvPr/>
        </p:nvPicPr>
        <p:blipFill>
          <a:blip r:embed="rId10">
            <a:clrChange>
              <a:clrFrom>
                <a:srgbClr val="FFFFFF"/>
              </a:clrFrom>
              <a:clrTo>
                <a:srgbClr val="FFFFFF">
                  <a:alpha val="0"/>
                </a:srgbClr>
              </a:clrTo>
            </a:clrChange>
          </a:blip>
          <a:stretch>
            <a:fillRect/>
          </a:stretch>
        </p:blipFill>
        <p:spPr>
          <a:xfrm>
            <a:off x="1927366" y="4290364"/>
            <a:ext cx="1843468" cy="414093"/>
          </a:xfrm>
          <a:prstGeom prst="rect">
            <a:avLst/>
          </a:prstGeom>
        </p:spPr>
      </p:pic>
      <p:sp>
        <p:nvSpPr>
          <p:cNvPr id="30" name="Rectangle 29"/>
          <p:cNvSpPr/>
          <p:nvPr/>
        </p:nvSpPr>
        <p:spPr>
          <a:xfrm>
            <a:off x="300088" y="5459090"/>
            <a:ext cx="1561819" cy="8104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1400" b="1" dirty="0">
                <a:solidFill>
                  <a:schemeClr val="bg1"/>
                </a:solidFill>
              </a:rPr>
              <a:t>Social Impact Fund </a:t>
            </a:r>
          </a:p>
        </p:txBody>
      </p:sp>
      <p:pic>
        <p:nvPicPr>
          <p:cNvPr id="31" name="Picture 30"/>
          <p:cNvPicPr>
            <a:picLocks noChangeAspect="1"/>
          </p:cNvPicPr>
          <p:nvPr/>
        </p:nvPicPr>
        <p:blipFill>
          <a:blip r:embed="rId11"/>
          <a:stretch>
            <a:fillRect/>
          </a:stretch>
        </p:blipFill>
        <p:spPr>
          <a:xfrm>
            <a:off x="1942450" y="5472422"/>
            <a:ext cx="2369109" cy="775295"/>
          </a:xfrm>
          <a:prstGeom prst="rect">
            <a:avLst/>
          </a:prstGeom>
        </p:spPr>
      </p:pic>
      <p:sp>
        <p:nvSpPr>
          <p:cNvPr id="33" name="Rectangle 286"/>
          <p:cNvSpPr txBox="1">
            <a:spLocks noChangeArrowheads="1"/>
          </p:cNvSpPr>
          <p:nvPr/>
        </p:nvSpPr>
        <p:spPr bwMode="auto">
          <a:xfrm>
            <a:off x="300088" y="1166629"/>
            <a:ext cx="4358809"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2116" lvl="1" indent="0">
              <a:spcBef>
                <a:spcPts val="400"/>
              </a:spcBef>
              <a:spcAft>
                <a:spcPts val="400"/>
              </a:spcAft>
              <a:buNone/>
            </a:pPr>
            <a:r>
              <a:rPr lang="en-US" sz="1400" b="1" kern="0" dirty="0">
                <a:solidFill>
                  <a:schemeClr val="tx2"/>
                </a:solidFill>
              </a:rPr>
              <a:t>Partners</a:t>
            </a:r>
          </a:p>
        </p:txBody>
      </p:sp>
      <p:sp>
        <p:nvSpPr>
          <p:cNvPr id="34" name="Rectangle 286"/>
          <p:cNvSpPr txBox="1">
            <a:spLocks noChangeArrowheads="1"/>
          </p:cNvSpPr>
          <p:nvPr/>
        </p:nvSpPr>
        <p:spPr bwMode="auto">
          <a:xfrm>
            <a:off x="4555509" y="1160602"/>
            <a:ext cx="1174221"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2116" lvl="1" indent="0">
              <a:spcBef>
                <a:spcPts val="400"/>
              </a:spcBef>
              <a:spcAft>
                <a:spcPts val="400"/>
              </a:spcAft>
              <a:buNone/>
            </a:pPr>
            <a:r>
              <a:rPr lang="en-US" sz="1400" b="1" kern="0" dirty="0">
                <a:solidFill>
                  <a:schemeClr val="tx2"/>
                </a:solidFill>
              </a:rPr>
              <a:t>Funding</a:t>
            </a:r>
          </a:p>
        </p:txBody>
      </p:sp>
      <p:cxnSp>
        <p:nvCxnSpPr>
          <p:cNvPr id="2049" name="Straight Connector 2048"/>
          <p:cNvCxnSpPr/>
          <p:nvPr/>
        </p:nvCxnSpPr>
        <p:spPr>
          <a:xfrm>
            <a:off x="334062" y="1419399"/>
            <a:ext cx="50015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473002" y="1419399"/>
            <a:ext cx="117422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9" name="Rectangle 286"/>
          <p:cNvSpPr txBox="1">
            <a:spLocks noChangeArrowheads="1"/>
          </p:cNvSpPr>
          <p:nvPr/>
        </p:nvSpPr>
        <p:spPr bwMode="auto">
          <a:xfrm>
            <a:off x="4554596" y="1730184"/>
            <a:ext cx="1174221"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2116" lvl="1" indent="0" algn="ctr">
              <a:spcBef>
                <a:spcPts val="400"/>
              </a:spcBef>
              <a:spcAft>
                <a:spcPts val="400"/>
              </a:spcAft>
              <a:buNone/>
            </a:pPr>
            <a:r>
              <a:rPr lang="en-US" sz="1800" kern="0" dirty="0"/>
              <a:t>$2.2M</a:t>
            </a:r>
          </a:p>
        </p:txBody>
      </p:sp>
      <p:sp>
        <p:nvSpPr>
          <p:cNvPr id="40" name="Rectangle 286"/>
          <p:cNvSpPr txBox="1">
            <a:spLocks noChangeArrowheads="1"/>
          </p:cNvSpPr>
          <p:nvPr/>
        </p:nvSpPr>
        <p:spPr bwMode="auto">
          <a:xfrm>
            <a:off x="4554596" y="2736377"/>
            <a:ext cx="1174221"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2116" lvl="1" indent="0" algn="ctr">
              <a:spcBef>
                <a:spcPts val="400"/>
              </a:spcBef>
              <a:spcAft>
                <a:spcPts val="400"/>
              </a:spcAft>
              <a:buNone/>
            </a:pPr>
            <a:r>
              <a:rPr lang="en-US" sz="1800" kern="0" dirty="0"/>
              <a:t>$0.9M</a:t>
            </a:r>
          </a:p>
        </p:txBody>
      </p:sp>
      <p:sp>
        <p:nvSpPr>
          <p:cNvPr id="41" name="Rectangle 286"/>
          <p:cNvSpPr txBox="1">
            <a:spLocks noChangeArrowheads="1"/>
          </p:cNvSpPr>
          <p:nvPr/>
        </p:nvSpPr>
        <p:spPr bwMode="auto">
          <a:xfrm>
            <a:off x="4554595" y="3773150"/>
            <a:ext cx="1174221"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2116" lvl="1" indent="0" algn="ctr">
              <a:spcBef>
                <a:spcPts val="400"/>
              </a:spcBef>
              <a:spcAft>
                <a:spcPts val="400"/>
              </a:spcAft>
              <a:buNone/>
            </a:pPr>
            <a:r>
              <a:rPr lang="en-US" sz="1800" kern="0" dirty="0"/>
              <a:t>$1.3M</a:t>
            </a:r>
          </a:p>
        </p:txBody>
      </p:sp>
      <p:sp>
        <p:nvSpPr>
          <p:cNvPr id="42" name="Rectangle 286"/>
          <p:cNvSpPr txBox="1">
            <a:spLocks noChangeArrowheads="1"/>
          </p:cNvSpPr>
          <p:nvPr/>
        </p:nvSpPr>
        <p:spPr bwMode="auto">
          <a:xfrm>
            <a:off x="4554594" y="4779343"/>
            <a:ext cx="1174221"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2116" lvl="1" indent="0" algn="ctr">
              <a:spcBef>
                <a:spcPts val="400"/>
              </a:spcBef>
              <a:spcAft>
                <a:spcPts val="400"/>
              </a:spcAft>
              <a:buNone/>
            </a:pPr>
            <a:r>
              <a:rPr lang="en-US" sz="1800" kern="0" dirty="0"/>
              <a:t>$1.7M</a:t>
            </a:r>
          </a:p>
        </p:txBody>
      </p:sp>
      <p:sp>
        <p:nvSpPr>
          <p:cNvPr id="43" name="Rectangle 286"/>
          <p:cNvSpPr txBox="1">
            <a:spLocks noChangeArrowheads="1"/>
          </p:cNvSpPr>
          <p:nvPr/>
        </p:nvSpPr>
        <p:spPr bwMode="auto">
          <a:xfrm>
            <a:off x="4554594" y="5731855"/>
            <a:ext cx="1174221"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2116" lvl="1" indent="0" algn="ctr">
              <a:spcBef>
                <a:spcPts val="400"/>
              </a:spcBef>
              <a:spcAft>
                <a:spcPts val="400"/>
              </a:spcAft>
              <a:buNone/>
            </a:pPr>
            <a:r>
              <a:rPr lang="en-US" sz="1800" kern="0" dirty="0"/>
              <a:t>$0.5M</a:t>
            </a:r>
          </a:p>
        </p:txBody>
      </p:sp>
      <p:sp>
        <p:nvSpPr>
          <p:cNvPr id="47" name="Rectangle 46"/>
          <p:cNvSpPr/>
          <p:nvPr/>
        </p:nvSpPr>
        <p:spPr>
          <a:xfrm>
            <a:off x="183476" y="1060908"/>
            <a:ext cx="5682484" cy="5270257"/>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49" name="Rectangle 286"/>
          <p:cNvSpPr txBox="1">
            <a:spLocks noChangeArrowheads="1"/>
          </p:cNvSpPr>
          <p:nvPr/>
        </p:nvSpPr>
        <p:spPr bwMode="auto">
          <a:xfrm>
            <a:off x="5971850" y="1720474"/>
            <a:ext cx="3015054" cy="41395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lvl="1">
              <a:spcBef>
                <a:spcPts val="900"/>
              </a:spcBef>
              <a:spcAft>
                <a:spcPts val="900"/>
              </a:spcAft>
              <a:buFont typeface="Wingdings" panose="05000000000000000000" pitchFamily="2" charset="2"/>
              <a:buChar char="§"/>
            </a:pPr>
            <a:r>
              <a:rPr lang="en-US" sz="1400" kern="0" dirty="0"/>
              <a:t>This fall, we innovatively guided Determination of Need obligated funding towards </a:t>
            </a:r>
            <a:r>
              <a:rPr lang="en-US" sz="1400" kern="0" dirty="0" smtClean="0"/>
              <a:t>housing</a:t>
            </a:r>
            <a:endParaRPr lang="en-US" sz="1400" kern="0" dirty="0"/>
          </a:p>
          <a:p>
            <a:pPr lvl="1">
              <a:spcBef>
                <a:spcPts val="900"/>
              </a:spcBef>
              <a:spcAft>
                <a:spcPts val="900"/>
              </a:spcAft>
              <a:buFont typeface="Wingdings" panose="05000000000000000000" pitchFamily="2" charset="2"/>
              <a:buChar char="§"/>
            </a:pPr>
            <a:r>
              <a:rPr lang="en-US" sz="1400" kern="0" dirty="0"/>
              <a:t>We aim to support housing and wrap-around services our patients and use </a:t>
            </a:r>
            <a:r>
              <a:rPr lang="en-US" sz="1400" b="1" kern="0" dirty="0">
                <a:solidFill>
                  <a:srgbClr val="00437B"/>
                </a:solidFill>
              </a:rPr>
              <a:t>Community Investment Tax Credits </a:t>
            </a:r>
            <a:r>
              <a:rPr lang="en-US" sz="1400" kern="0" dirty="0"/>
              <a:t>to stretch </a:t>
            </a:r>
            <a:r>
              <a:rPr lang="en-US" sz="1400" kern="0" dirty="0" smtClean="0"/>
              <a:t>dollars</a:t>
            </a:r>
            <a:endParaRPr lang="en-US" sz="1400" kern="0" dirty="0"/>
          </a:p>
          <a:p>
            <a:pPr lvl="1">
              <a:spcBef>
                <a:spcPts val="900"/>
              </a:spcBef>
              <a:spcAft>
                <a:spcPts val="900"/>
              </a:spcAft>
              <a:buFont typeface="Wingdings" panose="05000000000000000000" pitchFamily="2" charset="2"/>
              <a:buChar char="§"/>
            </a:pPr>
            <a:r>
              <a:rPr lang="en-US" sz="1400" kern="0" dirty="0"/>
              <a:t>We plan to test multiple approaches and have devoted $0.65M to </a:t>
            </a:r>
            <a:r>
              <a:rPr lang="en-US" sz="1400" b="1" kern="0" dirty="0">
                <a:solidFill>
                  <a:schemeClr val="tx2"/>
                </a:solidFill>
              </a:rPr>
              <a:t>evaluation and oversight</a:t>
            </a:r>
            <a:r>
              <a:rPr lang="en-US" sz="1400" kern="0" dirty="0"/>
              <a:t> to determine the best </a:t>
            </a:r>
            <a:r>
              <a:rPr lang="en-US" sz="1400" kern="0" dirty="0" smtClean="0"/>
              <a:t>approach</a:t>
            </a:r>
            <a:endParaRPr lang="en-US" sz="1400" kern="0" dirty="0"/>
          </a:p>
          <a:p>
            <a:pPr lvl="1">
              <a:spcBef>
                <a:spcPts val="900"/>
              </a:spcBef>
              <a:spcAft>
                <a:spcPts val="900"/>
              </a:spcAft>
              <a:buFont typeface="Wingdings" panose="05000000000000000000" pitchFamily="2" charset="2"/>
              <a:buChar char="§"/>
            </a:pPr>
            <a:r>
              <a:rPr lang="en-US" sz="1400" kern="0" dirty="0"/>
              <a:t>We look forward to working with </a:t>
            </a:r>
            <a:r>
              <a:rPr lang="en-US" sz="1400" b="1" kern="0" dirty="0">
                <a:solidFill>
                  <a:schemeClr val="tx2"/>
                </a:solidFill>
              </a:rPr>
              <a:t>other Boston hospitals to make similar investment</a:t>
            </a:r>
            <a:r>
              <a:rPr lang="en-US" sz="1400" kern="0" dirty="0"/>
              <a:t>s and work collaboratively to improve community </a:t>
            </a:r>
            <a:r>
              <a:rPr lang="en-US" sz="1400" kern="0" dirty="0" smtClean="0"/>
              <a:t>health</a:t>
            </a:r>
            <a:endParaRPr lang="en-US" sz="1400" kern="0" dirty="0"/>
          </a:p>
        </p:txBody>
      </p:sp>
      <p:pic>
        <p:nvPicPr>
          <p:cNvPr id="3" name="Picture 2"/>
          <p:cNvPicPr>
            <a:picLocks noChangeAspect="1"/>
          </p:cNvPicPr>
          <p:nvPr/>
        </p:nvPicPr>
        <p:blipFill>
          <a:blip r:embed="rId12"/>
          <a:stretch>
            <a:fillRect/>
          </a:stretch>
        </p:blipFill>
        <p:spPr>
          <a:xfrm>
            <a:off x="3661738" y="4257714"/>
            <a:ext cx="1178668" cy="1524411"/>
          </a:xfrm>
          <a:prstGeom prst="rect">
            <a:avLst/>
          </a:prstGeom>
        </p:spPr>
      </p:pic>
    </p:spTree>
    <p:extLst>
      <p:ext uri="{BB962C8B-B14F-4D97-AF65-F5344CB8AC3E}">
        <p14:creationId xmlns:p14="http://schemas.microsoft.com/office/powerpoint/2010/main" val="1166604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93" y="198804"/>
            <a:ext cx="8861022" cy="634999"/>
          </a:xfrm>
        </p:spPr>
        <p:txBody>
          <a:bodyPr>
            <a:normAutofit/>
          </a:bodyPr>
          <a:lstStyle/>
          <a:p>
            <a:r>
              <a:rPr lang="en-US" dirty="0"/>
              <a:t>We have committed to 8 investments using a multiple approach housing strategy that will benefit the community and our patients</a:t>
            </a:r>
          </a:p>
        </p:txBody>
      </p:sp>
      <p:sp>
        <p:nvSpPr>
          <p:cNvPr id="4" name="Rectangle 3"/>
          <p:cNvSpPr/>
          <p:nvPr/>
        </p:nvSpPr>
        <p:spPr>
          <a:xfrm>
            <a:off x="354441" y="1665280"/>
            <a:ext cx="1612188" cy="17698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1400" b="1" dirty="0" err="1">
                <a:solidFill>
                  <a:schemeClr val="bg1"/>
                </a:solidFill>
              </a:rPr>
              <a:t>Nuestra</a:t>
            </a:r>
            <a:r>
              <a:rPr lang="en-US" sz="1400" b="1" dirty="0">
                <a:solidFill>
                  <a:schemeClr val="bg1"/>
                </a:solidFill>
              </a:rPr>
              <a:t> </a:t>
            </a:r>
            <a:r>
              <a:rPr lang="en-US" sz="1400" b="1" dirty="0" err="1">
                <a:solidFill>
                  <a:schemeClr val="bg1"/>
                </a:solidFill>
              </a:rPr>
              <a:t>Comunidad</a:t>
            </a:r>
            <a:r>
              <a:rPr lang="en-US" sz="1400" b="1" dirty="0">
                <a:solidFill>
                  <a:schemeClr val="bg1"/>
                </a:solidFill>
              </a:rPr>
              <a:t> </a:t>
            </a:r>
            <a:r>
              <a:rPr lang="en-US" sz="1400" b="1" dirty="0" smtClean="0">
                <a:solidFill>
                  <a:schemeClr val="bg1"/>
                </a:solidFill>
              </a:rPr>
              <a:t>/ Bartlett </a:t>
            </a:r>
            <a:r>
              <a:rPr lang="en-US" sz="1400" b="1" dirty="0">
                <a:solidFill>
                  <a:schemeClr val="bg1"/>
                </a:solidFill>
              </a:rPr>
              <a:t>Station</a:t>
            </a:r>
          </a:p>
        </p:txBody>
      </p:sp>
      <p:sp>
        <p:nvSpPr>
          <p:cNvPr id="19" name="Rectangle 18"/>
          <p:cNvSpPr/>
          <p:nvPr/>
        </p:nvSpPr>
        <p:spPr>
          <a:xfrm>
            <a:off x="354441" y="3591884"/>
            <a:ext cx="1612188" cy="11971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1400" b="1" dirty="0">
                <a:solidFill>
                  <a:schemeClr val="bg1"/>
                </a:solidFill>
              </a:rPr>
              <a:t>Codman Square </a:t>
            </a:r>
            <a:r>
              <a:rPr lang="en-US" sz="1400" b="1" dirty="0" smtClean="0">
                <a:solidFill>
                  <a:schemeClr val="bg1"/>
                </a:solidFill>
              </a:rPr>
              <a:t>NDC / </a:t>
            </a:r>
            <a:r>
              <a:rPr lang="en-US" sz="1400" b="1" dirty="0" err="1" smtClean="0">
                <a:solidFill>
                  <a:schemeClr val="bg1"/>
                </a:solidFill>
              </a:rPr>
              <a:t>Waldeck</a:t>
            </a:r>
            <a:r>
              <a:rPr lang="en-US" sz="1400" b="1" dirty="0" smtClean="0">
                <a:solidFill>
                  <a:schemeClr val="bg1"/>
                </a:solidFill>
              </a:rPr>
              <a:t> </a:t>
            </a:r>
            <a:r>
              <a:rPr lang="en-US" sz="1400" b="1" dirty="0">
                <a:solidFill>
                  <a:schemeClr val="bg1"/>
                </a:solidFill>
              </a:rPr>
              <a:t>Street</a:t>
            </a:r>
          </a:p>
        </p:txBody>
      </p:sp>
      <p:sp>
        <p:nvSpPr>
          <p:cNvPr id="22" name="Rectangle 21"/>
          <p:cNvSpPr/>
          <p:nvPr/>
        </p:nvSpPr>
        <p:spPr>
          <a:xfrm>
            <a:off x="336254" y="4972405"/>
            <a:ext cx="1612188" cy="12009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1400" b="1" dirty="0">
                <a:solidFill>
                  <a:schemeClr val="bg1"/>
                </a:solidFill>
              </a:rPr>
              <a:t>Community </a:t>
            </a:r>
            <a:r>
              <a:rPr lang="en-US" sz="1400" b="1" dirty="0" smtClean="0">
                <a:solidFill>
                  <a:schemeClr val="bg1"/>
                </a:solidFill>
              </a:rPr>
              <a:t>Builders / Community </a:t>
            </a:r>
            <a:r>
              <a:rPr lang="en-US" sz="1400" b="1" dirty="0">
                <a:solidFill>
                  <a:schemeClr val="bg1"/>
                </a:solidFill>
              </a:rPr>
              <a:t>Life Services</a:t>
            </a:r>
          </a:p>
        </p:txBody>
      </p:sp>
      <p:sp>
        <p:nvSpPr>
          <p:cNvPr id="33" name="Rectangle 286"/>
          <p:cNvSpPr txBox="1">
            <a:spLocks noChangeArrowheads="1"/>
          </p:cNvSpPr>
          <p:nvPr/>
        </p:nvSpPr>
        <p:spPr bwMode="auto">
          <a:xfrm>
            <a:off x="354441" y="1362142"/>
            <a:ext cx="4358809"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2116" lvl="1" indent="0">
              <a:spcBef>
                <a:spcPts val="400"/>
              </a:spcBef>
              <a:spcAft>
                <a:spcPts val="400"/>
              </a:spcAft>
              <a:buNone/>
            </a:pPr>
            <a:r>
              <a:rPr lang="en-US" sz="1400" b="1" kern="0" dirty="0" smtClean="0">
                <a:solidFill>
                  <a:schemeClr val="tx2"/>
                </a:solidFill>
              </a:rPr>
              <a:t>Investment</a:t>
            </a:r>
            <a:endParaRPr lang="en-US" sz="1400" b="1" kern="0" dirty="0">
              <a:solidFill>
                <a:schemeClr val="tx2"/>
              </a:solidFill>
            </a:endParaRPr>
          </a:p>
        </p:txBody>
      </p:sp>
      <p:sp>
        <p:nvSpPr>
          <p:cNvPr id="34" name="Rectangle 286"/>
          <p:cNvSpPr txBox="1">
            <a:spLocks noChangeArrowheads="1"/>
          </p:cNvSpPr>
          <p:nvPr/>
        </p:nvSpPr>
        <p:spPr bwMode="auto">
          <a:xfrm>
            <a:off x="2138710" y="1356115"/>
            <a:ext cx="1174221"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2116" lvl="1" indent="0">
              <a:spcBef>
                <a:spcPts val="400"/>
              </a:spcBef>
              <a:spcAft>
                <a:spcPts val="400"/>
              </a:spcAft>
              <a:buNone/>
            </a:pPr>
            <a:r>
              <a:rPr lang="en-US" sz="1400" b="1" kern="0" dirty="0">
                <a:solidFill>
                  <a:schemeClr val="tx2"/>
                </a:solidFill>
              </a:rPr>
              <a:t>Funding</a:t>
            </a:r>
          </a:p>
        </p:txBody>
      </p:sp>
      <p:cxnSp>
        <p:nvCxnSpPr>
          <p:cNvPr id="2049" name="Straight Connector 2048"/>
          <p:cNvCxnSpPr/>
          <p:nvPr/>
        </p:nvCxnSpPr>
        <p:spPr>
          <a:xfrm>
            <a:off x="354441" y="1614912"/>
            <a:ext cx="862967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9" name="Rectangle 286"/>
          <p:cNvSpPr txBox="1">
            <a:spLocks noChangeArrowheads="1"/>
          </p:cNvSpPr>
          <p:nvPr/>
        </p:nvSpPr>
        <p:spPr bwMode="auto">
          <a:xfrm>
            <a:off x="1842049" y="1925697"/>
            <a:ext cx="1174221"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2116" lvl="1" indent="0" algn="ctr">
              <a:spcBef>
                <a:spcPts val="400"/>
              </a:spcBef>
              <a:spcAft>
                <a:spcPts val="400"/>
              </a:spcAft>
              <a:buNone/>
            </a:pPr>
            <a:r>
              <a:rPr lang="en-US" sz="1400" kern="0" dirty="0" smtClean="0"/>
              <a:t>$1.4M</a:t>
            </a:r>
            <a:endParaRPr lang="en-US" sz="1400" kern="0" dirty="0"/>
          </a:p>
        </p:txBody>
      </p:sp>
      <p:sp>
        <p:nvSpPr>
          <p:cNvPr id="40" name="Rectangle 286"/>
          <p:cNvSpPr txBox="1">
            <a:spLocks noChangeArrowheads="1"/>
          </p:cNvSpPr>
          <p:nvPr/>
        </p:nvSpPr>
        <p:spPr bwMode="auto">
          <a:xfrm>
            <a:off x="1842049" y="3820441"/>
            <a:ext cx="1174221"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2116" lvl="1" indent="0" algn="ctr">
              <a:spcBef>
                <a:spcPts val="400"/>
              </a:spcBef>
              <a:spcAft>
                <a:spcPts val="400"/>
              </a:spcAft>
              <a:buNone/>
            </a:pPr>
            <a:r>
              <a:rPr lang="en-US" sz="1400" kern="0" dirty="0" smtClean="0"/>
              <a:t>$800K</a:t>
            </a:r>
            <a:endParaRPr lang="en-US" sz="1400" kern="0" dirty="0"/>
          </a:p>
        </p:txBody>
      </p:sp>
      <p:sp>
        <p:nvSpPr>
          <p:cNvPr id="41" name="Rectangle 286"/>
          <p:cNvSpPr txBox="1">
            <a:spLocks noChangeArrowheads="1"/>
          </p:cNvSpPr>
          <p:nvPr/>
        </p:nvSpPr>
        <p:spPr bwMode="auto">
          <a:xfrm>
            <a:off x="1842048" y="5535233"/>
            <a:ext cx="1174221"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2116" lvl="1" indent="0" algn="ctr">
              <a:spcBef>
                <a:spcPts val="400"/>
              </a:spcBef>
              <a:spcAft>
                <a:spcPts val="400"/>
              </a:spcAft>
              <a:buNone/>
            </a:pPr>
            <a:r>
              <a:rPr lang="en-US" sz="1400" kern="0" dirty="0" smtClean="0"/>
              <a:t>$360K</a:t>
            </a:r>
            <a:endParaRPr lang="en-US" sz="1400" kern="0" dirty="0"/>
          </a:p>
        </p:txBody>
      </p:sp>
      <p:sp>
        <p:nvSpPr>
          <p:cNvPr id="49" name="Rectangle 286"/>
          <p:cNvSpPr txBox="1">
            <a:spLocks noChangeArrowheads="1"/>
          </p:cNvSpPr>
          <p:nvPr/>
        </p:nvSpPr>
        <p:spPr bwMode="auto">
          <a:xfrm>
            <a:off x="3454237" y="1707973"/>
            <a:ext cx="5529878" cy="1938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lvl="1">
              <a:spcBef>
                <a:spcPts val="0"/>
              </a:spcBef>
              <a:spcAft>
                <a:spcPts val="0"/>
              </a:spcAft>
              <a:buSzPct val="100000"/>
              <a:buFont typeface="Wingdings" panose="05000000000000000000" pitchFamily="2" charset="2"/>
              <a:buChar char="§"/>
            </a:pPr>
            <a:r>
              <a:rPr lang="en-US" sz="1400" kern="0" dirty="0"/>
              <a:t>Mixed use development in Roxbury’s Dudley Square includes 323 market rate, and affordable rental housing, retail and green </a:t>
            </a:r>
            <a:r>
              <a:rPr lang="en-US" sz="1400" kern="0" dirty="0" smtClean="0"/>
              <a:t>space</a:t>
            </a:r>
          </a:p>
          <a:p>
            <a:pPr lvl="1">
              <a:spcBef>
                <a:spcPts val="0"/>
              </a:spcBef>
              <a:spcAft>
                <a:spcPts val="0"/>
              </a:spcAft>
              <a:buSzPct val="100000"/>
              <a:buFont typeface="Wingdings" panose="05000000000000000000" pitchFamily="2" charset="2"/>
              <a:buChar char="§"/>
            </a:pPr>
            <a:r>
              <a:rPr lang="en-US" sz="1400" dirty="0"/>
              <a:t>Providing a $1M no interest loan for Good Food Markets, a healthy food market</a:t>
            </a:r>
          </a:p>
          <a:p>
            <a:pPr lvl="1">
              <a:spcBef>
                <a:spcPts val="0"/>
              </a:spcBef>
              <a:spcAft>
                <a:spcPts val="0"/>
              </a:spcAft>
              <a:buSzPct val="100000"/>
              <a:buFont typeface="Wingdings" panose="05000000000000000000" pitchFamily="2" charset="2"/>
              <a:buChar char="§"/>
            </a:pPr>
            <a:r>
              <a:rPr lang="en-US" sz="1400" dirty="0"/>
              <a:t>Providing a $400K subsidy for Good Food’s outreach to build relationships in the community</a:t>
            </a:r>
          </a:p>
          <a:p>
            <a:pPr lvl="1">
              <a:spcBef>
                <a:spcPts val="0"/>
              </a:spcBef>
              <a:spcAft>
                <a:spcPts val="0"/>
              </a:spcAft>
              <a:buSzPct val="100000"/>
              <a:buFont typeface="Wingdings" panose="05000000000000000000" pitchFamily="2" charset="2"/>
              <a:buChar char="§"/>
            </a:pPr>
            <a:r>
              <a:rPr lang="en-US" sz="1400" dirty="0"/>
              <a:t>High BACO membership in this community will benefit from more healthy food and housing options</a:t>
            </a:r>
          </a:p>
          <a:p>
            <a:pPr lvl="1">
              <a:spcBef>
                <a:spcPts val="0"/>
              </a:spcBef>
              <a:spcAft>
                <a:spcPts val="0"/>
              </a:spcAft>
              <a:buSzPct val="100000"/>
              <a:buFont typeface="Wingdings" panose="05000000000000000000" pitchFamily="2" charset="2"/>
              <a:buChar char="§"/>
            </a:pPr>
            <a:endParaRPr lang="en-US" sz="1400" kern="0" dirty="0"/>
          </a:p>
        </p:txBody>
      </p:sp>
      <p:sp>
        <p:nvSpPr>
          <p:cNvPr id="32" name="Rectangle 286"/>
          <p:cNvSpPr txBox="1">
            <a:spLocks noChangeArrowheads="1"/>
          </p:cNvSpPr>
          <p:nvPr/>
        </p:nvSpPr>
        <p:spPr bwMode="auto">
          <a:xfrm>
            <a:off x="3375877" y="1356115"/>
            <a:ext cx="1174221"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2116" lvl="1" indent="0">
              <a:spcBef>
                <a:spcPts val="400"/>
              </a:spcBef>
              <a:spcAft>
                <a:spcPts val="400"/>
              </a:spcAft>
              <a:buNone/>
            </a:pPr>
            <a:r>
              <a:rPr lang="en-US" sz="1400" b="1" kern="0" dirty="0" smtClean="0">
                <a:solidFill>
                  <a:schemeClr val="tx2"/>
                </a:solidFill>
              </a:rPr>
              <a:t>Description</a:t>
            </a:r>
            <a:endParaRPr lang="en-US" sz="1400" b="1" kern="0" dirty="0">
              <a:solidFill>
                <a:schemeClr val="tx2"/>
              </a:solidFill>
            </a:endParaRPr>
          </a:p>
        </p:txBody>
      </p:sp>
      <p:sp>
        <p:nvSpPr>
          <p:cNvPr id="45" name="Sun 44"/>
          <p:cNvSpPr/>
          <p:nvPr/>
        </p:nvSpPr>
        <p:spPr>
          <a:xfrm>
            <a:off x="3328473" y="2097153"/>
            <a:ext cx="285712" cy="296601"/>
          </a:xfrm>
          <a:prstGeom prst="su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ross 45"/>
          <p:cNvSpPr/>
          <p:nvPr/>
        </p:nvSpPr>
        <p:spPr>
          <a:xfrm>
            <a:off x="3355848" y="2993161"/>
            <a:ext cx="241245" cy="226031"/>
          </a:xfrm>
          <a:prstGeom prst="pl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354441" y="3494995"/>
            <a:ext cx="8647862"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ectangle 286"/>
          <p:cNvSpPr txBox="1">
            <a:spLocks noChangeArrowheads="1"/>
          </p:cNvSpPr>
          <p:nvPr/>
        </p:nvSpPr>
        <p:spPr bwMode="auto">
          <a:xfrm>
            <a:off x="3454237" y="3588055"/>
            <a:ext cx="5529878" cy="12926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lvl="1">
              <a:spcBef>
                <a:spcPts val="0"/>
              </a:spcBef>
              <a:spcAft>
                <a:spcPts val="0"/>
              </a:spcAft>
              <a:buSzPct val="100000"/>
              <a:buFont typeface="Wingdings" panose="05000000000000000000" pitchFamily="2" charset="2"/>
              <a:buChar char="§"/>
            </a:pPr>
            <a:r>
              <a:rPr lang="en-US" sz="1400" kern="0" dirty="0"/>
              <a:t>Permanent supportive housing for individuals with mental health and disability </a:t>
            </a:r>
            <a:r>
              <a:rPr lang="en-US" sz="1400" kern="0" dirty="0" smtClean="0"/>
              <a:t>issues</a:t>
            </a:r>
          </a:p>
          <a:p>
            <a:pPr lvl="1">
              <a:spcBef>
                <a:spcPts val="0"/>
              </a:spcBef>
              <a:spcAft>
                <a:spcPts val="0"/>
              </a:spcAft>
              <a:buSzPct val="100000"/>
              <a:buFont typeface="Wingdings" panose="05000000000000000000" pitchFamily="2" charset="2"/>
              <a:buChar char="§"/>
            </a:pPr>
            <a:r>
              <a:rPr lang="en-US" sz="1400" dirty="0"/>
              <a:t>Providing a $800K operating subsidy and capital improvements to property </a:t>
            </a:r>
            <a:r>
              <a:rPr lang="en-US" sz="1400" dirty="0" smtClean="0"/>
              <a:t>buildings</a:t>
            </a:r>
            <a:endParaRPr lang="en-US" sz="1400" kern="0" dirty="0" smtClean="0"/>
          </a:p>
          <a:p>
            <a:pPr lvl="1">
              <a:spcBef>
                <a:spcPts val="0"/>
              </a:spcBef>
              <a:spcAft>
                <a:spcPts val="0"/>
              </a:spcAft>
              <a:buSzPct val="100000"/>
              <a:buFont typeface="Wingdings" panose="05000000000000000000" pitchFamily="2" charset="2"/>
              <a:buChar char="§"/>
            </a:pPr>
            <a:r>
              <a:rPr lang="en-US" sz="1400" dirty="0"/>
              <a:t>35 units of housing in the Fields Corner neighborhood in Dorchester </a:t>
            </a:r>
          </a:p>
          <a:p>
            <a:pPr lvl="1">
              <a:spcBef>
                <a:spcPts val="0"/>
              </a:spcBef>
              <a:spcAft>
                <a:spcPts val="0"/>
              </a:spcAft>
              <a:buSzPct val="100000"/>
              <a:buFont typeface="Wingdings" panose="05000000000000000000" pitchFamily="2" charset="2"/>
              <a:buChar char="§"/>
            </a:pPr>
            <a:endParaRPr lang="en-US" sz="1400" dirty="0"/>
          </a:p>
        </p:txBody>
      </p:sp>
      <p:cxnSp>
        <p:nvCxnSpPr>
          <p:cNvPr id="50" name="Straight Connector 49"/>
          <p:cNvCxnSpPr/>
          <p:nvPr/>
        </p:nvCxnSpPr>
        <p:spPr>
          <a:xfrm>
            <a:off x="354441" y="4880717"/>
            <a:ext cx="8647862"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Sun 50"/>
          <p:cNvSpPr/>
          <p:nvPr/>
        </p:nvSpPr>
        <p:spPr>
          <a:xfrm>
            <a:off x="3328473" y="3983548"/>
            <a:ext cx="285712" cy="296601"/>
          </a:xfrm>
          <a:prstGeom prst="su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ross 51"/>
          <p:cNvSpPr/>
          <p:nvPr/>
        </p:nvSpPr>
        <p:spPr>
          <a:xfrm>
            <a:off x="3355848" y="4427372"/>
            <a:ext cx="241245" cy="226031"/>
          </a:xfrm>
          <a:prstGeom prst="pl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286"/>
          <p:cNvSpPr txBox="1">
            <a:spLocks noChangeArrowheads="1"/>
          </p:cNvSpPr>
          <p:nvPr/>
        </p:nvSpPr>
        <p:spPr bwMode="auto">
          <a:xfrm>
            <a:off x="3454237" y="5050076"/>
            <a:ext cx="5529878" cy="12926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lvl="1">
              <a:spcBef>
                <a:spcPts val="0"/>
              </a:spcBef>
              <a:spcAft>
                <a:spcPts val="0"/>
              </a:spcAft>
              <a:buSzPct val="100000"/>
              <a:buFont typeface="Wingdings" panose="05000000000000000000" pitchFamily="2" charset="2"/>
              <a:buChar char="§"/>
            </a:pPr>
            <a:r>
              <a:rPr lang="en-US" sz="1400" kern="0" dirty="0"/>
              <a:t>Housing support services for those living in the Franklin Field community of </a:t>
            </a:r>
            <a:r>
              <a:rPr lang="en-US" sz="1400" kern="0" dirty="0" smtClean="0"/>
              <a:t>Dorchester</a:t>
            </a:r>
          </a:p>
          <a:p>
            <a:pPr lvl="1">
              <a:spcBef>
                <a:spcPts val="0"/>
              </a:spcBef>
              <a:spcAft>
                <a:spcPts val="0"/>
              </a:spcAft>
              <a:buSzPct val="100000"/>
              <a:buFont typeface="Wingdings" panose="05000000000000000000" pitchFamily="2" charset="2"/>
              <a:buChar char="§"/>
            </a:pPr>
            <a:r>
              <a:rPr lang="en-US" sz="1400" dirty="0"/>
              <a:t>Providing $360K to support a Community Life Program Coordinator</a:t>
            </a:r>
          </a:p>
          <a:p>
            <a:pPr lvl="1">
              <a:spcBef>
                <a:spcPts val="0"/>
              </a:spcBef>
              <a:spcAft>
                <a:spcPts val="0"/>
              </a:spcAft>
              <a:buSzPct val="100000"/>
              <a:buFont typeface="Wingdings" panose="05000000000000000000" pitchFamily="2" charset="2"/>
              <a:buChar char="§"/>
            </a:pPr>
            <a:r>
              <a:rPr lang="en-US" sz="1400" dirty="0"/>
              <a:t>Supporting residents and community neighbors, and place homeless families when units turnover</a:t>
            </a:r>
          </a:p>
          <a:p>
            <a:pPr lvl="1">
              <a:spcBef>
                <a:spcPts val="0"/>
              </a:spcBef>
              <a:spcAft>
                <a:spcPts val="0"/>
              </a:spcAft>
              <a:buSzPct val="100000"/>
              <a:buFont typeface="Wingdings" panose="05000000000000000000" pitchFamily="2" charset="2"/>
              <a:buChar char="§"/>
            </a:pPr>
            <a:endParaRPr lang="en-US" sz="1400" kern="0" dirty="0"/>
          </a:p>
        </p:txBody>
      </p:sp>
      <p:sp>
        <p:nvSpPr>
          <p:cNvPr id="54" name="Sun 53"/>
          <p:cNvSpPr/>
          <p:nvPr/>
        </p:nvSpPr>
        <p:spPr>
          <a:xfrm>
            <a:off x="3328473" y="5435977"/>
            <a:ext cx="285712" cy="296601"/>
          </a:xfrm>
          <a:prstGeom prst="su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ross 54"/>
          <p:cNvSpPr/>
          <p:nvPr/>
        </p:nvSpPr>
        <p:spPr>
          <a:xfrm>
            <a:off x="3355848" y="5732578"/>
            <a:ext cx="241245" cy="226031"/>
          </a:xfrm>
          <a:prstGeom prst="pl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536645" y="1011613"/>
            <a:ext cx="3012621" cy="461665"/>
          </a:xfrm>
          <a:prstGeom prst="rect">
            <a:avLst/>
          </a:prstGeom>
          <a:noFill/>
          <a:ln>
            <a:noFill/>
          </a:ln>
        </p:spPr>
        <p:txBody>
          <a:bodyPr wrap="square" rtlCol="0">
            <a:spAutoFit/>
          </a:bodyPr>
          <a:lstStyle/>
          <a:p>
            <a:r>
              <a:rPr lang="en-US" sz="1200" dirty="0" smtClean="0">
                <a:solidFill>
                  <a:schemeClr val="tx2"/>
                </a:solidFill>
                <a:latin typeface="Arial" panose="020B0604020202020204" pitchFamily="34" charset="0"/>
                <a:cs typeface="Arial" panose="020B0604020202020204" pitchFamily="34" charset="0"/>
              </a:rPr>
              <a:t>      Community Health improvement</a:t>
            </a:r>
          </a:p>
          <a:p>
            <a:r>
              <a:rPr lang="en-US" sz="1200" dirty="0">
                <a:solidFill>
                  <a:schemeClr val="tx2"/>
                </a:solidFill>
                <a:latin typeface="Arial" panose="020B0604020202020204" pitchFamily="34" charset="0"/>
                <a:cs typeface="Arial" panose="020B0604020202020204" pitchFamily="34" charset="0"/>
              </a:rPr>
              <a:t> </a:t>
            </a:r>
            <a:r>
              <a:rPr lang="en-US" sz="1200" dirty="0" smtClean="0">
                <a:solidFill>
                  <a:schemeClr val="tx2"/>
                </a:solidFill>
                <a:latin typeface="Arial" panose="020B0604020202020204" pitchFamily="34" charset="0"/>
                <a:cs typeface="Arial" panose="020B0604020202020204" pitchFamily="34" charset="0"/>
              </a:rPr>
              <a:t>     Population Health benefit </a:t>
            </a:r>
            <a:endParaRPr lang="en-US" sz="1200" dirty="0">
              <a:solidFill>
                <a:schemeClr val="tx2"/>
              </a:solidFill>
              <a:latin typeface="Arial" panose="020B0604020202020204" pitchFamily="34" charset="0"/>
              <a:cs typeface="Arial" panose="020B0604020202020204" pitchFamily="34" charset="0"/>
            </a:endParaRPr>
          </a:p>
        </p:txBody>
      </p:sp>
      <p:sp>
        <p:nvSpPr>
          <p:cNvPr id="58" name="Sun 57"/>
          <p:cNvSpPr/>
          <p:nvPr/>
        </p:nvSpPr>
        <p:spPr>
          <a:xfrm>
            <a:off x="6611499" y="989347"/>
            <a:ext cx="262651" cy="239997"/>
          </a:xfrm>
          <a:prstGeom prst="su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ross 58"/>
          <p:cNvSpPr/>
          <p:nvPr/>
        </p:nvSpPr>
        <p:spPr>
          <a:xfrm>
            <a:off x="6651657" y="1259681"/>
            <a:ext cx="182333" cy="169162"/>
          </a:xfrm>
          <a:prstGeom prst="pl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4635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93" y="198804"/>
            <a:ext cx="8861022" cy="634999"/>
          </a:xfrm>
        </p:spPr>
        <p:txBody>
          <a:bodyPr>
            <a:normAutofit/>
          </a:bodyPr>
          <a:lstStyle/>
          <a:p>
            <a:r>
              <a:rPr lang="en-US" dirty="0"/>
              <a:t>Our goal is to invest in a range of targeted housing opportunities in Boston’s most underserved neighborhoods… </a:t>
            </a:r>
          </a:p>
        </p:txBody>
      </p:sp>
      <p:sp>
        <p:nvSpPr>
          <p:cNvPr id="4" name="Rectangle 3"/>
          <p:cNvSpPr/>
          <p:nvPr/>
        </p:nvSpPr>
        <p:spPr>
          <a:xfrm>
            <a:off x="354441" y="1665281"/>
            <a:ext cx="1612188" cy="14270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1400" b="1" dirty="0">
                <a:solidFill>
                  <a:schemeClr val="bg1"/>
                </a:solidFill>
              </a:rPr>
              <a:t>Madison Park Village Smith House / Dewitt Center</a:t>
            </a:r>
          </a:p>
        </p:txBody>
      </p:sp>
      <p:sp>
        <p:nvSpPr>
          <p:cNvPr id="19" name="Rectangle 18"/>
          <p:cNvSpPr/>
          <p:nvPr/>
        </p:nvSpPr>
        <p:spPr>
          <a:xfrm>
            <a:off x="354441" y="3242979"/>
            <a:ext cx="1612188" cy="113925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1400" b="1" dirty="0">
                <a:solidFill>
                  <a:schemeClr val="bg1"/>
                </a:solidFill>
              </a:rPr>
              <a:t>Hybrid Housing Support Services – Pine Street </a:t>
            </a:r>
            <a:r>
              <a:rPr lang="en-US" sz="1400" b="1" dirty="0" smtClean="0">
                <a:solidFill>
                  <a:schemeClr val="bg1"/>
                </a:solidFill>
              </a:rPr>
              <a:t>Inn / BHCHP</a:t>
            </a:r>
            <a:endParaRPr lang="en-US" sz="1400" b="1" dirty="0">
              <a:solidFill>
                <a:schemeClr val="bg1"/>
              </a:solidFill>
            </a:endParaRPr>
          </a:p>
        </p:txBody>
      </p:sp>
      <p:sp>
        <p:nvSpPr>
          <p:cNvPr id="22" name="Rectangle 21"/>
          <p:cNvSpPr/>
          <p:nvPr/>
        </p:nvSpPr>
        <p:spPr>
          <a:xfrm>
            <a:off x="336254" y="4555442"/>
            <a:ext cx="1612188" cy="17550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1400" b="1" dirty="0">
                <a:solidFill>
                  <a:schemeClr val="bg1"/>
                </a:solidFill>
              </a:rPr>
              <a:t>Hybrid Housing Support Services – </a:t>
            </a:r>
            <a:r>
              <a:rPr lang="en-US" sz="1400" b="1" dirty="0" smtClean="0">
                <a:solidFill>
                  <a:schemeClr val="bg1"/>
                </a:solidFill>
              </a:rPr>
              <a:t>BHA / BMC</a:t>
            </a:r>
            <a:endParaRPr lang="en-US" sz="1400" b="1" dirty="0">
              <a:solidFill>
                <a:schemeClr val="bg1"/>
              </a:solidFill>
            </a:endParaRPr>
          </a:p>
        </p:txBody>
      </p:sp>
      <p:sp>
        <p:nvSpPr>
          <p:cNvPr id="33" name="Rectangle 286"/>
          <p:cNvSpPr txBox="1">
            <a:spLocks noChangeArrowheads="1"/>
          </p:cNvSpPr>
          <p:nvPr/>
        </p:nvSpPr>
        <p:spPr bwMode="auto">
          <a:xfrm>
            <a:off x="354441" y="1362142"/>
            <a:ext cx="4358809"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2116" lvl="1" indent="0">
              <a:spcBef>
                <a:spcPts val="400"/>
              </a:spcBef>
              <a:spcAft>
                <a:spcPts val="400"/>
              </a:spcAft>
              <a:buNone/>
            </a:pPr>
            <a:r>
              <a:rPr lang="en-US" sz="1400" b="1" kern="0" dirty="0" smtClean="0">
                <a:solidFill>
                  <a:schemeClr val="tx2"/>
                </a:solidFill>
              </a:rPr>
              <a:t>Investment</a:t>
            </a:r>
            <a:endParaRPr lang="en-US" sz="1400" b="1" kern="0" dirty="0">
              <a:solidFill>
                <a:schemeClr val="tx2"/>
              </a:solidFill>
            </a:endParaRPr>
          </a:p>
        </p:txBody>
      </p:sp>
      <p:sp>
        <p:nvSpPr>
          <p:cNvPr id="34" name="Rectangle 286"/>
          <p:cNvSpPr txBox="1">
            <a:spLocks noChangeArrowheads="1"/>
          </p:cNvSpPr>
          <p:nvPr/>
        </p:nvSpPr>
        <p:spPr bwMode="auto">
          <a:xfrm>
            <a:off x="2138710" y="1356115"/>
            <a:ext cx="1174221"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2116" lvl="1" indent="0">
              <a:spcBef>
                <a:spcPts val="400"/>
              </a:spcBef>
              <a:spcAft>
                <a:spcPts val="400"/>
              </a:spcAft>
              <a:buNone/>
            </a:pPr>
            <a:r>
              <a:rPr lang="en-US" sz="1400" b="1" kern="0" dirty="0">
                <a:solidFill>
                  <a:schemeClr val="tx2"/>
                </a:solidFill>
              </a:rPr>
              <a:t>Funding</a:t>
            </a:r>
          </a:p>
        </p:txBody>
      </p:sp>
      <p:cxnSp>
        <p:nvCxnSpPr>
          <p:cNvPr id="2049" name="Straight Connector 2048"/>
          <p:cNvCxnSpPr/>
          <p:nvPr/>
        </p:nvCxnSpPr>
        <p:spPr>
          <a:xfrm>
            <a:off x="354441" y="1614912"/>
            <a:ext cx="862967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9" name="Rectangle 286"/>
          <p:cNvSpPr txBox="1">
            <a:spLocks noChangeArrowheads="1"/>
          </p:cNvSpPr>
          <p:nvPr/>
        </p:nvSpPr>
        <p:spPr bwMode="auto">
          <a:xfrm>
            <a:off x="1842049" y="1925697"/>
            <a:ext cx="1174221"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2116" lvl="1" indent="0" algn="ctr">
              <a:spcBef>
                <a:spcPts val="400"/>
              </a:spcBef>
              <a:spcAft>
                <a:spcPts val="400"/>
              </a:spcAft>
              <a:buNone/>
            </a:pPr>
            <a:r>
              <a:rPr lang="en-US" sz="1400" kern="0" dirty="0" smtClean="0"/>
              <a:t>$525K</a:t>
            </a:r>
            <a:endParaRPr lang="en-US" sz="1400" kern="0" dirty="0"/>
          </a:p>
        </p:txBody>
      </p:sp>
      <p:sp>
        <p:nvSpPr>
          <p:cNvPr id="40" name="Rectangle 286"/>
          <p:cNvSpPr txBox="1">
            <a:spLocks noChangeArrowheads="1"/>
          </p:cNvSpPr>
          <p:nvPr/>
        </p:nvSpPr>
        <p:spPr bwMode="auto">
          <a:xfrm>
            <a:off x="1842049" y="3506676"/>
            <a:ext cx="1174221"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2116" lvl="1" indent="0" algn="ctr">
              <a:spcBef>
                <a:spcPts val="400"/>
              </a:spcBef>
              <a:spcAft>
                <a:spcPts val="400"/>
              </a:spcAft>
              <a:buNone/>
            </a:pPr>
            <a:r>
              <a:rPr lang="en-US" sz="1400" kern="0" dirty="0" smtClean="0"/>
              <a:t>$1.0M</a:t>
            </a:r>
            <a:endParaRPr lang="en-US" sz="1400" kern="0" dirty="0"/>
          </a:p>
        </p:txBody>
      </p:sp>
      <p:sp>
        <p:nvSpPr>
          <p:cNvPr id="41" name="Rectangle 286"/>
          <p:cNvSpPr txBox="1">
            <a:spLocks noChangeArrowheads="1"/>
          </p:cNvSpPr>
          <p:nvPr/>
        </p:nvSpPr>
        <p:spPr bwMode="auto">
          <a:xfrm>
            <a:off x="1842048" y="5097488"/>
            <a:ext cx="1174221"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2116" lvl="1" indent="0" algn="ctr">
              <a:spcBef>
                <a:spcPts val="400"/>
              </a:spcBef>
              <a:spcAft>
                <a:spcPts val="400"/>
              </a:spcAft>
              <a:buNone/>
            </a:pPr>
            <a:r>
              <a:rPr lang="en-US" sz="1400" kern="0" dirty="0" smtClean="0"/>
              <a:t>$284K</a:t>
            </a:r>
            <a:endParaRPr lang="en-US" sz="1400" kern="0" dirty="0"/>
          </a:p>
        </p:txBody>
      </p:sp>
      <p:sp>
        <p:nvSpPr>
          <p:cNvPr id="49" name="Rectangle 286"/>
          <p:cNvSpPr txBox="1">
            <a:spLocks noChangeArrowheads="1"/>
          </p:cNvSpPr>
          <p:nvPr/>
        </p:nvSpPr>
        <p:spPr bwMode="auto">
          <a:xfrm>
            <a:off x="3454237" y="1707973"/>
            <a:ext cx="5529878" cy="1600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lvl="1">
              <a:spcBef>
                <a:spcPts val="600"/>
              </a:spcBef>
              <a:spcAft>
                <a:spcPts val="0"/>
              </a:spcAft>
              <a:buSzPct val="100000"/>
              <a:buFont typeface="Wingdings" panose="05000000000000000000" pitchFamily="2" charset="2"/>
              <a:buChar char="§"/>
            </a:pPr>
            <a:r>
              <a:rPr lang="en-US" sz="1400" kern="0" dirty="0"/>
              <a:t>263 units for families and 132 for the </a:t>
            </a:r>
            <a:r>
              <a:rPr lang="en-US" sz="1400" kern="0" dirty="0" smtClean="0"/>
              <a:t>elderly</a:t>
            </a:r>
          </a:p>
          <a:p>
            <a:pPr lvl="1">
              <a:spcBef>
                <a:spcPts val="600"/>
              </a:spcBef>
              <a:spcAft>
                <a:spcPts val="0"/>
              </a:spcAft>
              <a:buSzPct val="100000"/>
              <a:buFont typeface="Wingdings" panose="05000000000000000000" pitchFamily="2" charset="2"/>
              <a:buChar char="§"/>
            </a:pPr>
            <a:r>
              <a:rPr lang="en-US" sz="1400" dirty="0" smtClean="0"/>
              <a:t>Providing </a:t>
            </a:r>
            <a:r>
              <a:rPr lang="en-US" sz="1400" dirty="0"/>
              <a:t>$300K to hire a full time service coordinator</a:t>
            </a:r>
          </a:p>
          <a:p>
            <a:pPr lvl="1">
              <a:spcBef>
                <a:spcPts val="600"/>
              </a:spcBef>
              <a:spcAft>
                <a:spcPts val="0"/>
              </a:spcAft>
              <a:buSzPct val="100000"/>
              <a:buFont typeface="Wingdings" panose="05000000000000000000" pitchFamily="2" charset="2"/>
              <a:buChar char="§"/>
            </a:pPr>
            <a:r>
              <a:rPr lang="en-US" sz="1400" dirty="0"/>
              <a:t>Providing $225K to hire a senior care coordinator</a:t>
            </a:r>
          </a:p>
          <a:p>
            <a:pPr lvl="1">
              <a:spcBef>
                <a:spcPts val="600"/>
              </a:spcBef>
              <a:spcAft>
                <a:spcPts val="0"/>
              </a:spcAft>
              <a:buSzPct val="100000"/>
              <a:buFont typeface="Wingdings" panose="05000000000000000000" pitchFamily="2" charset="2"/>
              <a:buChar char="§"/>
            </a:pPr>
            <a:r>
              <a:rPr lang="en-US" sz="1400" dirty="0"/>
              <a:t>New positions will support residents to maintain permanent residence and live independently</a:t>
            </a:r>
          </a:p>
          <a:p>
            <a:pPr lvl="1">
              <a:spcBef>
                <a:spcPts val="600"/>
              </a:spcBef>
              <a:spcAft>
                <a:spcPts val="0"/>
              </a:spcAft>
              <a:buSzPct val="100000"/>
              <a:buFont typeface="Wingdings" panose="05000000000000000000" pitchFamily="2" charset="2"/>
              <a:buChar char="§"/>
            </a:pPr>
            <a:endParaRPr lang="en-US" sz="1400" kern="0" dirty="0"/>
          </a:p>
        </p:txBody>
      </p:sp>
      <p:sp>
        <p:nvSpPr>
          <p:cNvPr id="32" name="Rectangle 286"/>
          <p:cNvSpPr txBox="1">
            <a:spLocks noChangeArrowheads="1"/>
          </p:cNvSpPr>
          <p:nvPr/>
        </p:nvSpPr>
        <p:spPr bwMode="auto">
          <a:xfrm>
            <a:off x="3375877" y="1356115"/>
            <a:ext cx="1174221"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marL="2116" lvl="1" indent="0">
              <a:spcBef>
                <a:spcPts val="400"/>
              </a:spcBef>
              <a:spcAft>
                <a:spcPts val="400"/>
              </a:spcAft>
              <a:buNone/>
            </a:pPr>
            <a:r>
              <a:rPr lang="en-US" sz="1400" b="1" kern="0" dirty="0" smtClean="0">
                <a:solidFill>
                  <a:schemeClr val="tx2"/>
                </a:solidFill>
              </a:rPr>
              <a:t>Description</a:t>
            </a:r>
            <a:endParaRPr lang="en-US" sz="1400" b="1" kern="0" dirty="0">
              <a:solidFill>
                <a:schemeClr val="tx2"/>
              </a:solidFill>
            </a:endParaRPr>
          </a:p>
        </p:txBody>
      </p:sp>
      <p:sp>
        <p:nvSpPr>
          <p:cNvPr id="45" name="Sun 44"/>
          <p:cNvSpPr/>
          <p:nvPr/>
        </p:nvSpPr>
        <p:spPr>
          <a:xfrm>
            <a:off x="3328473" y="1954251"/>
            <a:ext cx="285712" cy="296601"/>
          </a:xfrm>
          <a:prstGeom prst="su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ross 45"/>
          <p:cNvSpPr/>
          <p:nvPr/>
        </p:nvSpPr>
        <p:spPr>
          <a:xfrm>
            <a:off x="3355848" y="2309402"/>
            <a:ext cx="241245" cy="226031"/>
          </a:xfrm>
          <a:prstGeom prst="pl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354441" y="3195892"/>
            <a:ext cx="8647862"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ectangle 286"/>
          <p:cNvSpPr txBox="1">
            <a:spLocks noChangeArrowheads="1"/>
          </p:cNvSpPr>
          <p:nvPr/>
        </p:nvSpPr>
        <p:spPr bwMode="auto">
          <a:xfrm>
            <a:off x="3454237" y="3256560"/>
            <a:ext cx="5529878" cy="12311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lvl="1">
              <a:spcBef>
                <a:spcPts val="600"/>
              </a:spcBef>
              <a:spcAft>
                <a:spcPts val="0"/>
              </a:spcAft>
              <a:buSzPct val="100000"/>
              <a:buFont typeface="Wingdings" panose="05000000000000000000" pitchFamily="2" charset="2"/>
              <a:buChar char="§"/>
            </a:pPr>
            <a:r>
              <a:rPr lang="en-US" sz="1400" kern="0" dirty="0"/>
              <a:t>Stabilization housing program for medically complex individuals. Creating medical respite to stabilize </a:t>
            </a:r>
            <a:r>
              <a:rPr lang="en-US" sz="1400" kern="0" dirty="0" smtClean="0"/>
              <a:t>patients</a:t>
            </a:r>
          </a:p>
          <a:p>
            <a:pPr lvl="1">
              <a:spcBef>
                <a:spcPts val="600"/>
              </a:spcBef>
              <a:spcAft>
                <a:spcPts val="0"/>
              </a:spcAft>
              <a:buSzPct val="100000"/>
              <a:buFont typeface="Wingdings" panose="05000000000000000000" pitchFamily="2" charset="2"/>
              <a:buChar char="§"/>
            </a:pPr>
            <a:r>
              <a:rPr lang="en-US" sz="1400" dirty="0"/>
              <a:t>Providing $1M for capital improvements, services and program management of a new stabilization housing program </a:t>
            </a:r>
          </a:p>
          <a:p>
            <a:pPr lvl="1">
              <a:spcBef>
                <a:spcPts val="600"/>
              </a:spcBef>
              <a:spcAft>
                <a:spcPts val="0"/>
              </a:spcAft>
              <a:buSzPct val="100000"/>
              <a:buFont typeface="Wingdings" panose="05000000000000000000" pitchFamily="2" charset="2"/>
              <a:buChar char="§"/>
            </a:pPr>
            <a:endParaRPr lang="en-US" sz="1400" kern="0" dirty="0"/>
          </a:p>
        </p:txBody>
      </p:sp>
      <p:cxnSp>
        <p:nvCxnSpPr>
          <p:cNvPr id="50" name="Straight Connector 49"/>
          <p:cNvCxnSpPr/>
          <p:nvPr/>
        </p:nvCxnSpPr>
        <p:spPr>
          <a:xfrm>
            <a:off x="354441" y="4497280"/>
            <a:ext cx="8647862"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Sun 50"/>
          <p:cNvSpPr/>
          <p:nvPr/>
        </p:nvSpPr>
        <p:spPr>
          <a:xfrm>
            <a:off x="3328473" y="3242979"/>
            <a:ext cx="285712" cy="296601"/>
          </a:xfrm>
          <a:prstGeom prst="su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ross 51"/>
          <p:cNvSpPr/>
          <p:nvPr/>
        </p:nvSpPr>
        <p:spPr>
          <a:xfrm>
            <a:off x="3355848" y="3721752"/>
            <a:ext cx="241245" cy="226031"/>
          </a:xfrm>
          <a:prstGeom prst="pl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286"/>
          <p:cNvSpPr txBox="1">
            <a:spLocks noChangeArrowheads="1"/>
          </p:cNvSpPr>
          <p:nvPr/>
        </p:nvSpPr>
        <p:spPr bwMode="auto">
          <a:xfrm>
            <a:off x="3454237" y="4612331"/>
            <a:ext cx="5529878" cy="19543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fontAlgn="base">
              <a:spcBef>
                <a:spcPct val="0"/>
              </a:spcBef>
              <a:spcAft>
                <a:spcPct val="0"/>
              </a:spcAft>
              <a:buClr>
                <a:schemeClr val="tx2"/>
              </a:buClr>
              <a:defRPr sz="1600">
                <a:solidFill>
                  <a:schemeClr val="tx1"/>
                </a:solidFill>
                <a:latin typeface="+mn-lt"/>
                <a:ea typeface="+mn-ea"/>
                <a:cs typeface="+mn-cs"/>
              </a:defRPr>
            </a:lvl1pPr>
            <a:lvl2pPr marL="193675" indent="-192088" algn="l" defTabSz="895350" rtl="0" fontAlgn="base">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fontAlgn="base">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defRPr>
            </a:lvl9pPr>
          </a:lstStyle>
          <a:p>
            <a:pPr lvl="1">
              <a:spcBef>
                <a:spcPts val="600"/>
              </a:spcBef>
              <a:spcAft>
                <a:spcPts val="0"/>
              </a:spcAft>
              <a:buSzPct val="100000"/>
              <a:buFont typeface="Wingdings" panose="05000000000000000000" pitchFamily="2" charset="2"/>
              <a:buChar char="§"/>
            </a:pPr>
            <a:r>
              <a:rPr lang="en-US" sz="1400" kern="0" dirty="0"/>
              <a:t>Upgrades and services to enable elderly and disabled residents to continue to live </a:t>
            </a:r>
            <a:r>
              <a:rPr lang="en-US" sz="1400" kern="0" dirty="0" smtClean="0"/>
              <a:t>independently</a:t>
            </a:r>
          </a:p>
          <a:p>
            <a:pPr lvl="1">
              <a:spcBef>
                <a:spcPts val="600"/>
              </a:spcBef>
              <a:spcAft>
                <a:spcPts val="0"/>
              </a:spcAft>
              <a:buSzPct val="100000"/>
              <a:buFont typeface="Wingdings" panose="05000000000000000000" pitchFamily="2" charset="2"/>
              <a:buChar char="§"/>
            </a:pPr>
            <a:r>
              <a:rPr lang="en-US" sz="1400" dirty="0"/>
              <a:t>Providing $200K for unit upgrades  focusing on residents’ wellness needs</a:t>
            </a:r>
          </a:p>
          <a:p>
            <a:pPr lvl="1">
              <a:spcBef>
                <a:spcPts val="600"/>
              </a:spcBef>
              <a:spcAft>
                <a:spcPts val="0"/>
              </a:spcAft>
              <a:buSzPct val="100000"/>
              <a:buFont typeface="Wingdings" panose="05000000000000000000" pitchFamily="2" charset="2"/>
              <a:buChar char="§"/>
            </a:pPr>
            <a:r>
              <a:rPr lang="en-US" sz="1400" dirty="0"/>
              <a:t>Providing $84K to hire a Community Wellness Advocate who will provide training to residents on many topics and will connect residents to services</a:t>
            </a:r>
          </a:p>
          <a:p>
            <a:pPr lvl="1">
              <a:spcBef>
                <a:spcPts val="600"/>
              </a:spcBef>
              <a:spcAft>
                <a:spcPts val="0"/>
              </a:spcAft>
              <a:buSzPct val="100000"/>
              <a:buFont typeface="Wingdings" panose="05000000000000000000" pitchFamily="2" charset="2"/>
              <a:buChar char="§"/>
            </a:pPr>
            <a:endParaRPr lang="en-US" sz="1400" kern="0" dirty="0"/>
          </a:p>
        </p:txBody>
      </p:sp>
      <p:sp>
        <p:nvSpPr>
          <p:cNvPr id="54" name="Sun 53"/>
          <p:cNvSpPr/>
          <p:nvPr/>
        </p:nvSpPr>
        <p:spPr>
          <a:xfrm>
            <a:off x="3328473" y="5097488"/>
            <a:ext cx="285712" cy="296601"/>
          </a:xfrm>
          <a:prstGeom prst="su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ross 54"/>
          <p:cNvSpPr/>
          <p:nvPr/>
        </p:nvSpPr>
        <p:spPr>
          <a:xfrm>
            <a:off x="3355848" y="5641354"/>
            <a:ext cx="241245" cy="226031"/>
          </a:xfrm>
          <a:prstGeom prst="pl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536645" y="1011613"/>
            <a:ext cx="3012621" cy="461665"/>
          </a:xfrm>
          <a:prstGeom prst="rect">
            <a:avLst/>
          </a:prstGeom>
          <a:noFill/>
          <a:ln>
            <a:noFill/>
          </a:ln>
        </p:spPr>
        <p:txBody>
          <a:bodyPr wrap="square" rtlCol="0">
            <a:spAutoFit/>
          </a:bodyPr>
          <a:lstStyle/>
          <a:p>
            <a:r>
              <a:rPr lang="en-US" sz="1200" dirty="0" smtClean="0">
                <a:solidFill>
                  <a:schemeClr val="tx2"/>
                </a:solidFill>
                <a:latin typeface="Arial" panose="020B0604020202020204" pitchFamily="34" charset="0"/>
                <a:cs typeface="Arial" panose="020B0604020202020204" pitchFamily="34" charset="0"/>
              </a:rPr>
              <a:t>      Community Health improvement</a:t>
            </a:r>
          </a:p>
          <a:p>
            <a:r>
              <a:rPr lang="en-US" sz="1200" dirty="0">
                <a:solidFill>
                  <a:schemeClr val="tx2"/>
                </a:solidFill>
                <a:latin typeface="Arial" panose="020B0604020202020204" pitchFamily="34" charset="0"/>
                <a:cs typeface="Arial" panose="020B0604020202020204" pitchFamily="34" charset="0"/>
              </a:rPr>
              <a:t> </a:t>
            </a:r>
            <a:r>
              <a:rPr lang="en-US" sz="1200" dirty="0" smtClean="0">
                <a:solidFill>
                  <a:schemeClr val="tx2"/>
                </a:solidFill>
                <a:latin typeface="Arial" panose="020B0604020202020204" pitchFamily="34" charset="0"/>
                <a:cs typeface="Arial" panose="020B0604020202020204" pitchFamily="34" charset="0"/>
              </a:rPr>
              <a:t>     Population Health benefit </a:t>
            </a:r>
            <a:endParaRPr lang="en-US" sz="1200" dirty="0">
              <a:solidFill>
                <a:schemeClr val="tx2"/>
              </a:solidFill>
              <a:latin typeface="Arial" panose="020B0604020202020204" pitchFamily="34" charset="0"/>
              <a:cs typeface="Arial" panose="020B0604020202020204" pitchFamily="34" charset="0"/>
            </a:endParaRPr>
          </a:p>
        </p:txBody>
      </p:sp>
      <p:sp>
        <p:nvSpPr>
          <p:cNvPr id="36" name="Sun 35"/>
          <p:cNvSpPr/>
          <p:nvPr/>
        </p:nvSpPr>
        <p:spPr>
          <a:xfrm>
            <a:off x="6611499" y="989347"/>
            <a:ext cx="262651" cy="239997"/>
          </a:xfrm>
          <a:prstGeom prst="su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ross 36"/>
          <p:cNvSpPr/>
          <p:nvPr/>
        </p:nvSpPr>
        <p:spPr>
          <a:xfrm>
            <a:off x="6651657" y="1259681"/>
            <a:ext cx="182333" cy="169162"/>
          </a:xfrm>
          <a:prstGeom prst="pl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59616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BMC Health System">
      <a:dk1>
        <a:srgbClr val="000000"/>
      </a:dk1>
      <a:lt1>
        <a:srgbClr val="FFFFFF"/>
      </a:lt1>
      <a:dk2>
        <a:srgbClr val="00437B"/>
      </a:dk2>
      <a:lt2>
        <a:srgbClr val="FFFFFF"/>
      </a:lt2>
      <a:accent1>
        <a:srgbClr val="D4E2F8"/>
      </a:accent1>
      <a:accent2>
        <a:srgbClr val="9DBCED"/>
      </a:accent2>
      <a:accent3>
        <a:srgbClr val="FFFFFF"/>
      </a:accent3>
      <a:accent4>
        <a:srgbClr val="00437B"/>
      </a:accent4>
      <a:accent5>
        <a:srgbClr val="B3E0FF"/>
      </a:accent5>
      <a:accent6>
        <a:srgbClr val="6283C2"/>
      </a:accent6>
      <a:hlink>
        <a:srgbClr val="6283C2"/>
      </a:hlink>
      <a:folHlink>
        <a:srgbClr val="9DBCE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228600" indent="-228600">
          <a:buFont typeface="Wingdings" panose="05000000000000000000" pitchFamily="2" charset="2"/>
          <a:buChar char="§"/>
          <a:defRPr sz="16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33864</TotalTime>
  <Words>1238</Words>
  <Application>Microsoft Office PowerPoint</Application>
  <PresentationFormat>On-screen Show (4:3)</PresentationFormat>
  <Paragraphs>178</Paragraphs>
  <Slides>10</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6" baseType="lpstr">
      <vt:lpstr>Arial</vt:lpstr>
      <vt:lpstr>Calibri</vt:lpstr>
      <vt:lpstr>Times New Roman</vt:lpstr>
      <vt:lpstr>Wingdings</vt:lpstr>
      <vt:lpstr>Office Theme</vt:lpstr>
      <vt:lpstr>think-cell Slide</vt:lpstr>
      <vt:lpstr>BMC Health System Housing Initiative</vt:lpstr>
      <vt:lpstr>To achieve real change in SDOH we have to go deeper than typical clinical interventions to address root causes and test multi-level strategies</vt:lpstr>
      <vt:lpstr>RCT New RCT studies in Housing</vt:lpstr>
      <vt:lpstr>PowerPoint Presentation</vt:lpstr>
      <vt:lpstr>We have identified the Roxbury and North Dorchester areas of Boston where community investments may have the most impact to our patients given the concentration of high cost high need patients there</vt:lpstr>
      <vt:lpstr>Our Housing Intervention is tied to Boston neighborhoods to maximize Community Health Improvement</vt:lpstr>
      <vt:lpstr>We are investing $6.5M from our Determination of Need obligated funding in housing initiatives in Boston’s most underserved neighborhoods</vt:lpstr>
      <vt:lpstr>We have committed to 8 investments using a multiple approach housing strategy that will benefit the community and our patients</vt:lpstr>
      <vt:lpstr>Our goal is to invest in a range of targeted housing opportunities in Boston’s most underserved neighborhoods… </vt:lpstr>
      <vt:lpstr>… In addition to maximizing collaboration among housing stakeholders</vt:lpstr>
    </vt:vector>
  </TitlesOfParts>
  <Company>Boston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Hunley, Kelly</dc:creator>
  <cp:lastModifiedBy>Miene, Vickie L</cp:lastModifiedBy>
  <cp:revision>1272</cp:revision>
  <cp:lastPrinted>2017-08-16T15:31:55Z</cp:lastPrinted>
  <dcterms:created xsi:type="dcterms:W3CDTF">2013-11-18T16:08:48Z</dcterms:created>
  <dcterms:modified xsi:type="dcterms:W3CDTF">2018-06-18T13:28:35Z</dcterms:modified>
</cp:coreProperties>
</file>