
<file path=[Content_Types].xml><?xml version="1.0" encoding="utf-8"?>
<Types xmlns="http://schemas.openxmlformats.org/package/2006/content-types">
  <Default Extension="png" ContentType="image/pn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7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BCC4"/>
    <a:srgbClr val="7890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86176" autoAdjust="0"/>
  </p:normalViewPr>
  <p:slideViewPr>
    <p:cSldViewPr snapToGrid="0">
      <p:cViewPr varScale="1">
        <p:scale>
          <a:sx n="115" d="100"/>
          <a:sy n="115" d="100"/>
        </p:scale>
        <p:origin x="540"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reamstime.com/royalty-free-stock-images-conceptual-crowd-stick-figures-one-circled-vector-illustration-individual-being-image3855732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bizsuey.cf/muri/blue-figures-2360.ph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dol.gov/whd/mspa/"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123rf.com/photo_31805643_stock-vector-support-group-meeting-stick-figure-pictogram-icons.html" TargetMode="External"/><Relationship Id="rId4" Type="http://schemas.openxmlformats.org/officeDocument/2006/relationships/hyperlink" Target="https://www.colourbox.com/vector/vector-black-government-building-icons-set-vector-19077438"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ivileats.com/2016/01/29/all-the-news-thats-fit-to-eat-the-fightfor15-in-iowa-locol-opens-in-watts-and-farmworkers-obamacare-bind/"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mayoclinic.org/diseases-conditions/heat-stroke/symptoms-causes/syc-20353581"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pulse.ncpolicywatch.org/2018/07/18/coalition-of-groups-calls-on-osha-to-save-worker-lives-adopt-heat-stress-rul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osha.gov/dts/osta/otm/otm_iii/otm_iii_4.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gweb.com/article/china-buys-more-us-soybeans-as-agriculture-trade-woes-eas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rmworkerjustice.org/sites/default/files/resources/NAWS%20data%20factsht%2010-18-18.pdf" TargetMode="External"/><Relationship Id="rId7" Type="http://schemas.openxmlformats.org/officeDocument/2006/relationships/hyperlink" Target="https://www.etsy.com/listing/458757380/corn-stalk-sunset-an-archival-pigment"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iowaagribusinessradionetwork.com/farmers-desperate-for-workers/" TargetMode="External"/><Relationship Id="rId5" Type="http://schemas.openxmlformats.org/officeDocument/2006/relationships/hyperlink" Target="https://www.dtnpf.com/agriculture/web/ag/news/business-inputs/article/2018/09/04/using-h-2a-workers-increasing-serve" TargetMode="External"/><Relationship Id="rId4" Type="http://schemas.openxmlformats.org/officeDocument/2006/relationships/hyperlink" Target="https://www.agri-pulse.com/articles/9233-democrats-push-legalization-of-farmworkers-amid-fears-of-crackdow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rmworkerjustice.org/sites/default/files/NAWS%20data%20factsht%201-13-15FINAL.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eyondtoxics.org/blog/page/3/"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huduser.gov/portal/pdredge/pdr_edge_inpractice_090913.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everyone, My name is Sefonobong Obot and I will be presenting </a:t>
            </a:r>
            <a:r>
              <a:rPr lang="en">
                <a:solidFill>
                  <a:schemeClr val="dk1"/>
                </a:solidFill>
              </a:rPr>
              <a:t>a case study on The Effects of Climate Change on Migrant Worker health </a:t>
            </a:r>
            <a:r>
              <a:rPr lang="en"/>
              <a:t>on behalf of my team members Cindy Chavez and Yanni Liang. Our presentation will also touch upon some of the HEAL principles that are most important to point out during this case study.</a:t>
            </a:r>
            <a:endParaRPr/>
          </a:p>
        </p:txBody>
      </p:sp>
    </p:spTree>
    <p:extLst>
      <p:ext uri="{BB962C8B-B14F-4D97-AF65-F5344CB8AC3E}">
        <p14:creationId xmlns:p14="http://schemas.microsoft.com/office/powerpoint/2010/main" val="375947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5bae360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5bae360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the individual level factors that might be affecting migrant workers can include knowledge about heat exposure risk, perception of risk and susceptibility, barriers to addressing risk like income, and legal risk like policy if  they fear raising concern about heat exposure might cause deportation if they do not have protected status.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https://www.dreamstime.com/royalty-free-stock-images-conceptual-crowd-stick-figures-one-circled-vector-illustration-individual-being-image38557329</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5bae3603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5bae3603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Interpersonal risk factors include who, where, and to what extent  a migrant farmworkers social network like family, friends, employer, affects their access to quality living conditions, empowerment/support, and access to health care. Being able to consider an employer part of their social network could affect how able they are to advocate for heat exposure accommodation under there employers control</a:t>
            </a:r>
            <a:endParaRPr/>
          </a:p>
          <a:p>
            <a:pPr marL="0" lvl="0" indent="0" algn="l" rtl="0">
              <a:spcBef>
                <a:spcPts val="0"/>
              </a:spcBef>
              <a:spcAft>
                <a:spcPts val="0"/>
              </a:spcAft>
              <a:buNone/>
            </a:pPr>
            <a:r>
              <a:rPr lang="en" u="sng">
                <a:solidFill>
                  <a:schemeClr val="hlink"/>
                </a:solidFill>
                <a:hlinkClick r:id="rId3"/>
              </a:rPr>
              <a:t>http://bizsuey.cf/muri/blue-figures-2360.php</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5bae36036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5bae3603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5bae3603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5bae3603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https://www.dol.gov/whd/mspa/</a:t>
            </a:r>
            <a:endParaRPr b="1"/>
          </a:p>
          <a:p>
            <a:pPr marL="0" lvl="0" indent="0" algn="l" rtl="0">
              <a:spcBef>
                <a:spcPts val="0"/>
              </a:spcBef>
              <a:spcAft>
                <a:spcPts val="0"/>
              </a:spcAft>
              <a:buNone/>
            </a:pPr>
            <a:r>
              <a:rPr lang="en" u="sng">
                <a:solidFill>
                  <a:schemeClr val="hlink"/>
                </a:solidFill>
                <a:hlinkClick r:id="rId4"/>
              </a:rPr>
              <a:t>https://www.colourbox.com/vector/vector-black-government-building-icons-set-vector-19077438</a:t>
            </a:r>
            <a:endParaRPr b="1"/>
          </a:p>
          <a:p>
            <a:pPr marL="0" lvl="0" indent="0" algn="l" rtl="0">
              <a:spcBef>
                <a:spcPts val="0"/>
              </a:spcBef>
              <a:spcAft>
                <a:spcPts val="0"/>
              </a:spcAft>
              <a:buNone/>
            </a:pPr>
            <a:r>
              <a:rPr lang="en" u="sng">
                <a:solidFill>
                  <a:schemeClr val="hlink"/>
                </a:solidFill>
                <a:hlinkClick r:id="rId5"/>
              </a:rPr>
              <a:t>https://www.123rf.com/photo_31805643_stock-vector-support-group-meeting-stick-figure-pictogram-icons.html</a:t>
            </a:r>
            <a:endParaRPr b="1"/>
          </a:p>
          <a:p>
            <a:pPr marL="0" lvl="0" indent="0" algn="l" rtl="0">
              <a:spcBef>
                <a:spcPts val="0"/>
              </a:spcBef>
              <a:spcAft>
                <a:spcPts val="0"/>
              </a:spcAft>
              <a:buNone/>
            </a:pP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5bae36036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5bae36036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The health of farm workers has direct implication on local and global agricultural economics. Examples include: Stable food supply in the USA, USA farm owners’ income ,Local communities economy and US trading partner (i.e. China) food supply. </a:t>
            </a:r>
            <a:endParaRPr/>
          </a:p>
          <a:p>
            <a:pPr marL="0" lvl="0" indent="0" algn="l" rtl="0">
              <a:spcBef>
                <a:spcPts val="1600"/>
              </a:spcBef>
              <a:spcAft>
                <a:spcPts val="0"/>
              </a:spcAft>
              <a:buNone/>
            </a:pPr>
            <a:r>
              <a:rPr lang="en">
                <a:solidFill>
                  <a:schemeClr val="dk1"/>
                </a:solidFill>
              </a:rPr>
              <a:t>Because we have very little data on this population our recommendations should be seen as  possible avenues to both learn more about this population and support them in access what they believe their greatest needs are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5bae3603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5bae3603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Assuming an individual Migrant farmworker has  enough autonomy  during their work, individuals can wear sun-protective clothing, hat, and sunscreen to protect from heat exposure. INdividuals can also support other workers by being aware of what prolonged heat exposure looks like and ways to combat early signs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u="sng">
                <a:solidFill>
                  <a:schemeClr val="accent5"/>
                </a:solidFill>
                <a:hlinkClick r:id="rId3"/>
              </a:rPr>
              <a:t>https://civileats.com/2016/01/29/all-the-news-thats-fit-to-eat-the-fightfor15-in-iowa-locol-opens-in-watts-and-farmworkers-obamacare-bind/</a:t>
            </a:r>
            <a:endParaRPr/>
          </a:p>
          <a:p>
            <a:pPr marL="0" lvl="0" indent="0" algn="l" rtl="0">
              <a:spcBef>
                <a:spcPts val="0"/>
              </a:spcBef>
              <a:spcAft>
                <a:spcPts val="0"/>
              </a:spcAft>
              <a:buClr>
                <a:schemeClr val="dk1"/>
              </a:buClr>
              <a:buSzPts val="1100"/>
              <a:buFont typeface="Arial"/>
              <a:buNone/>
            </a:pPr>
            <a:r>
              <a:rPr lang="en"/>
              <a:t>Mayo Clinic </a:t>
            </a:r>
            <a:r>
              <a:rPr lang="en" u="sng">
                <a:solidFill>
                  <a:schemeClr val="hlink"/>
                </a:solidFill>
                <a:hlinkClick r:id="rId4"/>
              </a:rPr>
              <a:t>https://www.mayoclinic.org/diseases-conditions/heat-stroke/symptoms-causes/syc-20353581</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5bae3603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5bae3603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the interpersonal level </a:t>
            </a:r>
            <a:r>
              <a:rPr lang="en" sz="1800">
                <a:solidFill>
                  <a:schemeClr val="dk2"/>
                </a:solidFill>
              </a:rPr>
              <a:t>coworkers learned the signs of prolonged heat exposure can be aware of potential heat stress, remind co-workers to wear heat-protective gear, inform family members about heat risk and prevention, and inform employers/supervisors if a worker is in need of medical attention or time to rest. who Migrant workers work alongside and if those relationships/social networks are strong would be something worth further research in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image=Promotional poster to increase family and interpersonal awareness about risk and signs of heat exposure: </a:t>
            </a:r>
            <a:r>
              <a:rPr lang="en" u="sng">
                <a:solidFill>
                  <a:schemeClr val="hlink"/>
                </a:solidFill>
                <a:hlinkClick r:id="rId3"/>
              </a:rPr>
              <a:t>http://pulse.ncpolicywatch.org/2018/07/18/coalition-of-groups-calls-on-osha-to-save-worker-lives-adopt-heat-stress-rules/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5bae3603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5bae3603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Employers have the ability to encourage and or enforce  heat breaks, water, flexible work shifts like working early morning and later afternoon for workers that may more susceptible to risks related to prolonged heat exposure. These are things the employer would need to decide though conversations with all their workers, including those who may have assign light tasks during hours with unsafe heat</a:t>
            </a:r>
            <a:endParaRPr sz="1200"/>
          </a:p>
          <a:p>
            <a:pPr marL="0" lvl="0" indent="0" algn="l" rtl="0">
              <a:lnSpc>
                <a:spcPct val="115000"/>
              </a:lnSpc>
              <a:spcBef>
                <a:spcPts val="1600"/>
              </a:spcBef>
              <a:spcAft>
                <a:spcPts val="0"/>
              </a:spcAft>
              <a:buNone/>
            </a:pPr>
            <a:r>
              <a:rPr lang="en" sz="1200"/>
              <a:t>OSHA recommendations </a:t>
            </a:r>
            <a:r>
              <a:rPr lang="en" u="sng">
                <a:solidFill>
                  <a:schemeClr val="hlink"/>
                </a:solidFill>
                <a:hlinkClick r:id="rId3"/>
              </a:rPr>
              <a:t>https://www.osha.gov/dts/osta/otm/otm_iii/otm_iii_4.html</a:t>
            </a:r>
            <a:endParaRPr sz="1200"/>
          </a:p>
          <a:p>
            <a:pPr marL="0" lvl="0" indent="0" algn="l" rtl="0">
              <a:spcBef>
                <a:spcPts val="160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5bae3603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5bae3603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In Migrant farmworkers and Employers in Iowa can partner with public health departments like </a:t>
            </a:r>
            <a:r>
              <a:rPr lang="en">
                <a:solidFill>
                  <a:schemeClr val="dk1"/>
                </a:solidFill>
              </a:rPr>
              <a:t>Migrant Labor Camp Program-(housing) and organizational programs  like </a:t>
            </a:r>
            <a:r>
              <a:rPr lang="en" sz="1200">
                <a:solidFill>
                  <a:schemeClr val="dk1"/>
                </a:solidFill>
              </a:rPr>
              <a:t>Proteus: Health and Occupational Training (Heat related training). Moreover, partnerships can a climate where migrant </a:t>
            </a:r>
            <a:endParaRPr sz="1200"/>
          </a:p>
          <a:p>
            <a:pPr marL="457200" lvl="0" indent="-304800" algn="l" rtl="0">
              <a:lnSpc>
                <a:spcPct val="115000"/>
              </a:lnSpc>
              <a:spcBef>
                <a:spcPts val="1600"/>
              </a:spcBef>
              <a:spcAft>
                <a:spcPts val="0"/>
              </a:spcAft>
              <a:buClr>
                <a:srgbClr val="000000"/>
              </a:buClr>
              <a:buSzPts val="1200"/>
              <a:buChar char="●"/>
            </a:pPr>
            <a:r>
              <a:rPr lang="en" sz="1200"/>
              <a:t>Establish partnerships between migrant clinics and farm employers and public health departments to deliver training preventing heat stress and heath stroke   </a:t>
            </a:r>
            <a:endParaRPr sz="1200"/>
          </a:p>
          <a:p>
            <a:pPr marL="457200" lvl="0" indent="-304800" algn="l" rtl="0">
              <a:lnSpc>
                <a:spcPct val="115000"/>
              </a:lnSpc>
              <a:spcBef>
                <a:spcPts val="0"/>
              </a:spcBef>
              <a:spcAft>
                <a:spcPts val="0"/>
              </a:spcAft>
              <a:buClr>
                <a:schemeClr val="dk2"/>
              </a:buClr>
              <a:buSzPts val="1200"/>
              <a:buChar char="●"/>
            </a:pPr>
            <a:r>
              <a:rPr lang="en" sz="1200"/>
              <a:t>Proteus: Health and Occupational Training (Heat related training)</a:t>
            </a:r>
            <a:endParaRPr sz="1200"/>
          </a:p>
          <a:p>
            <a:pPr marL="457200" lvl="0" indent="-298450" algn="l" rtl="0">
              <a:spcBef>
                <a:spcPts val="0"/>
              </a:spcBef>
              <a:spcAft>
                <a:spcPts val="0"/>
              </a:spcAft>
              <a:buClr>
                <a:srgbClr val="000000"/>
              </a:buClr>
              <a:buSzPts val="1100"/>
              <a:buChar char="●"/>
            </a:pPr>
            <a:r>
              <a:rPr lang="en"/>
              <a:t>Department of PH: Migrant Labor Camp Program-(housing)</a:t>
            </a:r>
            <a:endParaRPr/>
          </a:p>
          <a:p>
            <a:pPr marL="457200" lvl="0" indent="-304800" algn="l" rtl="0">
              <a:lnSpc>
                <a:spcPct val="115000"/>
              </a:lnSpc>
              <a:spcBef>
                <a:spcPts val="0"/>
              </a:spcBef>
              <a:spcAft>
                <a:spcPts val="0"/>
              </a:spcAft>
              <a:buClr>
                <a:schemeClr val="dk2"/>
              </a:buClr>
              <a:buSzPts val="1200"/>
              <a:buChar char="●"/>
            </a:pP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5bae3603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5bae3603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b="1">
                <a:solidFill>
                  <a:schemeClr val="dk1"/>
                </a:solidFill>
                <a:highlight>
                  <a:srgbClr val="FFFFFF"/>
                </a:highlight>
                <a:latin typeface="Verdana"/>
                <a:ea typeface="Verdana"/>
                <a:cs typeface="Verdana"/>
                <a:sym typeface="Verdana"/>
              </a:rPr>
              <a:t>At the policy level, policy that standardizes breaks, increases accessible medical and legal aid by  making these resources a accesble distance from workers and cost accessible, and or enforces reporting of heat-related illnesses can positively impact </a:t>
            </a:r>
            <a:endParaRPr sz="1150" b="1">
              <a:solidFill>
                <a:schemeClr val="dk1"/>
              </a:solidFill>
              <a:highlight>
                <a:srgbClr val="FFFFFF"/>
              </a:highlight>
              <a:latin typeface="Verdana"/>
              <a:ea typeface="Verdana"/>
              <a:cs typeface="Verdana"/>
              <a:sym typeface="Verdana"/>
            </a:endParaRPr>
          </a:p>
          <a:p>
            <a:pPr marL="0" lvl="0" indent="0" algn="l" rtl="0">
              <a:spcBef>
                <a:spcPts val="0"/>
              </a:spcBef>
              <a:spcAft>
                <a:spcPts val="0"/>
              </a:spcAft>
              <a:buNone/>
            </a:pPr>
            <a:endParaRPr sz="1150" b="1">
              <a:solidFill>
                <a:schemeClr val="dk1"/>
              </a:solidFill>
              <a:highlight>
                <a:srgbClr val="FFFFFF"/>
              </a:highlight>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5bae360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5bae36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presentation starts off with a statement of our purpose followed by  background information on Iowa Migrant farmworkers, climate change, and occupational factors affecting Migrant farmworker health. I will talking about the Social Ecological Model we used as a method to assess the effects of Climate change increased heat exposure on out population of interest and then conclude with several our recommendations.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5bae36036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5bae3603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Times New Roman"/>
                <a:ea typeface="Times New Roman"/>
                <a:cs typeface="Times New Roman"/>
                <a:sym typeface="Times New Roman"/>
              </a:rPr>
              <a:t>Finally, our recommendation for researchers interested in Climate change, Migrant farmworkers, and heat exposures is to build c</a:t>
            </a:r>
            <a:r>
              <a:rPr lang="en">
                <a:solidFill>
                  <a:schemeClr val="dk1"/>
                </a:solidFill>
                <a:highlight>
                  <a:srgbClr val="FFFFFF"/>
                </a:highlight>
                <a:latin typeface="Times New Roman"/>
                <a:ea typeface="Times New Roman"/>
                <a:cs typeface="Times New Roman"/>
                <a:sym typeface="Times New Roman"/>
              </a:rPr>
              <a:t>ollaborative process between this community and researchers that studies direct and indirect determinants of health  in the community, building a relationship from trust and takes into consideration all partners while determining the focus of the research,  and or conducting research that empowers this community to create/advocate for policy that favors there needs.</a:t>
            </a:r>
            <a:endParaRPr>
              <a:solidFill>
                <a:schemeClr val="dk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solidFill>
                <a:schemeClr val="dk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highlight>
                  <a:srgbClr val="FFFFFF"/>
                </a:highlight>
                <a:latin typeface="Times New Roman"/>
                <a:ea typeface="Times New Roman"/>
                <a:cs typeface="Times New Roman"/>
                <a:sym typeface="Times New Roman"/>
              </a:rPr>
              <a:t>Thank you</a:t>
            </a:r>
            <a:endParaRPr>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55bae3603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55bae3603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In bringing awareness to the relationship between climate change increased heat exposure and negative health outcomes for Iowa migrant farmworkers, we hope further research will be done with this population to bring about policy change to worker regulations that address root causes of predicted over heat exposure. Larger implication for future studies might highlight </a:t>
            </a:r>
            <a:r>
              <a:rPr lang="en">
                <a:solidFill>
                  <a:schemeClr val="dk2"/>
                </a:solidFill>
              </a:rPr>
              <a:t> migrant farmworkers role in U.S. agricultural exports to global partners like China</a:t>
            </a:r>
            <a:endParaRPr>
              <a:solidFill>
                <a:schemeClr val="dk2"/>
              </a:solidFill>
            </a:endParaRPr>
          </a:p>
          <a:p>
            <a:pPr marL="0" lvl="0" indent="0" algn="l" rtl="0">
              <a:lnSpc>
                <a:spcPct val="115000"/>
              </a:lnSpc>
              <a:spcBef>
                <a:spcPts val="0"/>
              </a:spcBef>
              <a:spcAft>
                <a:spcPts val="0"/>
              </a:spcAft>
              <a:buNone/>
            </a:pPr>
            <a:endParaRPr>
              <a:solidFill>
                <a:schemeClr val="dk2"/>
              </a:solidFill>
            </a:endParaRPr>
          </a:p>
          <a:p>
            <a:pPr marL="0" lvl="0" indent="0" algn="l" rtl="0">
              <a:lnSpc>
                <a:spcPct val="115000"/>
              </a:lnSpc>
              <a:spcBef>
                <a:spcPts val="1600"/>
              </a:spcBef>
              <a:spcAft>
                <a:spcPts val="0"/>
              </a:spcAft>
              <a:buNone/>
            </a:pPr>
            <a:r>
              <a:rPr lang="en" u="sng">
                <a:solidFill>
                  <a:schemeClr val="hlink"/>
                </a:solidFill>
                <a:hlinkClick r:id="rId3"/>
              </a:rPr>
              <a:t>https://www.agweb.com/article/china-buys-more-us-soybeans-as-agriculture-trade-woes-ease/</a:t>
            </a:r>
            <a:endParaRPr>
              <a:solidFill>
                <a:schemeClr val="dk2"/>
              </a:solidFill>
            </a:endParaRPr>
          </a:p>
          <a:p>
            <a:pPr marL="0" lvl="0" indent="0" algn="l" rtl="0">
              <a:lnSpc>
                <a:spcPct val="115000"/>
              </a:lnSpc>
              <a:spcBef>
                <a:spcPts val="1600"/>
              </a:spcBef>
              <a:spcAft>
                <a:spcPts val="0"/>
              </a:spcAft>
              <a:buNone/>
            </a:pPr>
            <a:endParaRPr>
              <a:solidFill>
                <a:schemeClr val="dk2"/>
              </a:solidFill>
            </a:endParaRPr>
          </a:p>
          <a:p>
            <a:pPr marL="0" lvl="0" indent="0" algn="l" rtl="0">
              <a:lnSpc>
                <a:spcPct val="115000"/>
              </a:lnSpc>
              <a:spcBef>
                <a:spcPts val="1600"/>
              </a:spcBef>
              <a:spcAft>
                <a:spcPts val="0"/>
              </a:spcAft>
              <a:buNone/>
            </a:pPr>
            <a:r>
              <a:rPr lang="en">
                <a:solidFill>
                  <a:schemeClr val="dk2"/>
                </a:solidFill>
              </a:rPr>
              <a:t>Previous one</a:t>
            </a:r>
            <a:endParaRPr>
              <a:solidFill>
                <a:schemeClr val="dk2"/>
              </a:solidFill>
            </a:endParaRPr>
          </a:p>
          <a:p>
            <a:pPr marL="0" lvl="0" indent="0" algn="l" rtl="0">
              <a:lnSpc>
                <a:spcPct val="115000"/>
              </a:lnSpc>
              <a:spcBef>
                <a:spcPts val="1600"/>
              </a:spcBef>
              <a:spcAft>
                <a:spcPts val="1600"/>
              </a:spcAft>
              <a:buClr>
                <a:schemeClr val="dk1"/>
              </a:buClr>
              <a:buSzPts val="1100"/>
              <a:buFont typeface="Arial"/>
              <a:buNone/>
            </a:pPr>
            <a:r>
              <a:rPr lang="en">
                <a:solidFill>
                  <a:schemeClr val="dk2"/>
                </a:solidFill>
              </a:rPr>
              <a:t>The purpose of our case study is to highlight how increased heat exposure, driven by climate change, can equitably affects Iowa migrant farmworker health compared to the general population of farmworkers. This should be concerning because of its implications for migrant farmworkers and there role in U.S. agricultural exports to global partners like China.</a:t>
            </a:r>
            <a:endParaRPr>
              <a:solidFill>
                <a:schemeClr val="dk2"/>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5bae3603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5bae3603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Iowa migrant farmworkers (sometimes called seasonal farmworkers), are defined by the Iowa code to include “any person who usually and often travels from state to state to work seasonal jobs in agriculture…[and can also include] workers who come from other states or who live far away and need to sleep away from their home”.</a:t>
            </a:r>
            <a:endParaRPr sz="1200"/>
          </a:p>
          <a:p>
            <a:pPr marL="0" lvl="0" indent="0" algn="l" rtl="0">
              <a:lnSpc>
                <a:spcPct val="115000"/>
              </a:lnSpc>
              <a:spcBef>
                <a:spcPts val="1600"/>
              </a:spcBef>
              <a:spcAft>
                <a:spcPts val="0"/>
              </a:spcAft>
              <a:buNone/>
            </a:pPr>
            <a:endParaRPr sz="1400">
              <a:solidFill>
                <a:schemeClr val="dk2"/>
              </a:solidFill>
            </a:endParaRPr>
          </a:p>
          <a:p>
            <a:pPr marL="0" lvl="0" indent="0" algn="l" rtl="0">
              <a:lnSpc>
                <a:spcPct val="115000"/>
              </a:lnSpc>
              <a:spcBef>
                <a:spcPts val="1600"/>
              </a:spcBef>
              <a:spcAft>
                <a:spcPts val="0"/>
              </a:spcAft>
              <a:buNone/>
            </a:pPr>
            <a:r>
              <a:rPr lang="en" u="sng">
                <a:solidFill>
                  <a:schemeClr val="hlink"/>
                </a:solidFill>
                <a:hlinkClick r:id="rId3"/>
              </a:rPr>
              <a:t>https://www.farmworkerjustice.org/sites/default/files/resources/NAWS%20data%20factsht%2010-18-18.pdf</a:t>
            </a:r>
            <a:endParaRPr sz="1400">
              <a:solidFill>
                <a:schemeClr val="dk2"/>
              </a:solidFill>
            </a:endParaRPr>
          </a:p>
          <a:p>
            <a:pPr marL="0" lvl="0" indent="0" algn="l" rtl="0">
              <a:lnSpc>
                <a:spcPct val="115000"/>
              </a:lnSpc>
              <a:spcBef>
                <a:spcPts val="1600"/>
              </a:spcBef>
              <a:spcAft>
                <a:spcPts val="0"/>
              </a:spcAft>
              <a:buNone/>
            </a:pPr>
            <a:endParaRPr sz="1400">
              <a:solidFill>
                <a:schemeClr val="dk2"/>
              </a:solidFill>
            </a:endParaRPr>
          </a:p>
          <a:p>
            <a:pPr marL="0" lvl="0" indent="0" algn="l" rtl="0">
              <a:spcBef>
                <a:spcPts val="1600"/>
              </a:spcBef>
              <a:spcAft>
                <a:spcPts val="0"/>
              </a:spcAft>
              <a:buNone/>
            </a:pPr>
            <a:endParaRPr sz="1400">
              <a:solidFill>
                <a:schemeClr val="dk2"/>
              </a:solidFill>
            </a:endParaRPr>
          </a:p>
          <a:p>
            <a:pPr marL="0" lvl="0" indent="0" algn="l" rtl="0">
              <a:spcBef>
                <a:spcPts val="0"/>
              </a:spcBef>
              <a:spcAft>
                <a:spcPts val="0"/>
              </a:spcAft>
              <a:buNone/>
            </a:pPr>
            <a:r>
              <a:rPr lang="en" sz="1400">
                <a:solidFill>
                  <a:schemeClr val="dk2"/>
                </a:solidFill>
              </a:rPr>
              <a:t>Images:</a:t>
            </a:r>
            <a:endParaRPr sz="1400">
              <a:solidFill>
                <a:schemeClr val="dk2"/>
              </a:solidFill>
            </a:endParaRPr>
          </a:p>
          <a:p>
            <a:pPr marL="0" lvl="0" indent="0" algn="l" rtl="0">
              <a:spcBef>
                <a:spcPts val="0"/>
              </a:spcBef>
              <a:spcAft>
                <a:spcPts val="0"/>
              </a:spcAft>
              <a:buNone/>
            </a:pPr>
            <a:r>
              <a:rPr lang="en" u="sng">
                <a:solidFill>
                  <a:schemeClr val="hlink"/>
                </a:solidFill>
                <a:hlinkClick r:id="rId4"/>
              </a:rPr>
              <a:t>https://www.agri-pulse.com/articles/9233-democrats-push-legalization-of-farmworkers-amid-fears-of-crackdown</a:t>
            </a:r>
            <a:endParaRPr/>
          </a:p>
          <a:p>
            <a:pPr marL="0" lvl="0" indent="0" algn="l" rtl="0">
              <a:spcBef>
                <a:spcPts val="0"/>
              </a:spcBef>
              <a:spcAft>
                <a:spcPts val="0"/>
              </a:spcAft>
              <a:buNone/>
            </a:pPr>
            <a:r>
              <a:rPr lang="en" u="sng">
                <a:solidFill>
                  <a:schemeClr val="hlink"/>
                </a:solidFill>
                <a:hlinkClick r:id="rId5"/>
              </a:rPr>
              <a:t>https://www.dtnpf.com/agriculture/web/ag/news/business-inputs/article/2018/09/04/using-h-2a-workers-increasing-serve</a:t>
            </a:r>
            <a:endParaRPr/>
          </a:p>
          <a:p>
            <a:pPr marL="0" lvl="0" indent="0" algn="l" rtl="0">
              <a:spcBef>
                <a:spcPts val="0"/>
              </a:spcBef>
              <a:spcAft>
                <a:spcPts val="0"/>
              </a:spcAft>
              <a:buNone/>
            </a:pPr>
            <a:r>
              <a:rPr lang="en" u="sng">
                <a:solidFill>
                  <a:schemeClr val="hlink"/>
                </a:solidFill>
                <a:hlinkClick r:id="rId6"/>
              </a:rPr>
              <a:t>https://www.iowaagribusinessradionetwork.com/farmers-desperate-for-workers/</a:t>
            </a:r>
            <a:endParaRPr/>
          </a:p>
          <a:p>
            <a:pPr marL="0" lvl="0" indent="0" algn="l" rtl="0">
              <a:spcBef>
                <a:spcPts val="0"/>
              </a:spcBef>
              <a:spcAft>
                <a:spcPts val="0"/>
              </a:spcAft>
              <a:buNone/>
            </a:pPr>
            <a:r>
              <a:rPr lang="en" u="sng">
                <a:solidFill>
                  <a:schemeClr val="hlink"/>
                </a:solidFill>
                <a:hlinkClick r:id="rId7"/>
              </a:rPr>
              <a:t>https://www.etsy.com/listing/458757380/corn-stalk-sunset-an-archival-pigment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15000"/>
              </a:lnSpc>
              <a:spcBef>
                <a:spcPts val="0"/>
              </a:spcBef>
              <a:spcAft>
                <a:spcPts val="160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5bae36036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5bae36036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Migrant farmworkers are more likely to be susceptible to health damaging health exposure because their occupation requires manual labor often in direct sun and adequate or upto code housing it not a mandatory to have to work seasonally. Other intersectional factors that might form compound risk include: Immigration status given that some, not all, migrant farm workers may not have U.S. Citizenship or work visa’s and Low SES.  in 2018, minimum wage for Migrant farm workers was $7.25 and different studies estimate that 47%  to 70% of all U.S. Farmworkers lack work authorization visa’s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While we don’t have available statistics on percentage of minimum wage workers it is important to realize that all workers can be overexposed to heat regardless of SES but that SES might be a variable that affects the extent to which a migrant workers health is affected.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2"/>
                </a:solidFill>
              </a:rPr>
              <a:t>Migration (changing living &amp; working environments) </a:t>
            </a:r>
            <a:endParaRPr>
              <a:solidFill>
                <a:schemeClr val="dk2"/>
              </a:solidFill>
            </a:endParaRPr>
          </a:p>
          <a:p>
            <a:pPr marL="457200" lvl="0" indent="-298450" algn="l" rtl="0">
              <a:lnSpc>
                <a:spcPct val="115000"/>
              </a:lnSpc>
              <a:spcBef>
                <a:spcPts val="0"/>
              </a:spcBef>
              <a:spcAft>
                <a:spcPts val="0"/>
              </a:spcAft>
              <a:buClr>
                <a:schemeClr val="dk2"/>
              </a:buClr>
              <a:buSzPts val="1100"/>
              <a:buChar char="●"/>
            </a:pPr>
            <a:r>
              <a:rPr lang="en">
                <a:solidFill>
                  <a:schemeClr val="dk2"/>
                </a:solidFill>
              </a:rPr>
              <a:t>Access to legal/ medical services/ (throughout U.S.) when living temporarily away from permanent residence</a:t>
            </a:r>
            <a:endParaRPr>
              <a:solidFill>
                <a:schemeClr val="dk2"/>
              </a:solidFill>
            </a:endParaRPr>
          </a:p>
          <a:p>
            <a:pPr marL="457200" lvl="0" indent="-298450" algn="l" rtl="0">
              <a:lnSpc>
                <a:spcPct val="115000"/>
              </a:lnSpc>
              <a:spcBef>
                <a:spcPts val="0"/>
              </a:spcBef>
              <a:spcAft>
                <a:spcPts val="0"/>
              </a:spcAft>
              <a:buClr>
                <a:schemeClr val="dk2"/>
              </a:buClr>
              <a:buSzPts val="1100"/>
              <a:buChar char="●"/>
            </a:pPr>
            <a:r>
              <a:rPr lang="en">
                <a:solidFill>
                  <a:schemeClr val="dk2"/>
                </a:solidFill>
              </a:rPr>
              <a:t>Paid by piecework (i.e. how much they can pick)</a:t>
            </a:r>
            <a:endParaRPr>
              <a:solidFill>
                <a:schemeClr val="dk2"/>
              </a:solidFill>
            </a:endParaRPr>
          </a:p>
          <a:p>
            <a:pPr marL="457200" lvl="0" indent="-298450" algn="l" rtl="0">
              <a:lnSpc>
                <a:spcPct val="115000"/>
              </a:lnSpc>
              <a:spcBef>
                <a:spcPts val="0"/>
              </a:spcBef>
              <a:spcAft>
                <a:spcPts val="0"/>
              </a:spcAft>
              <a:buClr>
                <a:schemeClr val="dk2"/>
              </a:buClr>
              <a:buSzPts val="1100"/>
              <a:buChar char="●"/>
            </a:pPr>
            <a:r>
              <a:rPr lang="en">
                <a:solidFill>
                  <a:schemeClr val="dk2"/>
                </a:solidFill>
              </a:rPr>
              <a:t>Low SES (Socioeconomic Status) if payed iowa’s $7.25 dollar minimum wage</a:t>
            </a:r>
            <a:endParaRPr>
              <a:solidFill>
                <a:schemeClr val="dk2"/>
              </a:solidFill>
            </a:endParaRPr>
          </a:p>
          <a:p>
            <a:pPr marL="457200" lvl="0" indent="-298450" algn="l" rtl="0">
              <a:lnSpc>
                <a:spcPct val="115000"/>
              </a:lnSpc>
              <a:spcBef>
                <a:spcPts val="0"/>
              </a:spcBef>
              <a:spcAft>
                <a:spcPts val="0"/>
              </a:spcAft>
              <a:buClr>
                <a:schemeClr val="dk2"/>
              </a:buClr>
              <a:buSzPts val="1100"/>
              <a:buChar char="●"/>
            </a:pPr>
            <a:endParaRPr>
              <a:solidFill>
                <a:schemeClr val="dk2"/>
              </a:solidFill>
            </a:endParaRPr>
          </a:p>
          <a:p>
            <a:pPr marL="457200" lvl="0" indent="-298450" algn="l" rtl="0">
              <a:lnSpc>
                <a:spcPct val="115000"/>
              </a:lnSpc>
              <a:spcBef>
                <a:spcPts val="0"/>
              </a:spcBef>
              <a:spcAft>
                <a:spcPts val="0"/>
              </a:spcAft>
              <a:buClr>
                <a:schemeClr val="dk2"/>
              </a:buClr>
              <a:buSzPts val="1100"/>
              <a:buChar char="●"/>
            </a:pPr>
            <a:r>
              <a:rPr lang="en">
                <a:solidFill>
                  <a:schemeClr val="dk2"/>
                </a:solidFill>
              </a:rPr>
              <a:t>Other possible but undocumented vulnerabilities might include </a:t>
            </a:r>
            <a:endParaRPr>
              <a:solidFill>
                <a:schemeClr val="dk2"/>
              </a:solidFill>
            </a:endParaRPr>
          </a:p>
          <a:p>
            <a:pPr marL="914400" lvl="1" indent="-298450" algn="l" rtl="0">
              <a:lnSpc>
                <a:spcPct val="115000"/>
              </a:lnSpc>
              <a:spcBef>
                <a:spcPts val="0"/>
              </a:spcBef>
              <a:spcAft>
                <a:spcPts val="0"/>
              </a:spcAft>
              <a:buClr>
                <a:schemeClr val="dk2"/>
              </a:buClr>
              <a:buSzPts val="1100"/>
              <a:buChar char="○"/>
            </a:pPr>
            <a:r>
              <a:rPr lang="en">
                <a:solidFill>
                  <a:schemeClr val="dk2"/>
                </a:solidFill>
              </a:rPr>
              <a:t>Limited control/decision making in work and live environment </a:t>
            </a:r>
            <a:endParaRPr>
              <a:solidFill>
                <a:schemeClr val="dk2"/>
              </a:solidFill>
            </a:endParaRPr>
          </a:p>
          <a:p>
            <a:pPr marL="914400" lvl="1" indent="-298450" algn="l" rtl="0">
              <a:lnSpc>
                <a:spcPct val="115000"/>
              </a:lnSpc>
              <a:spcBef>
                <a:spcPts val="0"/>
              </a:spcBef>
              <a:spcAft>
                <a:spcPts val="0"/>
              </a:spcAft>
              <a:buClr>
                <a:schemeClr val="dk2"/>
              </a:buClr>
              <a:buSzPts val="1100"/>
              <a:buChar char="○"/>
            </a:pPr>
            <a:r>
              <a:rPr lang="en">
                <a:solidFill>
                  <a:schemeClr val="dk2"/>
                </a:solidFill>
              </a:rPr>
              <a:t>47 % of all farmworkers lack work authorization visa meaning they have less protection. In Iowa there is a mix of seasonal and authorized  via farmworks but we lack data on there percentages immigration status (fear of deportation)</a:t>
            </a:r>
            <a:endParaRPr>
              <a:solidFill>
                <a:schemeClr val="dk2"/>
              </a:solidFill>
            </a:endParaRPr>
          </a:p>
          <a:p>
            <a:pPr marL="457200" lvl="0" indent="-342900" algn="l" rtl="0">
              <a:lnSpc>
                <a:spcPct val="115000"/>
              </a:lnSpc>
              <a:spcBef>
                <a:spcPts val="0"/>
              </a:spcBef>
              <a:spcAft>
                <a:spcPts val="0"/>
              </a:spcAft>
              <a:buClr>
                <a:schemeClr val="dk2"/>
              </a:buClr>
              <a:buSzPts val="1800"/>
              <a:buChar char="●"/>
            </a:pPr>
            <a:r>
              <a:rPr lang="en">
                <a:solidFill>
                  <a:schemeClr val="dk2"/>
                </a:solidFill>
              </a:rPr>
              <a:t>The biggest concern we have for our population is that we have little data on them so useful programing and or support for them is hard to figure out and nesseciate that interested researchers  seek ways to get to know these communitutes before proposing programing and interventions.</a:t>
            </a:r>
            <a:endParaRPr>
              <a:solidFill>
                <a:schemeClr val="dk2"/>
              </a:solidFill>
            </a:endParaRPr>
          </a:p>
          <a:p>
            <a:pPr marL="0" lvl="0" indent="0" algn="l" rtl="0">
              <a:lnSpc>
                <a:spcPct val="115000"/>
              </a:lnSpc>
              <a:spcBef>
                <a:spcPts val="1600"/>
              </a:spcBef>
              <a:spcAft>
                <a:spcPts val="1600"/>
              </a:spcAft>
              <a:buNone/>
            </a:pPr>
            <a:r>
              <a:rPr lang="en">
                <a:solidFill>
                  <a:schemeClr val="dk2"/>
                </a:solidFill>
              </a:rPr>
              <a:t>Stats on farmworkers </a:t>
            </a:r>
            <a:r>
              <a:rPr lang="en" u="sng">
                <a:solidFill>
                  <a:schemeClr val="hlink"/>
                </a:solidFill>
                <a:hlinkClick r:id="rId3"/>
              </a:rPr>
              <a:t>https://www.farmworkerjustice.org/sites/default/files/NAWS%20data%20factsht%201-13-15FINAL.pdf</a:t>
            </a:r>
            <a:endParaRPr>
              <a:solidFill>
                <a:schemeClr val="dk2"/>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5bae36036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5bae36036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a:t>There has been a vast number of literature showing that climate change affects agriculture production including soil moisture, sleety, precipitation, pest vitality, and vector-borne diseases. The rise in temperature has also impacted the Midwest with the growing season increasing by 2 weeks since 1990. As seen in the graph, there have been an increase in severe weather events including higher frequency of extreme temperature.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5bae3603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5bae3603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2"/>
                </a:solidFill>
              </a:rPr>
              <a:t>Expected increases in frequency of extreme warm temperature can add to and exacerbate other occupational hazard for Migrant Farmworker who already have little control over when they can take breaks from work in direct sun, access to different forms of heat protection like shade, hats and sunscreen. Prolonged exposure to heat can lead to heat stress, nausea, heat stroke, and even death</a:t>
            </a:r>
            <a:endParaRPr sz="1000">
              <a:solidFill>
                <a:schemeClr val="dk2"/>
              </a:solidFill>
            </a:endParaRPr>
          </a:p>
          <a:p>
            <a:pPr marL="914400" lvl="1" indent="-292100" algn="l" rtl="0">
              <a:lnSpc>
                <a:spcPct val="115000"/>
              </a:lnSpc>
              <a:spcBef>
                <a:spcPts val="1600"/>
              </a:spcBef>
              <a:spcAft>
                <a:spcPts val="0"/>
              </a:spcAft>
              <a:buClr>
                <a:schemeClr val="dk2"/>
              </a:buClr>
              <a:buSzPts val="1000"/>
              <a:buChar char="○"/>
            </a:pPr>
            <a:r>
              <a:rPr lang="en" sz="1000">
                <a:solidFill>
                  <a:schemeClr val="dk2"/>
                </a:solidFill>
              </a:rPr>
              <a:t>No control over work process/breaks - need better wording </a:t>
            </a:r>
            <a:endParaRPr sz="1000">
              <a:solidFill>
                <a:schemeClr val="dk2"/>
              </a:solidFill>
            </a:endParaRPr>
          </a:p>
          <a:p>
            <a:pPr marL="914400" lvl="1" indent="-292100" algn="l" rtl="0">
              <a:lnSpc>
                <a:spcPct val="115000"/>
              </a:lnSpc>
              <a:spcBef>
                <a:spcPts val="0"/>
              </a:spcBef>
              <a:spcAft>
                <a:spcPts val="0"/>
              </a:spcAft>
              <a:buClr>
                <a:schemeClr val="dk2"/>
              </a:buClr>
              <a:buSzPts val="1000"/>
              <a:buChar char="○"/>
            </a:pPr>
            <a:r>
              <a:rPr lang="en" sz="1000">
                <a:solidFill>
                  <a:schemeClr val="dk2"/>
                </a:solidFill>
              </a:rPr>
              <a:t>Access to shades, water, heat-protection (e.g., hats, clothing &amp; sun-screen)</a:t>
            </a:r>
            <a:endParaRPr sz="1000">
              <a:solidFill>
                <a:schemeClr val="dk2"/>
              </a:solidFill>
            </a:endParaRPr>
          </a:p>
          <a:p>
            <a:pPr marL="457200" lvl="0" indent="-292100" algn="l" rtl="0">
              <a:lnSpc>
                <a:spcPct val="115000"/>
              </a:lnSpc>
              <a:spcBef>
                <a:spcPts val="0"/>
              </a:spcBef>
              <a:spcAft>
                <a:spcPts val="0"/>
              </a:spcAft>
              <a:buClr>
                <a:schemeClr val="dk2"/>
              </a:buClr>
              <a:buSzPts val="1000"/>
              <a:buChar char="●"/>
            </a:pPr>
            <a:r>
              <a:rPr lang="en" sz="1000">
                <a:solidFill>
                  <a:schemeClr val="dk2"/>
                </a:solidFill>
              </a:rPr>
              <a:t>Increase risk of heat stress, stroke, nausea death  </a:t>
            </a:r>
            <a:endParaRPr sz="1000">
              <a:solidFill>
                <a:schemeClr val="dk2"/>
              </a:solidFill>
            </a:endParaRPr>
          </a:p>
          <a:p>
            <a:pPr marL="457200" lvl="0" indent="-292100" algn="l" rtl="0">
              <a:lnSpc>
                <a:spcPct val="115000"/>
              </a:lnSpc>
              <a:spcBef>
                <a:spcPts val="0"/>
              </a:spcBef>
              <a:spcAft>
                <a:spcPts val="0"/>
              </a:spcAft>
              <a:buClr>
                <a:schemeClr val="dk2"/>
              </a:buClr>
              <a:buSzPts val="1000"/>
              <a:buChar char="●"/>
            </a:pPr>
            <a:r>
              <a:rPr lang="en" sz="1000">
                <a:solidFill>
                  <a:schemeClr val="dk2"/>
                </a:solidFill>
              </a:rPr>
              <a:t>Working under extreme heat </a:t>
            </a:r>
            <a:endParaRPr sz="1000">
              <a:solidFill>
                <a:schemeClr val="dk2"/>
              </a:solidFill>
            </a:endParaRPr>
          </a:p>
          <a:p>
            <a:pPr marL="914400" lvl="1" indent="-292100" algn="l" rtl="0">
              <a:lnSpc>
                <a:spcPct val="115000"/>
              </a:lnSpc>
              <a:spcBef>
                <a:spcPts val="0"/>
              </a:spcBef>
              <a:spcAft>
                <a:spcPts val="0"/>
              </a:spcAft>
              <a:buClr>
                <a:schemeClr val="dk2"/>
              </a:buClr>
              <a:buSzPts val="1000"/>
              <a:buChar char="○"/>
            </a:pPr>
            <a:r>
              <a:rPr lang="en" sz="1000">
                <a:solidFill>
                  <a:schemeClr val="dk2"/>
                </a:solidFill>
              </a:rPr>
              <a:t>No control over work process/breaks - need better wording </a:t>
            </a:r>
            <a:endParaRPr sz="1000">
              <a:solidFill>
                <a:schemeClr val="dk2"/>
              </a:solidFill>
            </a:endParaRPr>
          </a:p>
          <a:p>
            <a:pPr marL="914400" lvl="1" indent="-292100" algn="l" rtl="0">
              <a:lnSpc>
                <a:spcPct val="115000"/>
              </a:lnSpc>
              <a:spcBef>
                <a:spcPts val="0"/>
              </a:spcBef>
              <a:spcAft>
                <a:spcPts val="0"/>
              </a:spcAft>
              <a:buClr>
                <a:schemeClr val="dk2"/>
              </a:buClr>
              <a:buSzPts val="1000"/>
              <a:buChar char="○"/>
            </a:pPr>
            <a:r>
              <a:rPr lang="en" sz="1000">
                <a:solidFill>
                  <a:schemeClr val="dk2"/>
                </a:solidFill>
              </a:rPr>
              <a:t>Access to shades, water, heat-protection (e.g., hats, clothing &amp; sun-screen)</a:t>
            </a:r>
            <a:endParaRPr sz="1000">
              <a:solidFill>
                <a:schemeClr val="dk2"/>
              </a:solidFill>
            </a:endParaRPr>
          </a:p>
          <a:p>
            <a:pPr marL="457200" lvl="0" indent="-292100" algn="l" rtl="0">
              <a:lnSpc>
                <a:spcPct val="115000"/>
              </a:lnSpc>
              <a:spcBef>
                <a:spcPts val="0"/>
              </a:spcBef>
              <a:spcAft>
                <a:spcPts val="0"/>
              </a:spcAft>
              <a:buClr>
                <a:schemeClr val="dk2"/>
              </a:buClr>
              <a:buSzPts val="1000"/>
              <a:buChar char="●"/>
            </a:pPr>
            <a:r>
              <a:rPr lang="en" sz="1000">
                <a:solidFill>
                  <a:schemeClr val="dk2"/>
                </a:solidFill>
              </a:rPr>
              <a:t>Increase risk of heat stress, stroke, nausea death  </a:t>
            </a:r>
            <a:endParaRPr sz="1000">
              <a:solidFill>
                <a:schemeClr val="dk2"/>
              </a:solidFill>
            </a:endParaRPr>
          </a:p>
          <a:p>
            <a:pPr marL="0" lvl="0" indent="0" algn="l" rtl="0">
              <a:lnSpc>
                <a:spcPct val="115000"/>
              </a:lnSpc>
              <a:spcBef>
                <a:spcPts val="1600"/>
              </a:spcBef>
              <a:spcAft>
                <a:spcPts val="0"/>
              </a:spcAft>
              <a:buNone/>
            </a:pPr>
            <a:endParaRPr sz="1800">
              <a:solidFill>
                <a:schemeClr val="dk2"/>
              </a:solidFill>
            </a:endParaRPr>
          </a:p>
          <a:p>
            <a:pPr marL="0" lvl="0" indent="0" algn="l" rtl="0">
              <a:lnSpc>
                <a:spcPct val="115000"/>
              </a:lnSpc>
              <a:spcBef>
                <a:spcPts val="1600"/>
              </a:spcBef>
              <a:spcAft>
                <a:spcPts val="0"/>
              </a:spcAft>
              <a:buNone/>
            </a:pPr>
            <a:endParaRPr sz="1800">
              <a:solidFill>
                <a:schemeClr val="dk2"/>
              </a:solidFill>
            </a:endParaRPr>
          </a:p>
          <a:p>
            <a:pPr marL="0" lvl="0" indent="0" algn="l" rtl="0">
              <a:lnSpc>
                <a:spcPct val="115000"/>
              </a:lnSpc>
              <a:spcBef>
                <a:spcPts val="1600"/>
              </a:spcBef>
              <a:spcAft>
                <a:spcPts val="0"/>
              </a:spcAft>
              <a:buNone/>
            </a:pPr>
            <a:endParaRPr sz="1800">
              <a:solidFill>
                <a:schemeClr val="dk2"/>
              </a:solidFill>
            </a:endParaRPr>
          </a:p>
          <a:p>
            <a:pPr marL="0" lvl="0" indent="0" algn="l" rtl="0">
              <a:lnSpc>
                <a:spcPct val="115000"/>
              </a:lnSpc>
              <a:spcBef>
                <a:spcPts val="1600"/>
              </a:spcBef>
              <a:spcAft>
                <a:spcPts val="0"/>
              </a:spcAft>
              <a:buClr>
                <a:schemeClr val="dk1"/>
              </a:buClr>
              <a:buSzPts val="1100"/>
              <a:buFont typeface="Arial"/>
              <a:buNone/>
            </a:pPr>
            <a:endParaRPr sz="1800">
              <a:solidFill>
                <a:schemeClr val="dk2"/>
              </a:solidFill>
            </a:endParaRPr>
          </a:p>
          <a:p>
            <a:pPr marL="0" lvl="0" indent="0" algn="l" rtl="0">
              <a:lnSpc>
                <a:spcPct val="115000"/>
              </a:lnSpc>
              <a:spcBef>
                <a:spcPts val="1600"/>
              </a:spcBef>
              <a:spcAft>
                <a:spcPts val="0"/>
              </a:spcAft>
              <a:buClr>
                <a:schemeClr val="dk1"/>
              </a:buClr>
              <a:buSzPts val="1100"/>
              <a:buFont typeface="Arial"/>
              <a:buNone/>
            </a:pPr>
            <a:endParaRPr sz="1800">
              <a:solidFill>
                <a:schemeClr val="dk2"/>
              </a:solidFill>
            </a:endParaRPr>
          </a:p>
          <a:p>
            <a:pPr marL="0" lvl="0" indent="0" algn="l" rtl="0">
              <a:lnSpc>
                <a:spcPct val="115000"/>
              </a:lnSpc>
              <a:spcBef>
                <a:spcPts val="1600"/>
              </a:spcBef>
              <a:spcAft>
                <a:spcPts val="0"/>
              </a:spcAft>
              <a:buClr>
                <a:schemeClr val="dk1"/>
              </a:buClr>
              <a:buSzPts val="1100"/>
              <a:buFont typeface="Arial"/>
              <a:buNone/>
            </a:pPr>
            <a:endParaRPr sz="1800">
              <a:solidFill>
                <a:schemeClr val="dk2"/>
              </a:solidFill>
            </a:endParaRPr>
          </a:p>
          <a:p>
            <a:pPr marL="0" lvl="0" indent="0" algn="l" rtl="0">
              <a:spcBef>
                <a:spcPts val="16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5bae36036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5bae36036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dirty="0"/>
              <a:t>Moreover, heat exposure can further prolonged when Migrant workers go home to housing that does not have adequate temperature control facilities like A/C or fans. A workers heat exposure related symptoms like nausea and fatigue can go untreated or attributed to other causes due to poor housing conditions.</a:t>
            </a:r>
            <a:endParaRPr sz="1400" dirty="0"/>
          </a:p>
          <a:p>
            <a:pPr marL="0" lvl="0" indent="0" algn="l" rtl="0">
              <a:lnSpc>
                <a:spcPct val="115000"/>
              </a:lnSpc>
              <a:spcBef>
                <a:spcPts val="1600"/>
              </a:spcBef>
              <a:spcAft>
                <a:spcPts val="0"/>
              </a:spcAft>
              <a:buNone/>
            </a:pPr>
            <a:endParaRPr sz="1400" dirty="0"/>
          </a:p>
          <a:p>
            <a:pPr marL="0" lvl="0" indent="0" algn="l" rtl="0">
              <a:lnSpc>
                <a:spcPct val="115000"/>
              </a:lnSpc>
              <a:spcBef>
                <a:spcPts val="1600"/>
              </a:spcBef>
              <a:spcAft>
                <a:spcPts val="0"/>
              </a:spcAft>
              <a:buNone/>
            </a:pPr>
            <a:endParaRPr sz="1400" dirty="0"/>
          </a:p>
          <a:p>
            <a:pPr marL="457200" lvl="0" indent="-342900" algn="l" rtl="0">
              <a:lnSpc>
                <a:spcPct val="115000"/>
              </a:lnSpc>
              <a:spcBef>
                <a:spcPts val="1600"/>
              </a:spcBef>
              <a:spcAft>
                <a:spcPts val="0"/>
              </a:spcAft>
              <a:buClr>
                <a:schemeClr val="dk2"/>
              </a:buClr>
              <a:buSzPts val="1800"/>
              <a:buChar char="●"/>
            </a:pPr>
            <a:r>
              <a:rPr lang="en" u="sng" dirty="0">
                <a:solidFill>
                  <a:schemeClr val="hlink"/>
                </a:solidFill>
                <a:hlinkClick r:id="rId3"/>
              </a:rPr>
              <a:t>https://www.beyondtoxics.org/blog/page/3/</a:t>
            </a:r>
            <a:endParaRPr sz="1800" dirty="0">
              <a:solidFill>
                <a:schemeClr val="dk2"/>
              </a:solidFill>
            </a:endParaRPr>
          </a:p>
          <a:p>
            <a:pPr marL="457200" lvl="0" indent="-342900" algn="l" rtl="0">
              <a:lnSpc>
                <a:spcPct val="115000"/>
              </a:lnSpc>
              <a:spcBef>
                <a:spcPts val="0"/>
              </a:spcBef>
              <a:spcAft>
                <a:spcPts val="0"/>
              </a:spcAft>
              <a:buClr>
                <a:schemeClr val="dk2"/>
              </a:buClr>
              <a:buSzPts val="1800"/>
              <a:buChar char="●"/>
            </a:pPr>
            <a:r>
              <a:rPr lang="en" u="sng" dirty="0">
                <a:solidFill>
                  <a:schemeClr val="hlink"/>
                </a:solidFill>
                <a:hlinkClick r:id="rId4"/>
              </a:rPr>
              <a:t>https://www.huduser.gov/portal/pdredge/pdr_edge_inpractice_090913.html</a:t>
            </a:r>
            <a:endParaRPr sz="1800" dirty="0">
              <a:solidFill>
                <a:schemeClr val="dk2"/>
              </a:solidFill>
            </a:endParaRPr>
          </a:p>
          <a:p>
            <a:pPr marL="0" lvl="0" indent="0" algn="l" rtl="0">
              <a:spcBef>
                <a:spcPts val="160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5bae3603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5bae3603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We will be following the Socio-Ecological Model to offer recommendations. This model includes 5 levels that can intersect to address heat exposure among migrant farmworkers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www.osha.gov/pls/oshaweb/owadisp.show_document?p_table=STANDARDS&amp;p_id=979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7" name="Google Shape;57;p13"/>
          <p:cNvPicPr preferRelativeResize="0"/>
          <p:nvPr/>
        </p:nvPicPr>
        <p:blipFill>
          <a:blip r:embed="rId5">
            <a:alphaModFix/>
          </a:blip>
          <a:stretch>
            <a:fillRect/>
          </a:stretch>
        </p:blipFill>
        <p:spPr>
          <a:xfrm>
            <a:off x="3610915" y="3339966"/>
            <a:ext cx="2272145" cy="1582152"/>
          </a:xfrm>
          <a:prstGeom prst="rect">
            <a:avLst/>
          </a:prstGeom>
          <a:noFill/>
          <a:ln>
            <a:noFill/>
          </a:ln>
          <a:effectLst>
            <a:softEdge rad="25400"/>
          </a:effectLst>
        </p:spPr>
      </p:pic>
      <p:sp>
        <p:nvSpPr>
          <p:cNvPr id="59" name="Google Shape;59;p13"/>
          <p:cNvSpPr txBox="1">
            <a:spLocks noGrp="1"/>
          </p:cNvSpPr>
          <p:nvPr>
            <p:ph type="ctrTitle"/>
          </p:nvPr>
        </p:nvSpPr>
        <p:spPr>
          <a:xfrm>
            <a:off x="314808" y="604612"/>
            <a:ext cx="8520600" cy="2329962"/>
          </a:xfrm>
          <a:prstGeom prst="rect">
            <a:avLst/>
          </a:prstGeom>
          <a:noFill/>
          <a:ln>
            <a:solidFill>
              <a:schemeClr val="tx1">
                <a:lumMod val="65000"/>
                <a:lumOff val="35000"/>
              </a:schemeClr>
            </a:solidFill>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b" anchorCtr="0">
            <a:noAutofit/>
          </a:bodyPr>
          <a:lstStyle/>
          <a:p>
            <a:pPr marL="0" lvl="0" indent="0" rtl="0">
              <a:lnSpc>
                <a:spcPct val="115000"/>
              </a:lnSpc>
              <a:spcBef>
                <a:spcPts val="0"/>
              </a:spcBef>
              <a:spcAft>
                <a:spcPts val="0"/>
              </a:spcAft>
              <a:buClr>
                <a:schemeClr val="dk1"/>
              </a:buClr>
              <a:buSzPts val="1100"/>
              <a:buFont typeface="Arial"/>
              <a:buNone/>
            </a:pPr>
            <a:r>
              <a:rPr lang="en" sz="3600" dirty="0" smtClean="0">
                <a:latin typeface="+mj-lt"/>
                <a:ea typeface="Times New Roman"/>
                <a:cs typeface="Times New Roman"/>
                <a:sym typeface="Times New Roman"/>
              </a:rPr>
              <a:t/>
            </a:r>
            <a:br>
              <a:rPr lang="en" sz="3600" dirty="0" smtClean="0">
                <a:latin typeface="+mj-lt"/>
                <a:ea typeface="Times New Roman"/>
                <a:cs typeface="Times New Roman"/>
                <a:sym typeface="Times New Roman"/>
              </a:rPr>
            </a:br>
            <a:r>
              <a:rPr lang="en" sz="3600" dirty="0">
                <a:latin typeface="+mj-lt"/>
                <a:ea typeface="Times New Roman"/>
                <a:cs typeface="Times New Roman"/>
                <a:sym typeface="Times New Roman"/>
              </a:rPr>
              <a:t/>
            </a:r>
            <a:br>
              <a:rPr lang="en" sz="3600" dirty="0">
                <a:latin typeface="+mj-lt"/>
                <a:ea typeface="Times New Roman"/>
                <a:cs typeface="Times New Roman"/>
                <a:sym typeface="Times New Roman"/>
              </a:rPr>
            </a:br>
            <a:r>
              <a:rPr lang="en" sz="3600" dirty="0" smtClean="0">
                <a:latin typeface="+mj-lt"/>
                <a:ea typeface="Times New Roman"/>
                <a:cs typeface="Times New Roman"/>
                <a:sym typeface="Times New Roman"/>
              </a:rPr>
              <a:t/>
            </a:r>
            <a:br>
              <a:rPr lang="en" sz="3600" dirty="0" smtClean="0">
                <a:latin typeface="+mj-lt"/>
                <a:ea typeface="Times New Roman"/>
                <a:cs typeface="Times New Roman"/>
                <a:sym typeface="Times New Roman"/>
              </a:rPr>
            </a:br>
            <a:r>
              <a:rPr lang="en" sz="3600" dirty="0">
                <a:latin typeface="+mj-lt"/>
                <a:ea typeface="Times New Roman"/>
                <a:cs typeface="Times New Roman"/>
                <a:sym typeface="Times New Roman"/>
              </a:rPr>
              <a:t/>
            </a:r>
            <a:br>
              <a:rPr lang="en" sz="3600" dirty="0">
                <a:latin typeface="+mj-lt"/>
                <a:ea typeface="Times New Roman"/>
                <a:cs typeface="Times New Roman"/>
                <a:sym typeface="Times New Roman"/>
              </a:rPr>
            </a:br>
            <a:r>
              <a:rPr lang="en" sz="3200" b="1" dirty="0" smtClean="0">
                <a:latin typeface="Times New Roman" panose="02020603050405020304" pitchFamily="18" charset="0"/>
                <a:ea typeface="Times New Roman"/>
                <a:cs typeface="Times New Roman" panose="02020603050405020304" pitchFamily="18" charset="0"/>
                <a:sym typeface="Times New Roman"/>
              </a:rPr>
              <a:t>Migrant </a:t>
            </a:r>
            <a:r>
              <a:rPr lang="en" sz="3200" b="1" dirty="0">
                <a:latin typeface="Times New Roman" panose="02020603050405020304" pitchFamily="18" charset="0"/>
                <a:ea typeface="Times New Roman"/>
                <a:cs typeface="Times New Roman" panose="02020603050405020304" pitchFamily="18" charset="0"/>
                <a:sym typeface="Times New Roman"/>
              </a:rPr>
              <a:t>Farmworkers, Agricultural Practices, and Climate Change </a:t>
            </a:r>
            <a:endParaRPr sz="2400" b="1" dirty="0">
              <a:latin typeface="Times New Roman" panose="02020603050405020304" pitchFamily="18" charset="0"/>
              <a:ea typeface="Times New Roman"/>
              <a:cs typeface="Times New Roman" panose="02020603050405020304" pitchFamily="18" charset="0"/>
              <a:sym typeface="Times New Roman"/>
            </a:endParaRPr>
          </a:p>
          <a:p>
            <a:pPr marL="0" lvl="0" indent="0" rtl="0">
              <a:lnSpc>
                <a:spcPct val="115000"/>
              </a:lnSpc>
              <a:spcBef>
                <a:spcPts val="0"/>
              </a:spcBef>
              <a:spcAft>
                <a:spcPts val="0"/>
              </a:spcAft>
              <a:buClr>
                <a:schemeClr val="dk1"/>
              </a:buClr>
              <a:buSzPts val="1100"/>
              <a:buFont typeface="Arial"/>
              <a:buNone/>
            </a:pPr>
            <a:r>
              <a:rPr lang="en" sz="2400" dirty="0">
                <a:latin typeface="Times New Roman" panose="02020603050405020304" pitchFamily="18" charset="0"/>
                <a:ea typeface="Times New Roman"/>
                <a:cs typeface="Times New Roman" panose="02020603050405020304" pitchFamily="18" charset="0"/>
                <a:sym typeface="Times New Roman"/>
              </a:rPr>
              <a:t>The Effects of Climate Change on Iowa Migrant Worker Health</a:t>
            </a:r>
            <a:endParaRPr sz="2400" dirty="0">
              <a:latin typeface="Times New Roman" panose="02020603050405020304" pitchFamily="18" charset="0"/>
              <a:ea typeface="Times New Roman"/>
              <a:cs typeface="Times New Roman" panose="02020603050405020304" pitchFamily="18" charset="0"/>
              <a:sym typeface="Times New Roman"/>
            </a:endParaRPr>
          </a:p>
          <a:p>
            <a:pPr marL="0" lvl="0" indent="0" algn="l" rtl="0">
              <a:lnSpc>
                <a:spcPct val="115000"/>
              </a:lnSpc>
              <a:spcBef>
                <a:spcPts val="0"/>
              </a:spcBef>
              <a:spcAft>
                <a:spcPts val="0"/>
              </a:spcAft>
              <a:buClr>
                <a:schemeClr val="dk1"/>
              </a:buClr>
              <a:buSzPts val="1100"/>
              <a:buFont typeface="Arial"/>
              <a:buNone/>
            </a:pPr>
            <a:endParaRPr sz="2400" dirty="0">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1400" b="1" dirty="0">
              <a:latin typeface="Times New Roman"/>
              <a:ea typeface="Times New Roman"/>
              <a:cs typeface="Times New Roman"/>
              <a:sym typeface="Times New Roman"/>
            </a:endParaRPr>
          </a:p>
        </p:txBody>
      </p:sp>
      <p:sp>
        <p:nvSpPr>
          <p:cNvPr id="58" name="Google Shape;58;p13"/>
          <p:cNvSpPr txBox="1">
            <a:spLocks noGrp="1"/>
          </p:cNvSpPr>
          <p:nvPr>
            <p:ph type="subTitle" idx="1"/>
          </p:nvPr>
        </p:nvSpPr>
        <p:spPr>
          <a:xfrm>
            <a:off x="2229538" y="2375131"/>
            <a:ext cx="5034900" cy="418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400" b="1" dirty="0">
                <a:solidFill>
                  <a:schemeClr val="dk1"/>
                </a:solidFill>
                <a:latin typeface="Times New Roman" panose="02020603050405020304" pitchFamily="18" charset="0"/>
                <a:ea typeface="Times New Roman"/>
                <a:cs typeface="Times New Roman" panose="02020603050405020304" pitchFamily="18" charset="0"/>
                <a:sym typeface="Times New Roman"/>
              </a:rPr>
              <a:t>By: Cindy Chavez, Yanni Liang, Sefonobong Obot</a:t>
            </a:r>
            <a:endParaRPr sz="1400" b="1"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0" lvl="0" indent="0" algn="l" rtl="0">
              <a:lnSpc>
                <a:spcPct val="115000"/>
              </a:lnSpc>
              <a:spcBef>
                <a:spcPts val="0"/>
              </a:spcBef>
              <a:spcAft>
                <a:spcPts val="0"/>
              </a:spcAft>
              <a:buClr>
                <a:schemeClr val="dk1"/>
              </a:buClr>
              <a:buSzPts val="1100"/>
              <a:buFont typeface="Arial"/>
              <a:buNone/>
            </a:pPr>
            <a:endParaRPr sz="1400" b="1" dirty="0"/>
          </a:p>
        </p:txBody>
      </p:sp>
      <p:pic>
        <p:nvPicPr>
          <p:cNvPr id="2" name="VN620280">
            <a:hlinkClick r:id="" action="ppaction://media"/>
          </p:cNvPr>
          <p:cNvPicPr>
            <a:picLocks noChangeAspect="1"/>
          </p:cNvPicPr>
          <p:nvPr>
            <a:audioFile r:link="rId1"/>
            <p:extLst>
              <p:ext uri="{DAA4B4D4-6D71-4841-9C94-3DE7FCFB9230}">
                <p14:media xmlns:p14="http://schemas.microsoft.com/office/powerpoint/2010/main" r:embed="rId2">
                  <p14:trim st="6000"/>
                </p14:media>
              </p:ext>
            </p:extLst>
          </p:nvPr>
        </p:nvPicPr>
        <p:blipFill>
          <a:blip r:embed="rId6"/>
          <a:stretch>
            <a:fillRect/>
          </a:stretch>
        </p:blipFill>
        <p:spPr>
          <a:xfrm>
            <a:off x="314808" y="4419306"/>
            <a:ext cx="609600" cy="609600"/>
          </a:xfrm>
          <a:prstGeom prst="rect">
            <a:avLst/>
          </a:prstGeom>
        </p:spPr>
      </p:pic>
    </p:spTree>
    <p:extLst>
      <p:ext uri="{BB962C8B-B14F-4D97-AF65-F5344CB8AC3E}">
        <p14:creationId xmlns:p14="http://schemas.microsoft.com/office/powerpoint/2010/main" val="863894574"/>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1161926" y="274613"/>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smtClean="0">
                <a:latin typeface="Times New Roman" panose="02020603050405020304" pitchFamily="18" charset="0"/>
                <a:cs typeface="Times New Roman" panose="02020603050405020304" pitchFamily="18" charset="0"/>
              </a:rPr>
              <a:t>SEM </a:t>
            </a:r>
            <a:r>
              <a:rPr lang="en" sz="3600" dirty="0">
                <a:latin typeface="Times New Roman" panose="02020603050405020304" pitchFamily="18" charset="0"/>
                <a:cs typeface="Times New Roman" panose="02020603050405020304" pitchFamily="18" charset="0"/>
              </a:rPr>
              <a:t>- Individual </a:t>
            </a:r>
            <a:endParaRPr sz="3600" dirty="0">
              <a:latin typeface="Times New Roman" panose="02020603050405020304" pitchFamily="18" charset="0"/>
              <a:cs typeface="Times New Roman" panose="02020603050405020304" pitchFamily="18" charset="0"/>
            </a:endParaRPr>
          </a:p>
        </p:txBody>
      </p:sp>
      <p:sp>
        <p:nvSpPr>
          <p:cNvPr id="123" name="Google Shape;123;p22"/>
          <p:cNvSpPr txBox="1">
            <a:spLocks noGrp="1"/>
          </p:cNvSpPr>
          <p:nvPr>
            <p:ph type="body" idx="1"/>
          </p:nvPr>
        </p:nvSpPr>
        <p:spPr>
          <a:xfrm>
            <a:off x="240900" y="1017725"/>
            <a:ext cx="6678900" cy="384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Knowledge - linguistic and cultural barriers limit access to safety information to reduce heat exposure </a:t>
            </a:r>
            <a:endParaRPr sz="2000" dirty="0">
              <a:solidFill>
                <a:schemeClr val="tx1"/>
              </a:solidFill>
              <a:latin typeface="Times New Roman" panose="02020603050405020304" pitchFamily="18" charset="0"/>
              <a:cs typeface="Times New Roman" panose="02020603050405020304" pitchFamily="18" charset="0"/>
            </a:endParaRPr>
          </a:p>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Perception - fear of employer retaliation and reluctant to seek heat protection   </a:t>
            </a:r>
            <a:endParaRPr sz="2000" dirty="0">
              <a:solidFill>
                <a:schemeClr val="tx1"/>
              </a:solidFill>
              <a:latin typeface="Times New Roman" panose="02020603050405020304" pitchFamily="18" charset="0"/>
              <a:cs typeface="Times New Roman" panose="02020603050405020304" pitchFamily="18" charset="0"/>
            </a:endParaRPr>
          </a:p>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Poverty - prevent access to safe housing</a:t>
            </a:r>
            <a:endParaRPr sz="2000" dirty="0">
              <a:solidFill>
                <a:schemeClr val="tx1"/>
              </a:solidFill>
              <a:latin typeface="Times New Roman" panose="02020603050405020304" pitchFamily="18" charset="0"/>
              <a:cs typeface="Times New Roman" panose="02020603050405020304" pitchFamily="18" charset="0"/>
            </a:endParaRPr>
          </a:p>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Immigration policy impact - fear of deportation and thus less likely to demand safe working and living environments  </a:t>
            </a:r>
            <a:endParaRPr sz="2000" dirty="0">
              <a:solidFill>
                <a:schemeClr val="tx1"/>
              </a:solidFill>
              <a:latin typeface="Times New Roman" panose="02020603050405020304" pitchFamily="18" charset="0"/>
              <a:cs typeface="Times New Roman" panose="02020603050405020304" pitchFamily="18" charset="0"/>
            </a:endParaRPr>
          </a:p>
        </p:txBody>
      </p:sp>
      <p:pic>
        <p:nvPicPr>
          <p:cNvPr id="124" name="Google Shape;124;p22"/>
          <p:cNvPicPr preferRelativeResize="0"/>
          <p:nvPr/>
        </p:nvPicPr>
        <p:blipFill rotWithShape="1">
          <a:blip r:embed="rId3">
            <a:alphaModFix/>
          </a:blip>
          <a:srcRect b="8975"/>
          <a:stretch/>
        </p:blipFill>
        <p:spPr>
          <a:xfrm>
            <a:off x="6950275" y="112525"/>
            <a:ext cx="2066925" cy="1804250"/>
          </a:xfrm>
          <a:prstGeom prst="rect">
            <a:avLst/>
          </a:prstGeom>
          <a:noFill/>
          <a:ln>
            <a:noFill/>
          </a:ln>
        </p:spPr>
      </p:pic>
      <p:pic>
        <p:nvPicPr>
          <p:cNvPr id="125" name="Google Shape;125;p22"/>
          <p:cNvPicPr preferRelativeResize="0"/>
          <p:nvPr/>
        </p:nvPicPr>
        <p:blipFill rotWithShape="1">
          <a:blip r:embed="rId4">
            <a:alphaModFix/>
          </a:blip>
          <a:srcRect b="6235"/>
          <a:stretch/>
        </p:blipFill>
        <p:spPr>
          <a:xfrm>
            <a:off x="6950275" y="1916775"/>
            <a:ext cx="2066925" cy="1924200"/>
          </a:xfrm>
          <a:prstGeom prst="rect">
            <a:avLst/>
          </a:prstGeom>
          <a:noFill/>
          <a:ln>
            <a:noFill/>
          </a:ln>
        </p:spPr>
      </p:pic>
      <p:pic>
        <p:nvPicPr>
          <p:cNvPr id="126" name="Google Shape;126;p22"/>
          <p:cNvPicPr preferRelativeResize="0"/>
          <p:nvPr/>
        </p:nvPicPr>
        <p:blipFill rotWithShape="1">
          <a:blip r:embed="rId5">
            <a:alphaModFix/>
          </a:blip>
          <a:srcRect b="8975"/>
          <a:stretch/>
        </p:blipFill>
        <p:spPr>
          <a:xfrm>
            <a:off x="6950275" y="3483000"/>
            <a:ext cx="2066925" cy="1660500"/>
          </a:xfrm>
          <a:prstGeom prst="rect">
            <a:avLst/>
          </a:prstGeom>
          <a:noFill/>
          <a:ln>
            <a:noFill/>
          </a:ln>
        </p:spPr>
      </p:pic>
      <p:pic>
        <p:nvPicPr>
          <p:cNvPr id="127" name="Google Shape;127;p22"/>
          <p:cNvPicPr preferRelativeResize="0"/>
          <p:nvPr/>
        </p:nvPicPr>
        <p:blipFill rotWithShape="1">
          <a:blip r:embed="rId6">
            <a:alphaModFix/>
          </a:blip>
          <a:srcRect l="15255" t="15462" r="16058"/>
          <a:stretch/>
        </p:blipFill>
        <p:spPr>
          <a:xfrm>
            <a:off x="0" y="0"/>
            <a:ext cx="1161926" cy="949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1161926" y="291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dirty="0" smtClean="0">
                <a:latin typeface="Times New Roman" panose="02020603050405020304" pitchFamily="18" charset="0"/>
                <a:cs typeface="Times New Roman" panose="02020603050405020304" pitchFamily="18" charset="0"/>
              </a:rPr>
              <a:t>SEM </a:t>
            </a:r>
            <a:r>
              <a:rPr lang="en" sz="3600" dirty="0">
                <a:latin typeface="Times New Roman" panose="02020603050405020304" pitchFamily="18" charset="0"/>
                <a:cs typeface="Times New Roman" panose="02020603050405020304" pitchFamily="18" charset="0"/>
              </a:rPr>
              <a:t>- Interpersonal &amp; Community </a:t>
            </a:r>
            <a:endParaRPr sz="3600" dirty="0">
              <a:latin typeface="Times New Roman" panose="02020603050405020304" pitchFamily="18" charset="0"/>
              <a:cs typeface="Times New Roman" panose="02020603050405020304" pitchFamily="18" charset="0"/>
            </a:endParaRPr>
          </a:p>
        </p:txBody>
      </p:sp>
      <p:sp>
        <p:nvSpPr>
          <p:cNvPr id="133" name="Google Shape;133;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Direct communication with employers</a:t>
            </a:r>
            <a:endParaRPr sz="2000" dirty="0">
              <a:solidFill>
                <a:schemeClr val="tx1"/>
              </a:solidFill>
              <a:latin typeface="Times New Roman" panose="02020603050405020304" pitchFamily="18" charset="0"/>
              <a:cs typeface="Times New Roman" panose="02020603050405020304" pitchFamily="18" charset="0"/>
            </a:endParaRPr>
          </a:p>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Migrant farmworkers’ working and living conditions are largely “invisible” by community members and consumers  </a:t>
            </a:r>
            <a:endParaRPr sz="2000" dirty="0">
              <a:solidFill>
                <a:schemeClr val="tx1"/>
              </a:solidFill>
              <a:latin typeface="Times New Roman" panose="02020603050405020304" pitchFamily="18" charset="0"/>
              <a:cs typeface="Times New Roman" panose="02020603050405020304" pitchFamily="18" charset="0"/>
            </a:endParaRPr>
          </a:p>
          <a:p>
            <a:pPr marL="457200" lvl="0" indent="0" algn="l" rtl="0">
              <a:spcBef>
                <a:spcPts val="1600"/>
              </a:spcBef>
              <a:spcAft>
                <a:spcPts val="1600"/>
              </a:spcAft>
              <a:buNone/>
            </a:pPr>
            <a:endParaRPr sz="2000" dirty="0">
              <a:solidFill>
                <a:schemeClr val="tx1"/>
              </a:solidFill>
              <a:latin typeface="Times New Roman" panose="02020603050405020304" pitchFamily="18" charset="0"/>
              <a:cs typeface="Times New Roman" panose="02020603050405020304" pitchFamily="18" charset="0"/>
            </a:endParaRPr>
          </a:p>
        </p:txBody>
      </p:sp>
      <p:pic>
        <p:nvPicPr>
          <p:cNvPr id="134" name="Google Shape;134;p23"/>
          <p:cNvPicPr preferRelativeResize="0"/>
          <p:nvPr/>
        </p:nvPicPr>
        <p:blipFill>
          <a:blip r:embed="rId3">
            <a:alphaModFix/>
          </a:blip>
          <a:stretch>
            <a:fillRect/>
          </a:stretch>
        </p:blipFill>
        <p:spPr>
          <a:xfrm>
            <a:off x="5647025" y="2005875"/>
            <a:ext cx="3496975" cy="3137625"/>
          </a:xfrm>
          <a:prstGeom prst="rect">
            <a:avLst/>
          </a:prstGeom>
          <a:noFill/>
          <a:ln>
            <a:noFill/>
          </a:ln>
        </p:spPr>
      </p:pic>
      <p:pic>
        <p:nvPicPr>
          <p:cNvPr id="135" name="Google Shape;135;p23"/>
          <p:cNvPicPr preferRelativeResize="0"/>
          <p:nvPr/>
        </p:nvPicPr>
        <p:blipFill rotWithShape="1">
          <a:blip r:embed="rId4">
            <a:alphaModFix/>
          </a:blip>
          <a:srcRect l="15255" t="15462" r="16058"/>
          <a:stretch/>
        </p:blipFill>
        <p:spPr>
          <a:xfrm>
            <a:off x="0" y="0"/>
            <a:ext cx="1161926" cy="949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1245350" y="32129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dirty="0" smtClean="0">
                <a:latin typeface="Times New Roman" panose="02020603050405020304" pitchFamily="18" charset="0"/>
                <a:cs typeface="Times New Roman" panose="02020603050405020304" pitchFamily="18" charset="0"/>
              </a:rPr>
              <a:t>SEM- </a:t>
            </a:r>
            <a:r>
              <a:rPr lang="en" sz="3600" dirty="0">
                <a:latin typeface="Times New Roman" panose="02020603050405020304" pitchFamily="18" charset="0"/>
                <a:cs typeface="Times New Roman" panose="02020603050405020304" pitchFamily="18" charset="0"/>
              </a:rPr>
              <a:t>Organization </a:t>
            </a:r>
            <a:endParaRPr sz="3600" dirty="0">
              <a:latin typeface="Times New Roman" panose="02020603050405020304" pitchFamily="18" charset="0"/>
              <a:cs typeface="Times New Roman" panose="02020603050405020304" pitchFamily="18" charset="0"/>
            </a:endParaRPr>
          </a:p>
        </p:txBody>
      </p:sp>
      <p:sp>
        <p:nvSpPr>
          <p:cNvPr id="141" name="Google Shape;141;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Employers - D</a:t>
            </a:r>
            <a:r>
              <a:rPr lang="en" sz="2000" dirty="0" smtClean="0">
                <a:solidFill>
                  <a:schemeClr val="tx1"/>
                </a:solidFill>
                <a:latin typeface="Times New Roman" panose="02020603050405020304" pitchFamily="18" charset="0"/>
                <a:cs typeface="Times New Roman" panose="02020603050405020304" pitchFamily="18" charset="0"/>
              </a:rPr>
              <a:t>o </a:t>
            </a:r>
            <a:r>
              <a:rPr lang="en" sz="2000" dirty="0">
                <a:solidFill>
                  <a:schemeClr val="tx1"/>
                </a:solidFill>
                <a:latin typeface="Times New Roman" panose="02020603050405020304" pitchFamily="18" charset="0"/>
                <a:cs typeface="Times New Roman" panose="02020603050405020304" pitchFamily="18" charset="0"/>
              </a:rPr>
              <a:t>workplace policies provide safe and working </a:t>
            </a:r>
            <a:r>
              <a:rPr lang="en" sz="2000" dirty="0" smtClean="0">
                <a:solidFill>
                  <a:schemeClr val="tx1"/>
                </a:solidFill>
                <a:latin typeface="Times New Roman" panose="02020603050405020304" pitchFamily="18" charset="0"/>
                <a:cs typeface="Times New Roman" panose="02020603050405020304" pitchFamily="18" charset="0"/>
              </a:rPr>
              <a:t>conditions?</a:t>
            </a:r>
            <a:endParaRPr sz="2000" dirty="0">
              <a:solidFill>
                <a:schemeClr val="tx1"/>
              </a:solidFill>
              <a:latin typeface="Times New Roman" panose="02020603050405020304" pitchFamily="18" charset="0"/>
              <a:cs typeface="Times New Roman" panose="02020603050405020304" pitchFamily="18" charset="0"/>
            </a:endParaRPr>
          </a:p>
          <a:p>
            <a:pPr marL="914400" lvl="1" indent="-317500" algn="l" rtl="0">
              <a:spcBef>
                <a:spcPts val="0"/>
              </a:spcBef>
              <a:spcAft>
                <a:spcPts val="0"/>
              </a:spcAft>
              <a:buSzPts val="1400"/>
              <a:buChar char="○"/>
            </a:pPr>
            <a:r>
              <a:rPr lang="en" sz="1800" dirty="0">
                <a:solidFill>
                  <a:schemeClr val="tx1"/>
                </a:solidFill>
                <a:latin typeface="Times New Roman" panose="02020603050405020304" pitchFamily="18" charset="0"/>
                <a:cs typeface="Times New Roman" panose="02020603050405020304" pitchFamily="18" charset="0"/>
              </a:rPr>
              <a:t>F</a:t>
            </a:r>
            <a:r>
              <a:rPr lang="en" sz="1800" dirty="0" smtClean="0">
                <a:solidFill>
                  <a:schemeClr val="tx1"/>
                </a:solidFill>
                <a:latin typeface="Times New Roman" panose="02020603050405020304" pitchFamily="18" charset="0"/>
                <a:cs typeface="Times New Roman" panose="02020603050405020304" pitchFamily="18" charset="0"/>
              </a:rPr>
              <a:t>lexible </a:t>
            </a:r>
            <a:r>
              <a:rPr lang="en" sz="1800" dirty="0">
                <a:solidFill>
                  <a:schemeClr val="tx1"/>
                </a:solidFill>
                <a:latin typeface="Times New Roman" panose="02020603050405020304" pitchFamily="18" charset="0"/>
                <a:cs typeface="Times New Roman" panose="02020603050405020304" pitchFamily="18" charset="0"/>
              </a:rPr>
              <a:t>work schedules </a:t>
            </a:r>
            <a:endParaRPr sz="1800" dirty="0">
              <a:solidFill>
                <a:schemeClr val="tx1"/>
              </a:solidFill>
              <a:latin typeface="Times New Roman" panose="02020603050405020304" pitchFamily="18" charset="0"/>
              <a:cs typeface="Times New Roman" panose="02020603050405020304" pitchFamily="18" charset="0"/>
            </a:endParaRPr>
          </a:p>
          <a:p>
            <a:pPr marL="914400" lvl="1" indent="-317500" algn="l" rtl="0">
              <a:spcBef>
                <a:spcPts val="0"/>
              </a:spcBef>
              <a:spcAft>
                <a:spcPts val="0"/>
              </a:spcAft>
              <a:buSzPts val="1400"/>
              <a:buChar char="○"/>
            </a:pPr>
            <a:r>
              <a:rPr lang="en" sz="1800" dirty="0">
                <a:solidFill>
                  <a:schemeClr val="tx1"/>
                </a:solidFill>
                <a:latin typeface="Times New Roman" panose="02020603050405020304" pitchFamily="18" charset="0"/>
                <a:cs typeface="Times New Roman" panose="02020603050405020304" pitchFamily="18" charset="0"/>
              </a:rPr>
              <a:t>Onsite </a:t>
            </a:r>
            <a:r>
              <a:rPr lang="en" sz="1800" dirty="0" smtClean="0">
                <a:solidFill>
                  <a:schemeClr val="tx1"/>
                </a:solidFill>
                <a:latin typeface="Times New Roman" panose="02020603050405020304" pitchFamily="18" charset="0"/>
                <a:cs typeface="Times New Roman" panose="02020603050405020304" pitchFamily="18" charset="0"/>
              </a:rPr>
              <a:t>heat </a:t>
            </a:r>
            <a:r>
              <a:rPr lang="en" sz="1800" dirty="0">
                <a:solidFill>
                  <a:schemeClr val="tx1"/>
                </a:solidFill>
                <a:latin typeface="Times New Roman" panose="02020603050405020304" pitchFamily="18" charset="0"/>
                <a:cs typeface="Times New Roman" panose="02020603050405020304" pitchFamily="18" charset="0"/>
              </a:rPr>
              <a:t>protection </a:t>
            </a:r>
            <a:endParaRPr sz="1800" dirty="0">
              <a:solidFill>
                <a:schemeClr val="tx1"/>
              </a:solidFill>
              <a:latin typeface="Times New Roman" panose="02020603050405020304" pitchFamily="18" charset="0"/>
              <a:cs typeface="Times New Roman" panose="02020603050405020304" pitchFamily="18" charset="0"/>
            </a:endParaRPr>
          </a:p>
          <a:p>
            <a:pPr marL="914400" lvl="1" indent="-317500" algn="l" rtl="0">
              <a:spcBef>
                <a:spcPts val="0"/>
              </a:spcBef>
              <a:spcAft>
                <a:spcPts val="0"/>
              </a:spcAft>
              <a:buSzPts val="1400"/>
              <a:buChar char="○"/>
            </a:pPr>
            <a:r>
              <a:rPr lang="en" sz="1800" dirty="0">
                <a:solidFill>
                  <a:schemeClr val="tx1"/>
                </a:solidFill>
                <a:latin typeface="Times New Roman" panose="02020603050405020304" pitchFamily="18" charset="0"/>
                <a:cs typeface="Times New Roman" panose="02020603050405020304" pitchFamily="18" charset="0"/>
              </a:rPr>
              <a:t>Housing (air-conditioni</a:t>
            </a:r>
            <a:r>
              <a:rPr lang="en" sz="2000" dirty="0">
                <a:solidFill>
                  <a:schemeClr val="tx1"/>
                </a:solidFill>
                <a:latin typeface="Times New Roman" panose="02020603050405020304" pitchFamily="18" charset="0"/>
                <a:cs typeface="Times New Roman" panose="02020603050405020304" pitchFamily="18" charset="0"/>
              </a:rPr>
              <a:t>ng) </a:t>
            </a:r>
            <a:endParaRPr sz="2000" dirty="0">
              <a:solidFill>
                <a:schemeClr val="tx1"/>
              </a:solidFill>
              <a:latin typeface="Times New Roman" panose="02020603050405020304" pitchFamily="18" charset="0"/>
              <a:cs typeface="Times New Roman" panose="02020603050405020304" pitchFamily="18" charset="0"/>
            </a:endParaRPr>
          </a:p>
          <a:p>
            <a:pPr marL="457200" lvl="0" indent="0" algn="l" rtl="0">
              <a:spcBef>
                <a:spcPts val="1600"/>
              </a:spcBef>
              <a:spcAft>
                <a:spcPts val="1600"/>
              </a:spcAft>
              <a:buNone/>
            </a:pPr>
            <a:endParaRPr dirty="0">
              <a:solidFill>
                <a:schemeClr val="tx1"/>
              </a:solidFill>
            </a:endParaRPr>
          </a:p>
        </p:txBody>
      </p:sp>
      <p:pic>
        <p:nvPicPr>
          <p:cNvPr id="142" name="Google Shape;142;p24"/>
          <p:cNvPicPr preferRelativeResize="0"/>
          <p:nvPr/>
        </p:nvPicPr>
        <p:blipFill>
          <a:blip r:embed="rId3">
            <a:alphaModFix/>
          </a:blip>
          <a:stretch>
            <a:fillRect/>
          </a:stretch>
        </p:blipFill>
        <p:spPr>
          <a:xfrm>
            <a:off x="3840479" y="1751798"/>
            <a:ext cx="5226519" cy="3256025"/>
          </a:xfrm>
          <a:prstGeom prst="rect">
            <a:avLst/>
          </a:prstGeom>
          <a:noFill/>
          <a:ln>
            <a:noFill/>
          </a:ln>
        </p:spPr>
      </p:pic>
      <p:pic>
        <p:nvPicPr>
          <p:cNvPr id="143" name="Google Shape;143;p24"/>
          <p:cNvPicPr preferRelativeResize="0"/>
          <p:nvPr/>
        </p:nvPicPr>
        <p:blipFill rotWithShape="1">
          <a:blip r:embed="rId4">
            <a:alphaModFix/>
          </a:blip>
          <a:srcRect l="15255" t="15462" r="16058"/>
          <a:stretch/>
        </p:blipFill>
        <p:spPr>
          <a:xfrm>
            <a:off x="0" y="0"/>
            <a:ext cx="1161926" cy="949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1161926" y="376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dirty="0" smtClean="0">
                <a:latin typeface="Times New Roman" panose="02020603050405020304" pitchFamily="18" charset="0"/>
                <a:cs typeface="Times New Roman" panose="02020603050405020304" pitchFamily="18" charset="0"/>
              </a:rPr>
              <a:t>SEM </a:t>
            </a:r>
            <a:r>
              <a:rPr lang="en" sz="3600" dirty="0">
                <a:latin typeface="Times New Roman" panose="02020603050405020304" pitchFamily="18" charset="0"/>
                <a:cs typeface="Times New Roman" panose="02020603050405020304" pitchFamily="18" charset="0"/>
              </a:rPr>
              <a:t>- Policy </a:t>
            </a:r>
            <a:endParaRPr b="1" dirty="0">
              <a:latin typeface="Times New Roman" panose="02020603050405020304" pitchFamily="18" charset="0"/>
              <a:cs typeface="Times New Roman" panose="02020603050405020304" pitchFamily="18" charset="0"/>
            </a:endParaRPr>
          </a:p>
        </p:txBody>
      </p:sp>
      <p:sp>
        <p:nvSpPr>
          <p:cNvPr id="149" name="Google Shape;149;p25"/>
          <p:cNvSpPr txBox="1">
            <a:spLocks noGrp="1"/>
          </p:cNvSpPr>
          <p:nvPr>
            <p:ph type="body" idx="1"/>
          </p:nvPr>
        </p:nvSpPr>
        <p:spPr>
          <a:xfrm>
            <a:off x="253948" y="1075473"/>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solidFill>
                  <a:srgbClr val="222222"/>
                </a:solidFill>
                <a:highlight>
                  <a:srgbClr val="FFFFFF"/>
                </a:highlight>
                <a:latin typeface="Times New Roman" panose="02020603050405020304" pitchFamily="18" charset="0"/>
                <a:cs typeface="Times New Roman" panose="02020603050405020304" pitchFamily="18" charset="0"/>
              </a:rPr>
              <a:t>Migrant and Seasonal Agricultural Worker Protection Act </a:t>
            </a:r>
            <a:endParaRPr sz="2000" dirty="0">
              <a:solidFill>
                <a:srgbClr val="222222"/>
              </a:solidFill>
              <a:highlight>
                <a:srgbClr val="FFFFFF"/>
              </a:highlight>
              <a:latin typeface="Times New Roman" panose="02020603050405020304" pitchFamily="18" charset="0"/>
              <a:cs typeface="Times New Roman" panose="02020603050405020304" pitchFamily="18" charset="0"/>
            </a:endParaRPr>
          </a:p>
          <a:p>
            <a:pPr marL="914400" lvl="1" indent="-342900" algn="l" rtl="0">
              <a:spcBef>
                <a:spcPts val="0"/>
              </a:spcBef>
              <a:spcAft>
                <a:spcPts val="0"/>
              </a:spcAft>
              <a:buSzPts val="1800"/>
              <a:buChar char="○"/>
            </a:pPr>
            <a:r>
              <a:rPr lang="en" sz="1800" dirty="0">
                <a:solidFill>
                  <a:srgbClr val="222222"/>
                </a:solidFill>
                <a:highlight>
                  <a:srgbClr val="FFFFFF"/>
                </a:highlight>
                <a:latin typeface="Times New Roman" panose="02020603050405020304" pitchFamily="18" charset="0"/>
                <a:cs typeface="Times New Roman" panose="02020603050405020304" pitchFamily="18" charset="0"/>
              </a:rPr>
              <a:t>Working: Occupational Safety and Health (OSH) Act requires employers to provide safe working environment</a:t>
            </a:r>
            <a:endParaRPr sz="1800" dirty="0">
              <a:solidFill>
                <a:srgbClr val="222222"/>
              </a:solidFill>
              <a:highlight>
                <a:srgbClr val="FFFFFF"/>
              </a:highlight>
              <a:latin typeface="Times New Roman" panose="02020603050405020304" pitchFamily="18" charset="0"/>
              <a:cs typeface="Times New Roman" panose="02020603050405020304" pitchFamily="18" charset="0"/>
            </a:endParaRPr>
          </a:p>
          <a:p>
            <a:pPr marL="914400" lvl="1" indent="-342900" algn="l" rtl="0">
              <a:spcBef>
                <a:spcPts val="0"/>
              </a:spcBef>
              <a:spcAft>
                <a:spcPts val="0"/>
              </a:spcAft>
              <a:buSzPts val="1800"/>
              <a:buChar char="○"/>
            </a:pPr>
            <a:r>
              <a:rPr lang="en" sz="1800" dirty="0">
                <a:solidFill>
                  <a:srgbClr val="222222"/>
                </a:solidFill>
                <a:highlight>
                  <a:srgbClr val="FFFFFF"/>
                </a:highlight>
                <a:latin typeface="Times New Roman" panose="02020603050405020304" pitchFamily="18" charset="0"/>
                <a:cs typeface="Times New Roman" panose="02020603050405020304" pitchFamily="18" charset="0"/>
              </a:rPr>
              <a:t>Housing: OSHA Housing Standard (</a:t>
            </a:r>
            <a:r>
              <a:rPr lang="en" sz="1800" u="sng" dirty="0">
                <a:solidFill>
                  <a:schemeClr val="dk1"/>
                </a:solidFill>
                <a:highlight>
                  <a:srgbClr val="FFFFFF"/>
                </a:highlight>
                <a:latin typeface="Times New Roman" panose="02020603050405020304" pitchFamily="18" charset="0"/>
                <a:ea typeface="Verdana"/>
                <a:cs typeface="Times New Roman" panose="02020603050405020304" pitchFamily="18" charset="0"/>
                <a:sym typeface="Verdana"/>
                <a:hlinkClick r:id="rId3"/>
              </a:rPr>
              <a:t>29 C.F.R. §1910.142)</a:t>
            </a:r>
            <a:endParaRPr sz="1800" dirty="0">
              <a:solidFill>
                <a:srgbClr val="222222"/>
              </a:solidFill>
              <a:highlight>
                <a:srgbClr val="FFFFFF"/>
              </a:highlight>
              <a:latin typeface="Times New Roman" panose="02020603050405020304" pitchFamily="18" charset="0"/>
              <a:cs typeface="Times New Roman" panose="02020603050405020304" pitchFamily="18" charset="0"/>
            </a:endParaRPr>
          </a:p>
          <a:p>
            <a:pPr marL="457200" lvl="0" indent="-342900" algn="l" rtl="0">
              <a:spcBef>
                <a:spcPts val="0"/>
              </a:spcBef>
              <a:spcAft>
                <a:spcPts val="0"/>
              </a:spcAft>
              <a:buSzPts val="1800"/>
              <a:buChar char="●"/>
            </a:pPr>
            <a:r>
              <a:rPr lang="en" sz="2000" dirty="0">
                <a:solidFill>
                  <a:srgbClr val="222222"/>
                </a:solidFill>
                <a:highlight>
                  <a:srgbClr val="FFFFFF"/>
                </a:highlight>
                <a:latin typeface="Times New Roman" panose="02020603050405020304" pitchFamily="18" charset="0"/>
                <a:cs typeface="Times New Roman" panose="02020603050405020304" pitchFamily="18" charset="0"/>
              </a:rPr>
              <a:t>Farms employ less than 11 workers are exempted from OSH Act</a:t>
            </a:r>
            <a:endParaRPr sz="2000" dirty="0">
              <a:solidFill>
                <a:srgbClr val="222222"/>
              </a:solidFill>
              <a:highlight>
                <a:srgbClr val="FFFFFF"/>
              </a:highlight>
              <a:latin typeface="Times New Roman" panose="02020603050405020304" pitchFamily="18" charset="0"/>
              <a:cs typeface="Times New Roman" panose="02020603050405020304" pitchFamily="18" charset="0"/>
            </a:endParaRPr>
          </a:p>
        </p:txBody>
      </p:sp>
      <p:pic>
        <p:nvPicPr>
          <p:cNvPr id="150" name="Google Shape;150;p25"/>
          <p:cNvPicPr preferRelativeResize="0"/>
          <p:nvPr/>
        </p:nvPicPr>
        <p:blipFill>
          <a:blip r:embed="rId4">
            <a:alphaModFix/>
          </a:blip>
          <a:stretch>
            <a:fillRect/>
          </a:stretch>
        </p:blipFill>
        <p:spPr>
          <a:xfrm>
            <a:off x="6594050" y="2882725"/>
            <a:ext cx="2549950" cy="2260775"/>
          </a:xfrm>
          <a:prstGeom prst="rect">
            <a:avLst/>
          </a:prstGeom>
          <a:noFill/>
          <a:ln>
            <a:noFill/>
          </a:ln>
        </p:spPr>
      </p:pic>
      <p:pic>
        <p:nvPicPr>
          <p:cNvPr id="151" name="Google Shape;151;p25"/>
          <p:cNvPicPr preferRelativeResize="0"/>
          <p:nvPr/>
        </p:nvPicPr>
        <p:blipFill>
          <a:blip r:embed="rId5">
            <a:alphaModFix/>
          </a:blip>
          <a:stretch>
            <a:fillRect/>
          </a:stretch>
        </p:blipFill>
        <p:spPr>
          <a:xfrm>
            <a:off x="0" y="2943750"/>
            <a:ext cx="2656850" cy="2199750"/>
          </a:xfrm>
          <a:prstGeom prst="rect">
            <a:avLst/>
          </a:prstGeom>
          <a:noFill/>
          <a:ln>
            <a:noFill/>
          </a:ln>
        </p:spPr>
      </p:pic>
      <p:pic>
        <p:nvPicPr>
          <p:cNvPr id="152" name="Google Shape;152;p25"/>
          <p:cNvPicPr preferRelativeResize="0"/>
          <p:nvPr/>
        </p:nvPicPr>
        <p:blipFill rotWithShape="1">
          <a:blip r:embed="rId6">
            <a:alphaModFix/>
          </a:blip>
          <a:srcRect l="15255" t="15462" r="16058"/>
          <a:stretch/>
        </p:blipFill>
        <p:spPr>
          <a:xfrm>
            <a:off x="0" y="0"/>
            <a:ext cx="1161926" cy="949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219305" y="18045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Times New Roman" panose="02020603050405020304" pitchFamily="18" charset="0"/>
                <a:cs typeface="Times New Roman" panose="02020603050405020304" pitchFamily="18" charset="0"/>
              </a:rPr>
              <a:t>Implications </a:t>
            </a:r>
            <a:endParaRPr sz="3600" dirty="0">
              <a:latin typeface="Times New Roman" panose="02020603050405020304" pitchFamily="18" charset="0"/>
              <a:cs typeface="Times New Roman" panose="02020603050405020304" pitchFamily="18" charset="0"/>
            </a:endParaRPr>
          </a:p>
        </p:txBody>
      </p:sp>
      <p:pic>
        <p:nvPicPr>
          <p:cNvPr id="158" name="Google Shape;158;p26"/>
          <p:cNvPicPr preferRelativeResize="0"/>
          <p:nvPr/>
        </p:nvPicPr>
        <p:blipFill rotWithShape="1">
          <a:blip r:embed="rId3">
            <a:alphaModFix/>
          </a:blip>
          <a:srcRect l="27577" t="20763" r="11424" b="10734"/>
          <a:stretch/>
        </p:blipFill>
        <p:spPr>
          <a:xfrm>
            <a:off x="53050" y="1268440"/>
            <a:ext cx="3863200" cy="2536650"/>
          </a:xfrm>
          <a:prstGeom prst="rect">
            <a:avLst/>
          </a:prstGeom>
          <a:noFill/>
          <a:ln>
            <a:noFill/>
          </a:ln>
        </p:spPr>
      </p:pic>
      <p:pic>
        <p:nvPicPr>
          <p:cNvPr id="159" name="Google Shape;159;p26"/>
          <p:cNvPicPr preferRelativeResize="0"/>
          <p:nvPr/>
        </p:nvPicPr>
        <p:blipFill>
          <a:blip r:embed="rId4">
            <a:alphaModFix/>
          </a:blip>
          <a:stretch>
            <a:fillRect/>
          </a:stretch>
        </p:blipFill>
        <p:spPr>
          <a:xfrm>
            <a:off x="3657600" y="159325"/>
            <a:ext cx="5486400" cy="4754880"/>
          </a:xfrm>
          <a:prstGeom prst="rect">
            <a:avLst/>
          </a:prstGeom>
          <a:noFill/>
          <a:ln>
            <a:noFill/>
          </a:ln>
          <a:effectLst>
            <a:outerShdw dist="50800" dir="5400000" algn="ctr" rotWithShape="0">
              <a:schemeClr val="bg1"/>
            </a:outerShdw>
            <a:softEdge rad="0"/>
          </a:effectLst>
        </p:spPr>
      </p:pic>
      <p:sp>
        <p:nvSpPr>
          <p:cNvPr id="160" name="Google Shape;160;p26"/>
          <p:cNvSpPr txBox="1"/>
          <p:nvPr/>
        </p:nvSpPr>
        <p:spPr>
          <a:xfrm>
            <a:off x="311700" y="3981495"/>
            <a:ext cx="2775300" cy="7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Figure 1. U.S. agricultural exports markets in 2017</a:t>
            </a:r>
            <a:endParaRPr sz="1800" dirty="0"/>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205823" y="4464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Times New Roman" panose="02020603050405020304" pitchFamily="18" charset="0"/>
                <a:cs typeface="Times New Roman" panose="02020603050405020304" pitchFamily="18" charset="0"/>
              </a:rPr>
              <a:t>Recommendation - </a:t>
            </a:r>
            <a:r>
              <a:rPr lang="en" sz="3600" dirty="0" smtClean="0">
                <a:latin typeface="Times New Roman" panose="02020603050405020304" pitchFamily="18" charset="0"/>
                <a:cs typeface="Times New Roman" panose="02020603050405020304" pitchFamily="18" charset="0"/>
              </a:rPr>
              <a:t>Individual </a:t>
            </a:r>
            <a:r>
              <a:rPr lang="en" sz="3600" dirty="0">
                <a:latin typeface="Times New Roman" panose="02020603050405020304" pitchFamily="18" charset="0"/>
                <a:cs typeface="Times New Roman" panose="02020603050405020304" pitchFamily="18" charset="0"/>
              </a:rPr>
              <a:t>Farm Workers  </a:t>
            </a:r>
            <a:endParaRPr sz="3600" dirty="0">
              <a:latin typeface="Times New Roman" panose="02020603050405020304" pitchFamily="18" charset="0"/>
              <a:cs typeface="Times New Roman" panose="02020603050405020304" pitchFamily="18" charset="0"/>
            </a:endParaRPr>
          </a:p>
        </p:txBody>
      </p:sp>
      <p:sp>
        <p:nvSpPr>
          <p:cNvPr id="166" name="Google Shape;166;p27"/>
          <p:cNvSpPr txBox="1">
            <a:spLocks noGrp="1"/>
          </p:cNvSpPr>
          <p:nvPr>
            <p:ph type="body" idx="1"/>
          </p:nvPr>
        </p:nvSpPr>
        <p:spPr>
          <a:xfrm>
            <a:off x="205823" y="1152475"/>
            <a:ext cx="3834877" cy="3857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Self-inform heat stress and heat stroke symptoms </a:t>
            </a:r>
            <a:endParaRPr sz="2000" dirty="0">
              <a:solidFill>
                <a:schemeClr val="tx1"/>
              </a:solidFill>
              <a:latin typeface="Times New Roman" panose="02020603050405020304" pitchFamily="18" charset="0"/>
              <a:cs typeface="Times New Roman" panose="02020603050405020304" pitchFamily="18" charset="0"/>
            </a:endParaRPr>
          </a:p>
          <a:p>
            <a:pPr lvl="1">
              <a:spcBef>
                <a:spcPts val="0"/>
              </a:spcBef>
            </a:pPr>
            <a:r>
              <a:rPr lang="en" sz="1800" dirty="0" smtClean="0">
                <a:solidFill>
                  <a:schemeClr val="tx1"/>
                </a:solidFill>
                <a:latin typeface="Times New Roman" panose="02020603050405020304" pitchFamily="18" charset="0"/>
                <a:cs typeface="Times New Roman" panose="02020603050405020304" pitchFamily="18" charset="0"/>
              </a:rPr>
              <a:t>e.g</a:t>
            </a:r>
            <a:r>
              <a:rPr lang="en" sz="1800" dirty="0">
                <a:solidFill>
                  <a:schemeClr val="tx1"/>
                </a:solidFill>
                <a:latin typeface="Times New Roman" panose="02020603050405020304" pitchFamily="18" charset="0"/>
                <a:cs typeface="Times New Roman" panose="02020603050405020304" pitchFamily="18" charset="0"/>
              </a:rPr>
              <a:t>., heat stroke: core body </a:t>
            </a:r>
            <a:r>
              <a:rPr lang="en" sz="1800" dirty="0" smtClean="0">
                <a:solidFill>
                  <a:schemeClr val="tx1"/>
                </a:solidFill>
                <a:latin typeface="Times New Roman" panose="02020603050405020304" pitchFamily="18" charset="0"/>
                <a:cs typeface="Times New Roman" panose="02020603050405020304" pitchFamily="18" charset="0"/>
              </a:rPr>
              <a:t>temperature ≥ </a:t>
            </a:r>
            <a:r>
              <a:rPr lang="en" sz="1800" dirty="0">
                <a:solidFill>
                  <a:schemeClr val="tx1"/>
                </a:solidFill>
                <a:latin typeface="Times New Roman" panose="02020603050405020304" pitchFamily="18" charset="0"/>
                <a:cs typeface="Times New Roman" panose="02020603050405020304" pitchFamily="18" charset="0"/>
              </a:rPr>
              <a:t>104 ⁰F (40 ⁰C)</a:t>
            </a:r>
            <a:endParaRPr sz="1800" dirty="0">
              <a:solidFill>
                <a:schemeClr val="tx1"/>
              </a:solidFill>
              <a:latin typeface="Times New Roman" panose="02020603050405020304" pitchFamily="18" charset="0"/>
              <a:cs typeface="Times New Roman" panose="02020603050405020304" pitchFamily="18" charset="0"/>
            </a:endParaRPr>
          </a:p>
          <a:p>
            <a:pPr marL="914400" marR="0" lvl="1" indent="-317500" algn="l" rtl="0">
              <a:lnSpc>
                <a:spcPct val="115000"/>
              </a:lnSpc>
              <a:spcBef>
                <a:spcPts val="0"/>
              </a:spcBef>
              <a:spcAft>
                <a:spcPts val="0"/>
              </a:spcAft>
              <a:buSzPts val="1400"/>
              <a:buChar char="○"/>
            </a:pPr>
            <a:r>
              <a:rPr lang="en" sz="1800" dirty="0" smtClean="0">
                <a:solidFill>
                  <a:schemeClr val="tx1"/>
                </a:solidFill>
                <a:latin typeface="Times New Roman" panose="02020603050405020304" pitchFamily="18" charset="0"/>
                <a:cs typeface="Times New Roman" panose="02020603050405020304" pitchFamily="18" charset="0"/>
              </a:rPr>
              <a:t>confusion, nausea, </a:t>
            </a:r>
            <a:r>
              <a:rPr lang="en" sz="1800" dirty="0">
                <a:solidFill>
                  <a:schemeClr val="tx1"/>
                </a:solidFill>
                <a:latin typeface="Times New Roman" panose="02020603050405020304" pitchFamily="18" charset="0"/>
                <a:cs typeface="Times New Roman" panose="02020603050405020304" pitchFamily="18" charset="0"/>
              </a:rPr>
              <a:t>and headache</a:t>
            </a:r>
            <a:endParaRPr sz="1800" dirty="0">
              <a:solidFill>
                <a:schemeClr val="tx1"/>
              </a:solidFill>
              <a:latin typeface="Times New Roman" panose="02020603050405020304" pitchFamily="18" charset="0"/>
              <a:cs typeface="Times New Roman" panose="02020603050405020304" pitchFamily="18" charset="0"/>
            </a:endParaRPr>
          </a:p>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Wear sun-protective clothing, </a:t>
            </a:r>
            <a:r>
              <a:rPr lang="en" sz="2000" dirty="0" smtClean="0">
                <a:solidFill>
                  <a:schemeClr val="tx1"/>
                </a:solidFill>
                <a:latin typeface="Times New Roman" panose="02020603050405020304" pitchFamily="18" charset="0"/>
                <a:cs typeface="Times New Roman" panose="02020603050405020304" pitchFamily="18" charset="0"/>
              </a:rPr>
              <a:t>hats, </a:t>
            </a:r>
            <a:r>
              <a:rPr lang="en" sz="2000" dirty="0">
                <a:solidFill>
                  <a:schemeClr val="tx1"/>
                </a:solidFill>
                <a:latin typeface="Times New Roman" panose="02020603050405020304" pitchFamily="18" charset="0"/>
                <a:cs typeface="Times New Roman" panose="02020603050405020304" pitchFamily="18" charset="0"/>
              </a:rPr>
              <a:t>and sunscreen </a:t>
            </a:r>
            <a:endParaRPr sz="2000" dirty="0">
              <a:solidFill>
                <a:schemeClr val="tx1"/>
              </a:solidFill>
              <a:latin typeface="Times New Roman" panose="02020603050405020304" pitchFamily="18" charset="0"/>
              <a:cs typeface="Times New Roman" panose="02020603050405020304" pitchFamily="18" charset="0"/>
            </a:endParaRPr>
          </a:p>
          <a:p>
            <a:pPr marL="457200" lvl="0" indent="0" algn="l" rtl="0">
              <a:spcBef>
                <a:spcPts val="1600"/>
              </a:spcBef>
              <a:spcAft>
                <a:spcPts val="1600"/>
              </a:spcAft>
              <a:buNone/>
            </a:pPr>
            <a:endParaRPr dirty="0"/>
          </a:p>
        </p:txBody>
      </p:sp>
      <p:pic>
        <p:nvPicPr>
          <p:cNvPr id="167" name="Google Shape;167;p27"/>
          <p:cNvPicPr preferRelativeResize="0"/>
          <p:nvPr/>
        </p:nvPicPr>
        <p:blipFill rotWithShape="1">
          <a:blip r:embed="rId3">
            <a:alphaModFix/>
          </a:blip>
          <a:srcRect l="12149"/>
          <a:stretch/>
        </p:blipFill>
        <p:spPr>
          <a:xfrm>
            <a:off x="4543124" y="1694046"/>
            <a:ext cx="4600876" cy="34494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225073" y="29598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dirty="0">
                <a:latin typeface="Times New Roman" panose="02020603050405020304" pitchFamily="18" charset="0"/>
                <a:cs typeface="Times New Roman" panose="02020603050405020304" pitchFamily="18" charset="0"/>
              </a:rPr>
              <a:t>Recommendation - Interpersonal  </a:t>
            </a:r>
            <a:endParaRPr sz="3600" dirty="0">
              <a:latin typeface="Times New Roman" panose="02020603050405020304" pitchFamily="18" charset="0"/>
              <a:cs typeface="Times New Roman" panose="02020603050405020304" pitchFamily="18" charset="0"/>
            </a:endParaRPr>
          </a:p>
        </p:txBody>
      </p:sp>
      <p:sp>
        <p:nvSpPr>
          <p:cNvPr id="173" name="Google Shape;173;p28"/>
          <p:cNvSpPr txBox="1">
            <a:spLocks noGrp="1"/>
          </p:cNvSpPr>
          <p:nvPr>
            <p:ph type="body" idx="1"/>
          </p:nvPr>
        </p:nvSpPr>
        <p:spPr>
          <a:xfrm>
            <a:off x="311700" y="1152475"/>
            <a:ext cx="4543200" cy="3416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Establish peer support (e.g., co-workers watch out for potential heat stress, remind co-workers to wear heat-protective gear, inform family members about heat risk and prevention) </a:t>
            </a:r>
            <a:endParaRPr sz="2000" dirty="0">
              <a:solidFill>
                <a:schemeClr val="tx1"/>
              </a:solidFill>
              <a:latin typeface="Times New Roman" panose="02020603050405020304" pitchFamily="18" charset="0"/>
              <a:cs typeface="Times New Roman" panose="02020603050405020304" pitchFamily="18" charset="0"/>
            </a:endParaRPr>
          </a:p>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Assist co-workers with heat stress or heat stroke to get medical treatment </a:t>
            </a:r>
            <a:endParaRPr sz="2000" dirty="0">
              <a:solidFill>
                <a:schemeClr val="tx1"/>
              </a:solidFill>
              <a:latin typeface="Times New Roman" panose="02020603050405020304" pitchFamily="18" charset="0"/>
              <a:cs typeface="Times New Roman" panose="02020603050405020304" pitchFamily="18" charset="0"/>
            </a:endParaRPr>
          </a:p>
        </p:txBody>
      </p:sp>
      <p:pic>
        <p:nvPicPr>
          <p:cNvPr id="174" name="Google Shape;174;p28"/>
          <p:cNvPicPr preferRelativeResize="0"/>
          <p:nvPr/>
        </p:nvPicPr>
        <p:blipFill rotWithShape="1">
          <a:blip r:embed="rId3">
            <a:alphaModFix/>
          </a:blip>
          <a:srcRect l="14365" r="3023"/>
          <a:stretch/>
        </p:blipFill>
        <p:spPr>
          <a:xfrm>
            <a:off x="5062888" y="1838628"/>
            <a:ext cx="4081122" cy="3226898"/>
          </a:xfrm>
          <a:prstGeom prst="rect">
            <a:avLst/>
          </a:prstGeom>
          <a:noFill/>
          <a:ln>
            <a:noFill/>
          </a:ln>
        </p:spPr>
      </p:pic>
      <p:sp>
        <p:nvSpPr>
          <p:cNvPr id="175" name="Google Shape;175;p28"/>
          <p:cNvSpPr/>
          <p:nvPr/>
        </p:nvSpPr>
        <p:spPr>
          <a:xfrm>
            <a:off x="6314172" y="0"/>
            <a:ext cx="2926080" cy="1737360"/>
          </a:xfrm>
          <a:prstGeom prst="sun">
            <a:avLst>
              <a:gd name="adj" fmla="val 2500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E599"/>
              </a:highlight>
            </a:endParaRPr>
          </a:p>
        </p:txBody>
      </p:sp>
      <p:sp>
        <p:nvSpPr>
          <p:cNvPr id="176" name="Google Shape;176;p28"/>
          <p:cNvSpPr txBox="1"/>
          <p:nvPr/>
        </p:nvSpPr>
        <p:spPr>
          <a:xfrm>
            <a:off x="7326146" y="551970"/>
            <a:ext cx="1332900" cy="50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Times New Roman" panose="02020603050405020304" pitchFamily="18" charset="0"/>
                <a:cs typeface="Times New Roman" panose="02020603050405020304" pitchFamily="18" charset="0"/>
              </a:rPr>
              <a:t>Cultural Humility</a:t>
            </a:r>
            <a:endParaRPr sz="1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29"/>
          <p:cNvSpPr/>
          <p:nvPr/>
        </p:nvSpPr>
        <p:spPr>
          <a:xfrm>
            <a:off x="6347076" y="9390"/>
            <a:ext cx="2926080" cy="1737360"/>
          </a:xfrm>
          <a:prstGeom prst="sun">
            <a:avLst>
              <a:gd name="adj" fmla="val 2500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E599"/>
              </a:highlight>
            </a:endParaRPr>
          </a:p>
        </p:txBody>
      </p:sp>
      <p:sp>
        <p:nvSpPr>
          <p:cNvPr id="181" name="Google Shape;181;p29"/>
          <p:cNvSpPr txBox="1">
            <a:spLocks noGrp="1"/>
          </p:cNvSpPr>
          <p:nvPr>
            <p:ph type="title"/>
          </p:nvPr>
        </p:nvSpPr>
        <p:spPr>
          <a:xfrm>
            <a:off x="154681" y="337563"/>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200" dirty="0">
                <a:latin typeface="Times New Roman" panose="02020603050405020304" pitchFamily="18" charset="0"/>
                <a:cs typeface="Times New Roman" panose="02020603050405020304" pitchFamily="18" charset="0"/>
              </a:rPr>
              <a:t>Recommendation - Employers </a:t>
            </a:r>
            <a:endParaRPr sz="3200" dirty="0">
              <a:latin typeface="Times New Roman" panose="02020603050405020304" pitchFamily="18" charset="0"/>
              <a:cs typeface="Times New Roman" panose="02020603050405020304" pitchFamily="18" charset="0"/>
            </a:endParaRPr>
          </a:p>
        </p:txBody>
      </p:sp>
      <p:sp>
        <p:nvSpPr>
          <p:cNvPr id="183" name="Google Shape;183;p29"/>
          <p:cNvSpPr txBox="1"/>
          <p:nvPr/>
        </p:nvSpPr>
        <p:spPr>
          <a:xfrm>
            <a:off x="7117981" y="623913"/>
            <a:ext cx="1557300" cy="4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Times New Roman" panose="02020603050405020304" pitchFamily="18" charset="0"/>
                <a:cs typeface="Times New Roman" panose="02020603050405020304" pitchFamily="18" charset="0"/>
              </a:rPr>
              <a:t>Social Justice</a:t>
            </a:r>
            <a:endParaRPr sz="1600" b="1" dirty="0">
              <a:latin typeface="Times New Roman" panose="02020603050405020304" pitchFamily="18" charset="0"/>
              <a:cs typeface="Times New Roman" panose="02020603050405020304" pitchFamily="18" charset="0"/>
            </a:endParaRPr>
          </a:p>
        </p:txBody>
      </p:sp>
      <p:pic>
        <p:nvPicPr>
          <p:cNvPr id="184" name="Google Shape;184;p29"/>
          <p:cNvPicPr preferRelativeResize="0"/>
          <p:nvPr/>
        </p:nvPicPr>
        <p:blipFill rotWithShape="1">
          <a:blip r:embed="rId3">
            <a:alphaModFix/>
          </a:blip>
          <a:srcRect r="49186" b="18012"/>
          <a:stretch/>
        </p:blipFill>
        <p:spPr>
          <a:xfrm>
            <a:off x="5188017" y="1823850"/>
            <a:ext cx="3834058" cy="3189525"/>
          </a:xfrm>
          <a:prstGeom prst="rect">
            <a:avLst/>
          </a:prstGeom>
          <a:noFill/>
          <a:ln>
            <a:noFill/>
          </a:ln>
        </p:spPr>
      </p:pic>
      <p:sp>
        <p:nvSpPr>
          <p:cNvPr id="185" name="Google Shape;185;p29"/>
          <p:cNvSpPr txBox="1"/>
          <p:nvPr/>
        </p:nvSpPr>
        <p:spPr>
          <a:xfrm>
            <a:off x="479600" y="1221300"/>
            <a:ext cx="4092300" cy="371646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Occupational Setting </a:t>
            </a:r>
            <a:endParaRPr sz="2000" dirty="0">
              <a:solidFill>
                <a:schemeClr val="tx1"/>
              </a:solidFill>
              <a:latin typeface="Times New Roman" panose="02020603050405020304" pitchFamily="18" charset="0"/>
              <a:cs typeface="Times New Roman" panose="02020603050405020304" pitchFamily="18" charset="0"/>
            </a:endParaRPr>
          </a:p>
          <a:p>
            <a:pPr marL="914400" lvl="1" indent="-342900" algn="l" rtl="0">
              <a:spcBef>
                <a:spcPts val="0"/>
              </a:spcBef>
              <a:spcAft>
                <a:spcPts val="0"/>
              </a:spcAft>
              <a:buSzPts val="1800"/>
              <a:buChar char="○"/>
            </a:pPr>
            <a:r>
              <a:rPr lang="en" sz="1800" dirty="0">
                <a:solidFill>
                  <a:schemeClr val="tx1"/>
                </a:solidFill>
                <a:latin typeface="Times New Roman" panose="02020603050405020304" pitchFamily="18" charset="0"/>
                <a:cs typeface="Times New Roman" panose="02020603050405020304" pitchFamily="18" charset="0"/>
              </a:rPr>
              <a:t>Offer water and shade in the fields </a:t>
            </a:r>
            <a:endParaRPr lang="en" sz="1800" dirty="0" smtClean="0">
              <a:solidFill>
                <a:schemeClr val="tx1"/>
              </a:solidFill>
              <a:latin typeface="Times New Roman" panose="02020603050405020304" pitchFamily="18" charset="0"/>
              <a:cs typeface="Times New Roman" panose="02020603050405020304" pitchFamily="18" charset="0"/>
            </a:endParaRPr>
          </a:p>
          <a:p>
            <a:pPr marL="914400" lvl="1" indent="-342900" algn="l" rtl="0">
              <a:spcBef>
                <a:spcPts val="0"/>
              </a:spcBef>
              <a:spcAft>
                <a:spcPts val="0"/>
              </a:spcAft>
              <a:buSzPts val="1800"/>
              <a:buChar char="○"/>
            </a:pPr>
            <a:r>
              <a:rPr lang="en" sz="1800" dirty="0" smtClean="0">
                <a:solidFill>
                  <a:schemeClr val="tx1"/>
                </a:solidFill>
                <a:latin typeface="Times New Roman" panose="02020603050405020304" pitchFamily="18" charset="0"/>
                <a:cs typeface="Times New Roman" panose="02020603050405020304" pitchFamily="18" charset="0"/>
              </a:rPr>
              <a:t>Provide </a:t>
            </a:r>
            <a:r>
              <a:rPr lang="en" sz="1800" dirty="0">
                <a:solidFill>
                  <a:schemeClr val="tx1"/>
                </a:solidFill>
                <a:latin typeface="Times New Roman" panose="02020603050405020304" pitchFamily="18" charset="0"/>
                <a:cs typeface="Times New Roman" panose="02020603050405020304" pitchFamily="18" charset="0"/>
              </a:rPr>
              <a:t>breaks</a:t>
            </a:r>
            <a:endParaRPr sz="1800" dirty="0">
              <a:solidFill>
                <a:schemeClr val="tx1"/>
              </a:solidFill>
              <a:latin typeface="Times New Roman" panose="02020603050405020304" pitchFamily="18" charset="0"/>
              <a:cs typeface="Times New Roman" panose="02020603050405020304" pitchFamily="18" charset="0"/>
            </a:endParaRPr>
          </a:p>
          <a:p>
            <a:pPr marL="914400" lvl="1" indent="-342900" algn="l" rtl="0">
              <a:spcBef>
                <a:spcPts val="0"/>
              </a:spcBef>
              <a:spcAft>
                <a:spcPts val="0"/>
              </a:spcAft>
              <a:buSzPts val="1800"/>
              <a:buChar char="○"/>
            </a:pPr>
            <a:r>
              <a:rPr lang="en" sz="1800" dirty="0">
                <a:solidFill>
                  <a:schemeClr val="tx1"/>
                </a:solidFill>
                <a:latin typeface="Times New Roman" panose="02020603050405020304" pitchFamily="18" charset="0"/>
                <a:cs typeface="Times New Roman" panose="02020603050405020304" pitchFamily="18" charset="0"/>
              </a:rPr>
              <a:t>Schedule work early or later in the day</a:t>
            </a:r>
            <a:endParaRPr sz="1800" dirty="0">
              <a:solidFill>
                <a:schemeClr val="tx1"/>
              </a:solidFill>
              <a:latin typeface="Times New Roman" panose="02020603050405020304" pitchFamily="18" charset="0"/>
              <a:cs typeface="Times New Roman" panose="02020603050405020304" pitchFamily="18" charset="0"/>
            </a:endParaRPr>
          </a:p>
          <a:p>
            <a:pPr marL="914400" lvl="1" indent="-342900" algn="l" rtl="0">
              <a:spcBef>
                <a:spcPts val="0"/>
              </a:spcBef>
              <a:spcAft>
                <a:spcPts val="0"/>
              </a:spcAft>
              <a:buSzPts val="1800"/>
              <a:buChar char="○"/>
            </a:pPr>
            <a:r>
              <a:rPr lang="en" sz="1800" dirty="0">
                <a:solidFill>
                  <a:schemeClr val="tx1"/>
                </a:solidFill>
                <a:latin typeface="Times New Roman" panose="02020603050405020304" pitchFamily="18" charset="0"/>
                <a:cs typeface="Times New Roman" panose="02020603050405020304" pitchFamily="18" charset="0"/>
              </a:rPr>
              <a:t>Limit heavy work tasks </a:t>
            </a:r>
            <a:endParaRPr sz="1800" dirty="0">
              <a:solidFill>
                <a:schemeClr val="tx1"/>
              </a:solidFill>
              <a:latin typeface="Times New Roman" panose="02020603050405020304" pitchFamily="18" charset="0"/>
              <a:cs typeface="Times New Roman" panose="02020603050405020304" pitchFamily="18" charset="0"/>
            </a:endParaRPr>
          </a:p>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Housing </a:t>
            </a:r>
            <a:endParaRPr sz="2000" dirty="0">
              <a:solidFill>
                <a:schemeClr val="tx1"/>
              </a:solidFill>
              <a:latin typeface="Times New Roman" panose="02020603050405020304" pitchFamily="18" charset="0"/>
              <a:cs typeface="Times New Roman" panose="02020603050405020304" pitchFamily="18" charset="0"/>
            </a:endParaRPr>
          </a:p>
          <a:p>
            <a:pPr marL="914400" lvl="1" indent="-342900" algn="l" rtl="0">
              <a:spcBef>
                <a:spcPts val="0"/>
              </a:spcBef>
              <a:spcAft>
                <a:spcPts val="0"/>
              </a:spcAft>
              <a:buSzPts val="1800"/>
              <a:buChar char="○"/>
            </a:pPr>
            <a:r>
              <a:rPr lang="en" sz="1800" dirty="0">
                <a:solidFill>
                  <a:schemeClr val="tx1"/>
                </a:solidFill>
                <a:latin typeface="Times New Roman" panose="02020603050405020304" pitchFamily="18" charset="0"/>
                <a:cs typeface="Times New Roman" panose="02020603050405020304" pitchFamily="18" charset="0"/>
              </a:rPr>
              <a:t>Increase general ventilation</a:t>
            </a:r>
            <a:endParaRPr sz="1800" dirty="0">
              <a:solidFill>
                <a:schemeClr val="tx1"/>
              </a:solidFill>
              <a:latin typeface="Times New Roman" panose="02020603050405020304" pitchFamily="18" charset="0"/>
              <a:cs typeface="Times New Roman" panose="02020603050405020304" pitchFamily="18" charset="0"/>
            </a:endParaRPr>
          </a:p>
          <a:p>
            <a:pPr marL="914400" lvl="1" indent="-342900" algn="l" rtl="0">
              <a:spcBef>
                <a:spcPts val="0"/>
              </a:spcBef>
              <a:spcAft>
                <a:spcPts val="0"/>
              </a:spcAft>
              <a:buSzPts val="1800"/>
              <a:buChar char="○"/>
            </a:pPr>
            <a:r>
              <a:rPr lang="en" sz="1800" dirty="0">
                <a:solidFill>
                  <a:schemeClr val="tx1"/>
                </a:solidFill>
                <a:latin typeface="Times New Roman" panose="02020603050405020304" pitchFamily="18" charset="0"/>
                <a:cs typeface="Times New Roman" panose="02020603050405020304" pitchFamily="18" charset="0"/>
              </a:rPr>
              <a:t>Provide cooling fans </a:t>
            </a:r>
            <a:endParaRPr sz="1800" dirty="0">
              <a:solidFill>
                <a:schemeClr val="tx1"/>
              </a:solidFill>
              <a:latin typeface="Times New Roman" panose="02020603050405020304" pitchFamily="18" charset="0"/>
              <a:cs typeface="Times New Roman" panose="02020603050405020304" pitchFamily="18" charset="0"/>
            </a:endParaRPr>
          </a:p>
          <a:p>
            <a:pPr marL="914400" lvl="1" indent="-342900" algn="l" rtl="0">
              <a:spcBef>
                <a:spcPts val="0"/>
              </a:spcBef>
              <a:spcAft>
                <a:spcPts val="0"/>
              </a:spcAft>
              <a:buSzPts val="1800"/>
              <a:buChar char="○"/>
            </a:pPr>
            <a:r>
              <a:rPr lang="en" sz="1800" dirty="0">
                <a:solidFill>
                  <a:schemeClr val="tx1"/>
                </a:solidFill>
                <a:latin typeface="Times New Roman" panose="02020603050405020304" pitchFamily="18" charset="0"/>
                <a:cs typeface="Times New Roman" panose="02020603050405020304" pitchFamily="18" charset="0"/>
              </a:rPr>
              <a:t>Install air conditioning  </a:t>
            </a:r>
            <a:endParaRPr sz="1800" dirty="0">
              <a:solidFill>
                <a:schemeClr val="tx1"/>
              </a:solidFill>
              <a:latin typeface="Times New Roman" panose="02020603050405020304" pitchFamily="18" charset="0"/>
              <a:cs typeface="Times New Roman" panose="02020603050405020304" pitchFamily="18" charset="0"/>
            </a:endParaRPr>
          </a:p>
          <a:p>
            <a:pPr marL="914400" lvl="0" indent="0" algn="l" rtl="0">
              <a:spcBef>
                <a:spcPts val="0"/>
              </a:spcBef>
              <a:spcAft>
                <a:spcPts val="0"/>
              </a:spcAft>
              <a:buNone/>
            </a:pPr>
            <a:endParaRPr sz="1800" dirty="0">
              <a:solidFill>
                <a:schemeClr val="dk2"/>
              </a:solidFill>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254025"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dirty="0">
                <a:latin typeface="Times New Roman" panose="02020603050405020304" pitchFamily="18" charset="0"/>
                <a:cs typeface="Times New Roman" panose="02020603050405020304" pitchFamily="18" charset="0"/>
              </a:rPr>
              <a:t>Recommendation - Community </a:t>
            </a:r>
            <a:endParaRPr sz="3600" dirty="0">
              <a:latin typeface="Times New Roman" panose="02020603050405020304" pitchFamily="18" charset="0"/>
              <a:cs typeface="Times New Roman" panose="02020603050405020304" pitchFamily="18" charset="0"/>
            </a:endParaRPr>
          </a:p>
        </p:txBody>
      </p:sp>
      <p:sp>
        <p:nvSpPr>
          <p:cNvPr id="191" name="Google Shape;191;p30"/>
          <p:cNvSpPr txBox="1">
            <a:spLocks noGrp="1"/>
          </p:cNvSpPr>
          <p:nvPr>
            <p:ph type="body" idx="1"/>
          </p:nvPr>
        </p:nvSpPr>
        <p:spPr>
          <a:xfrm>
            <a:off x="143600" y="863550"/>
            <a:ext cx="8520600" cy="3416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t>
            </a:r>
            <a:endParaRPr/>
          </a:p>
          <a:p>
            <a:pPr marL="0" lvl="0" indent="0" algn="l" rtl="0">
              <a:spcBef>
                <a:spcPts val="1600"/>
              </a:spcBef>
              <a:spcAft>
                <a:spcPts val="1600"/>
              </a:spcAft>
              <a:buNone/>
            </a:pPr>
            <a:endParaRPr/>
          </a:p>
        </p:txBody>
      </p:sp>
      <p:pic>
        <p:nvPicPr>
          <p:cNvPr id="192" name="Google Shape;192;p30"/>
          <p:cNvPicPr preferRelativeResize="0"/>
          <p:nvPr/>
        </p:nvPicPr>
        <p:blipFill>
          <a:blip r:embed="rId3">
            <a:alphaModFix/>
          </a:blip>
          <a:stretch>
            <a:fillRect/>
          </a:stretch>
        </p:blipFill>
        <p:spPr>
          <a:xfrm>
            <a:off x="254025" y="1208975"/>
            <a:ext cx="3589900" cy="1794950"/>
          </a:xfrm>
          <a:prstGeom prst="rect">
            <a:avLst/>
          </a:prstGeom>
          <a:noFill/>
          <a:ln>
            <a:noFill/>
          </a:ln>
        </p:spPr>
      </p:pic>
      <p:pic>
        <p:nvPicPr>
          <p:cNvPr id="193" name="Google Shape;193;p30"/>
          <p:cNvPicPr preferRelativeResize="0"/>
          <p:nvPr/>
        </p:nvPicPr>
        <p:blipFill>
          <a:blip r:embed="rId4">
            <a:alphaModFix/>
          </a:blip>
          <a:stretch>
            <a:fillRect/>
          </a:stretch>
        </p:blipFill>
        <p:spPr>
          <a:xfrm>
            <a:off x="4123463" y="2089725"/>
            <a:ext cx="2752725" cy="1657350"/>
          </a:xfrm>
          <a:prstGeom prst="rect">
            <a:avLst/>
          </a:prstGeom>
          <a:noFill/>
          <a:ln>
            <a:noFill/>
          </a:ln>
        </p:spPr>
      </p:pic>
      <p:pic>
        <p:nvPicPr>
          <p:cNvPr id="194" name="Google Shape;194;p30"/>
          <p:cNvPicPr preferRelativeResize="0"/>
          <p:nvPr/>
        </p:nvPicPr>
        <p:blipFill rotWithShape="1">
          <a:blip r:embed="rId5">
            <a:alphaModFix/>
          </a:blip>
          <a:srcRect l="-659" t="6060" r="10268" b="-6059"/>
          <a:stretch/>
        </p:blipFill>
        <p:spPr>
          <a:xfrm>
            <a:off x="311700" y="3833800"/>
            <a:ext cx="7819574" cy="1108200"/>
          </a:xfrm>
          <a:prstGeom prst="rect">
            <a:avLst/>
          </a:prstGeom>
          <a:noFill/>
          <a:ln>
            <a:noFill/>
          </a:ln>
        </p:spPr>
      </p:pic>
      <p:sp>
        <p:nvSpPr>
          <p:cNvPr id="195" name="Google Shape;195;p30"/>
          <p:cNvSpPr/>
          <p:nvPr/>
        </p:nvSpPr>
        <p:spPr>
          <a:xfrm>
            <a:off x="6504070" y="0"/>
            <a:ext cx="2743200" cy="1737360"/>
          </a:xfrm>
          <a:prstGeom prst="sun">
            <a:avLst>
              <a:gd name="adj" fmla="val 2500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E599"/>
              </a:highlight>
            </a:endParaRPr>
          </a:p>
        </p:txBody>
      </p:sp>
      <p:sp>
        <p:nvSpPr>
          <p:cNvPr id="196" name="Google Shape;196;p30"/>
          <p:cNvSpPr txBox="1"/>
          <p:nvPr/>
        </p:nvSpPr>
        <p:spPr>
          <a:xfrm>
            <a:off x="7430703" y="557525"/>
            <a:ext cx="1681473" cy="460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b="1" dirty="0">
                <a:latin typeface="Times New Roman" panose="02020603050405020304" pitchFamily="18" charset="0"/>
                <a:cs typeface="Times New Roman" panose="02020603050405020304" pitchFamily="18" charset="0"/>
              </a:rPr>
              <a:t>Cultural </a:t>
            </a:r>
            <a:endParaRPr lang="en" sz="1600" b="1" dirty="0" smtClean="0">
              <a:latin typeface="Times New Roman" panose="02020603050405020304" pitchFamily="18" charset="0"/>
              <a:cs typeface="Times New Roman" panose="02020603050405020304" pitchFamily="18" charset="0"/>
            </a:endParaRPr>
          </a:p>
          <a:p>
            <a:pPr marL="0" lvl="0" indent="0" rtl="0">
              <a:spcBef>
                <a:spcPts val="0"/>
              </a:spcBef>
              <a:spcAft>
                <a:spcPts val="0"/>
              </a:spcAft>
              <a:buNone/>
            </a:pPr>
            <a:r>
              <a:rPr lang="en" sz="1600" b="1" dirty="0" smtClean="0">
                <a:latin typeface="Times New Roman" panose="02020603050405020304" pitchFamily="18" charset="0"/>
                <a:cs typeface="Times New Roman" panose="02020603050405020304" pitchFamily="18" charset="0"/>
              </a:rPr>
              <a:t>Humility</a:t>
            </a:r>
            <a:endParaRPr sz="1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dirty="0">
                <a:latin typeface="Times New Roman" panose="02020603050405020304" pitchFamily="18" charset="0"/>
                <a:cs typeface="Times New Roman" panose="02020603050405020304" pitchFamily="18" charset="0"/>
              </a:rPr>
              <a:t>Recommendation - Policy </a:t>
            </a:r>
            <a:endParaRPr sz="3600" dirty="0">
              <a:latin typeface="Times New Roman" panose="02020603050405020304" pitchFamily="18" charset="0"/>
              <a:cs typeface="Times New Roman" panose="02020603050405020304" pitchFamily="18" charset="0"/>
            </a:endParaRPr>
          </a:p>
        </p:txBody>
      </p:sp>
      <p:sp>
        <p:nvSpPr>
          <p:cNvPr id="202" name="Google Shape;202;p31"/>
          <p:cNvSpPr txBox="1">
            <a:spLocks noGrp="1"/>
          </p:cNvSpPr>
          <p:nvPr>
            <p:ph type="body" idx="1"/>
          </p:nvPr>
        </p:nvSpPr>
        <p:spPr>
          <a:xfrm>
            <a:off x="311700" y="1152475"/>
            <a:ext cx="49734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Standardized breaks</a:t>
            </a:r>
            <a:endParaRPr sz="2000" dirty="0">
              <a:solidFill>
                <a:schemeClr val="tx1"/>
              </a:solidFill>
              <a:latin typeface="Times New Roman" panose="02020603050405020304" pitchFamily="18" charset="0"/>
              <a:cs typeface="Times New Roman" panose="02020603050405020304" pitchFamily="18" charset="0"/>
            </a:endParaRPr>
          </a:p>
          <a:p>
            <a:pPr marL="457200" lvl="0" indent="-342900" algn="l" rtl="0">
              <a:lnSpc>
                <a:spcPct val="100000"/>
              </a:lnSpc>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Access to medical and legal aid (</a:t>
            </a:r>
            <a:r>
              <a:rPr lang="en" sz="2000" dirty="0" smtClean="0">
                <a:solidFill>
                  <a:schemeClr val="tx1"/>
                </a:solidFill>
                <a:latin typeface="Times New Roman" panose="02020603050405020304" pitchFamily="18" charset="0"/>
                <a:cs typeface="Times New Roman" panose="02020603050405020304" pitchFamily="18" charset="0"/>
              </a:rPr>
              <a:t>accessible </a:t>
            </a:r>
            <a:r>
              <a:rPr lang="en" sz="2000" dirty="0">
                <a:solidFill>
                  <a:schemeClr val="tx1"/>
                </a:solidFill>
                <a:latin typeface="Times New Roman" panose="02020603050405020304" pitchFamily="18" charset="0"/>
                <a:cs typeface="Times New Roman" panose="02020603050405020304" pitchFamily="18" charset="0"/>
              </a:rPr>
              <a:t>distance and cost to workers)</a:t>
            </a:r>
            <a:endParaRPr sz="2000" dirty="0">
              <a:solidFill>
                <a:schemeClr val="tx1"/>
              </a:solidFill>
              <a:latin typeface="Times New Roman" panose="02020603050405020304" pitchFamily="18" charset="0"/>
              <a:cs typeface="Times New Roman" panose="02020603050405020304" pitchFamily="18" charset="0"/>
            </a:endParaRPr>
          </a:p>
          <a:p>
            <a:pPr marL="457200" lvl="0" indent="-342900" algn="l" rtl="0">
              <a:spcBef>
                <a:spcPts val="0"/>
              </a:spcBef>
              <a:spcAft>
                <a:spcPts val="0"/>
              </a:spcAft>
              <a:buSzPts val="1800"/>
              <a:buChar char="●"/>
            </a:pPr>
            <a:r>
              <a:rPr lang="en" sz="2000" dirty="0">
                <a:solidFill>
                  <a:schemeClr val="tx1"/>
                </a:solidFill>
                <a:latin typeface="Times New Roman" panose="02020603050405020304" pitchFamily="18" charset="0"/>
                <a:cs typeface="Times New Roman" panose="02020603050405020304" pitchFamily="18" charset="0"/>
              </a:rPr>
              <a:t>Mandatory reporting of heat-related illnesses</a:t>
            </a:r>
            <a:endParaRPr sz="2000" dirty="0">
              <a:solidFill>
                <a:schemeClr val="tx1"/>
              </a:solidFill>
              <a:latin typeface="Times New Roman" panose="02020603050405020304" pitchFamily="18" charset="0"/>
              <a:cs typeface="Times New Roman" panose="02020603050405020304" pitchFamily="18" charset="0"/>
            </a:endParaRPr>
          </a:p>
          <a:p>
            <a:pPr marL="457200" lvl="0" indent="0" algn="l" rtl="0">
              <a:spcBef>
                <a:spcPts val="1600"/>
              </a:spcBef>
              <a:spcAft>
                <a:spcPts val="0"/>
              </a:spcAft>
              <a:buNone/>
            </a:pPr>
            <a:endParaRPr dirty="0"/>
          </a:p>
          <a:p>
            <a:pPr marL="457200" lvl="0" indent="0" algn="l" rtl="0">
              <a:spcBef>
                <a:spcPts val="1600"/>
              </a:spcBef>
              <a:spcAft>
                <a:spcPts val="0"/>
              </a:spcAft>
              <a:buNone/>
            </a:pPr>
            <a:endParaRPr dirty="0"/>
          </a:p>
          <a:p>
            <a:pPr marL="457200" lvl="0" indent="0" algn="l" rtl="0">
              <a:spcBef>
                <a:spcPts val="1600"/>
              </a:spcBef>
              <a:spcAft>
                <a:spcPts val="1600"/>
              </a:spcAft>
              <a:buNone/>
            </a:pPr>
            <a:endParaRPr dirty="0"/>
          </a:p>
        </p:txBody>
      </p:sp>
      <p:pic>
        <p:nvPicPr>
          <p:cNvPr id="203" name="Google Shape;203;p31"/>
          <p:cNvPicPr preferRelativeResize="0"/>
          <p:nvPr/>
        </p:nvPicPr>
        <p:blipFill>
          <a:blip r:embed="rId3">
            <a:alphaModFix/>
          </a:blip>
          <a:stretch>
            <a:fillRect/>
          </a:stretch>
        </p:blipFill>
        <p:spPr>
          <a:xfrm>
            <a:off x="5613491" y="2068945"/>
            <a:ext cx="3530509" cy="3074555"/>
          </a:xfrm>
          <a:prstGeom prst="rect">
            <a:avLst/>
          </a:prstGeom>
          <a:noFill/>
          <a:ln>
            <a:noFill/>
          </a:ln>
        </p:spPr>
      </p:pic>
      <p:pic>
        <p:nvPicPr>
          <p:cNvPr id="2" name="Picture 1"/>
          <p:cNvPicPr>
            <a:picLocks noChangeAspect="1"/>
          </p:cNvPicPr>
          <p:nvPr/>
        </p:nvPicPr>
        <p:blipFill>
          <a:blip r:embed="rId4"/>
          <a:stretch>
            <a:fillRect/>
          </a:stretch>
        </p:blipFill>
        <p:spPr>
          <a:xfrm>
            <a:off x="6072473" y="156794"/>
            <a:ext cx="3044681" cy="1737360"/>
          </a:xfrm>
          <a:prstGeom prst="rect">
            <a:avLst/>
          </a:prstGeom>
        </p:spPr>
      </p:pic>
      <p:sp>
        <p:nvSpPr>
          <p:cNvPr id="3" name="TextBox 2"/>
          <p:cNvSpPr txBox="1"/>
          <p:nvPr/>
        </p:nvSpPr>
        <p:spPr>
          <a:xfrm>
            <a:off x="6814340" y="628067"/>
            <a:ext cx="1560946" cy="1046440"/>
          </a:xfrm>
          <a:prstGeom prst="rect">
            <a:avLst/>
          </a:prstGeom>
          <a:noFill/>
        </p:spPr>
        <p:txBody>
          <a:bodyPr wrap="square" rtlCol="0">
            <a:spAutoFit/>
          </a:bodyPr>
          <a:lstStyle/>
          <a:p>
            <a:pPr algn="ctr"/>
            <a:r>
              <a:rPr lang="es-MX" sz="1600" b="1" dirty="0" err="1">
                <a:solidFill>
                  <a:schemeClr val="dk1"/>
                </a:solidFill>
                <a:latin typeface="Times New Roman" panose="02020603050405020304" pitchFamily="18" charset="0"/>
                <a:cs typeface="Times New Roman" panose="02020603050405020304" pitchFamily="18" charset="0"/>
              </a:rPr>
              <a:t>Reciprocity</a:t>
            </a:r>
            <a:r>
              <a:rPr lang="es-MX" sz="1600" b="1" dirty="0">
                <a:solidFill>
                  <a:schemeClr val="dk1"/>
                </a:solidFill>
                <a:latin typeface="Times New Roman" panose="02020603050405020304" pitchFamily="18" charset="0"/>
                <a:cs typeface="Times New Roman" panose="02020603050405020304" pitchFamily="18" charset="0"/>
              </a:rPr>
              <a:t> </a:t>
            </a:r>
            <a:endParaRPr lang="es-MX" sz="1600" b="1" dirty="0" smtClean="0">
              <a:solidFill>
                <a:schemeClr val="dk1"/>
              </a:solidFill>
              <a:latin typeface="Times New Roman" panose="02020603050405020304" pitchFamily="18" charset="0"/>
              <a:cs typeface="Times New Roman" panose="02020603050405020304" pitchFamily="18" charset="0"/>
            </a:endParaRPr>
          </a:p>
          <a:p>
            <a:pPr algn="ctr"/>
            <a:r>
              <a:rPr lang="es-MX" sz="1600" b="1" dirty="0" smtClean="0">
                <a:solidFill>
                  <a:schemeClr val="dk1"/>
                </a:solidFill>
                <a:latin typeface="Times New Roman" panose="02020603050405020304" pitchFamily="18" charset="0"/>
                <a:cs typeface="Times New Roman" panose="02020603050405020304" pitchFamily="18" charset="0"/>
              </a:rPr>
              <a:t>&amp; </a:t>
            </a:r>
            <a:r>
              <a:rPr lang="es-MX" sz="1600" b="1" dirty="0" err="1">
                <a:solidFill>
                  <a:schemeClr val="dk1"/>
                </a:solidFill>
                <a:latin typeface="Times New Roman" panose="02020603050405020304" pitchFamily="18" charset="0"/>
                <a:cs typeface="Times New Roman" panose="02020603050405020304" pitchFamily="18" charset="0"/>
              </a:rPr>
              <a:t>Accountability</a:t>
            </a:r>
            <a:endParaRPr lang="es-MX" sz="1600" b="1" dirty="0">
              <a:solidFill>
                <a:schemeClr val="dk1"/>
              </a:solidFill>
              <a:latin typeface="Times New Roman" panose="02020603050405020304" pitchFamily="18" charset="0"/>
              <a:cs typeface="Times New Roman" panose="02020603050405020304" pitchFamily="18" charset="0"/>
            </a:endParaRPr>
          </a:p>
          <a:p>
            <a:endParaRPr lang="es-MX" dirty="0"/>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183" y="971411"/>
            <a:ext cx="9071634" cy="320067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162613" y="3681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Times New Roman" panose="02020603050405020304" pitchFamily="18" charset="0"/>
                <a:cs typeface="Times New Roman" panose="02020603050405020304" pitchFamily="18" charset="0"/>
              </a:rPr>
              <a:t>Recommendations - Researchers </a:t>
            </a:r>
            <a:endParaRPr sz="3600" dirty="0">
              <a:latin typeface="Times New Roman" panose="02020603050405020304" pitchFamily="18" charset="0"/>
              <a:cs typeface="Times New Roman" panose="02020603050405020304" pitchFamily="18" charset="0"/>
            </a:endParaRPr>
          </a:p>
        </p:txBody>
      </p:sp>
      <p:sp>
        <p:nvSpPr>
          <p:cNvPr id="209" name="Google Shape;209;p32"/>
          <p:cNvSpPr txBox="1">
            <a:spLocks noGrp="1"/>
          </p:cNvSpPr>
          <p:nvPr>
            <p:ph type="body" idx="1"/>
          </p:nvPr>
        </p:nvSpPr>
        <p:spPr>
          <a:xfrm>
            <a:off x="488925" y="12082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marR="0" lvl="0" indent="0" algn="l" rtl="0">
              <a:lnSpc>
                <a:spcPct val="115000"/>
              </a:lnSpc>
              <a:spcBef>
                <a:spcPts val="1600"/>
              </a:spcBef>
              <a:spcAft>
                <a:spcPts val="1600"/>
              </a:spcAft>
              <a:buNone/>
            </a:pPr>
            <a:endParaRPr dirty="0"/>
          </a:p>
        </p:txBody>
      </p:sp>
      <p:sp>
        <p:nvSpPr>
          <p:cNvPr id="210" name="Google Shape;210;p32"/>
          <p:cNvSpPr/>
          <p:nvPr/>
        </p:nvSpPr>
        <p:spPr>
          <a:xfrm>
            <a:off x="6217920" y="2028555"/>
            <a:ext cx="2926080" cy="1737360"/>
          </a:xfrm>
          <a:prstGeom prst="sun">
            <a:avLst>
              <a:gd name="adj" fmla="val 2500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E599"/>
              </a:highlight>
            </a:endParaRPr>
          </a:p>
        </p:txBody>
      </p:sp>
      <p:sp>
        <p:nvSpPr>
          <p:cNvPr id="211" name="Google Shape;211;p32"/>
          <p:cNvSpPr txBox="1"/>
          <p:nvPr/>
        </p:nvSpPr>
        <p:spPr>
          <a:xfrm>
            <a:off x="8762675" y="730450"/>
            <a:ext cx="14904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pic>
        <p:nvPicPr>
          <p:cNvPr id="212" name="Google Shape;212;p32"/>
          <p:cNvPicPr preferRelativeResize="0"/>
          <p:nvPr/>
        </p:nvPicPr>
        <p:blipFill>
          <a:blip r:embed="rId3">
            <a:alphaModFix/>
          </a:blip>
          <a:stretch>
            <a:fillRect/>
          </a:stretch>
        </p:blipFill>
        <p:spPr>
          <a:xfrm>
            <a:off x="574500" y="1267725"/>
            <a:ext cx="5003000" cy="3341850"/>
          </a:xfrm>
          <a:prstGeom prst="rect">
            <a:avLst/>
          </a:prstGeom>
          <a:noFill/>
          <a:ln>
            <a:noFill/>
          </a:ln>
        </p:spPr>
      </p:pic>
      <p:sp>
        <p:nvSpPr>
          <p:cNvPr id="213" name="Google Shape;213;p32"/>
          <p:cNvSpPr/>
          <p:nvPr/>
        </p:nvSpPr>
        <p:spPr>
          <a:xfrm>
            <a:off x="6212992" y="100670"/>
            <a:ext cx="2926080" cy="1737360"/>
          </a:xfrm>
          <a:prstGeom prst="sun">
            <a:avLst>
              <a:gd name="adj" fmla="val 2500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E599"/>
              </a:highlight>
            </a:endParaRPr>
          </a:p>
        </p:txBody>
      </p:sp>
      <p:sp>
        <p:nvSpPr>
          <p:cNvPr id="214" name="Google Shape;214;p32"/>
          <p:cNvSpPr txBox="1"/>
          <p:nvPr/>
        </p:nvSpPr>
        <p:spPr>
          <a:xfrm>
            <a:off x="7154027" y="584460"/>
            <a:ext cx="1239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latin typeface="Times New Roman" panose="02020603050405020304" pitchFamily="18" charset="0"/>
                <a:cs typeface="Times New Roman" panose="02020603050405020304" pitchFamily="18" charset="0"/>
              </a:rPr>
              <a:t>Community- Engaged Research</a:t>
            </a:r>
            <a:endParaRPr b="1" dirty="0">
              <a:latin typeface="Times New Roman" panose="02020603050405020304" pitchFamily="18" charset="0"/>
              <a:cs typeface="Times New Roman" panose="02020603050405020304" pitchFamily="18" charset="0"/>
            </a:endParaRPr>
          </a:p>
        </p:txBody>
      </p:sp>
      <p:sp>
        <p:nvSpPr>
          <p:cNvPr id="215" name="Google Shape;215;p32"/>
          <p:cNvSpPr txBox="1"/>
          <p:nvPr/>
        </p:nvSpPr>
        <p:spPr>
          <a:xfrm>
            <a:off x="6810532" y="2457923"/>
            <a:ext cx="1731000" cy="173736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1"/>
                </a:solidFill>
                <a:latin typeface="Times New Roman" panose="02020603050405020304" pitchFamily="18" charset="0"/>
                <a:cs typeface="Times New Roman" panose="02020603050405020304" pitchFamily="18" charset="0"/>
              </a:rPr>
              <a:t>Reciprocity </a:t>
            </a:r>
            <a:endParaRPr lang="en" b="1" dirty="0" smtClean="0">
              <a:solidFill>
                <a:schemeClr val="dk1"/>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 b="1" dirty="0" smtClean="0">
                <a:solidFill>
                  <a:schemeClr val="dk1"/>
                </a:solidFill>
                <a:latin typeface="Times New Roman" panose="02020603050405020304" pitchFamily="18" charset="0"/>
                <a:cs typeface="Times New Roman" panose="02020603050405020304" pitchFamily="18" charset="0"/>
              </a:rPr>
              <a:t>&amp; </a:t>
            </a:r>
          </a:p>
          <a:p>
            <a:pPr marL="0" lvl="0" indent="0" algn="ctr" rtl="0">
              <a:spcBef>
                <a:spcPts val="0"/>
              </a:spcBef>
              <a:spcAft>
                <a:spcPts val="0"/>
              </a:spcAft>
              <a:buNone/>
            </a:pPr>
            <a:r>
              <a:rPr lang="en" b="1" dirty="0" smtClean="0">
                <a:solidFill>
                  <a:schemeClr val="dk1"/>
                </a:solidFill>
                <a:latin typeface="Times New Roman" panose="02020603050405020304" pitchFamily="18" charset="0"/>
                <a:cs typeface="Times New Roman" panose="02020603050405020304" pitchFamily="18" charset="0"/>
              </a:rPr>
              <a:t>Accountability</a:t>
            </a:r>
            <a:endParaRPr b="1" dirty="0">
              <a:solidFill>
                <a:schemeClr val="dk1"/>
              </a:solidFill>
              <a:latin typeface="Times New Roman" panose="02020603050405020304" pitchFamily="18" charset="0"/>
              <a:cs typeface="Times New Roman" panose="02020603050405020304" pitchFamily="18" charset="0"/>
            </a:endParaRPr>
          </a:p>
          <a:p>
            <a:pPr marL="0" lvl="0" indent="0" algn="l" rtl="0">
              <a:lnSpc>
                <a:spcPct val="115000"/>
              </a:lnSpc>
              <a:spcBef>
                <a:spcPts val="0"/>
              </a:spcBef>
              <a:spcAft>
                <a:spcPts val="0"/>
              </a:spcAft>
              <a:buClr>
                <a:schemeClr val="dk1"/>
              </a:buClr>
              <a:buSzPts val="1100"/>
              <a:buFont typeface="Arial"/>
              <a:buNone/>
            </a:pPr>
            <a:endParaRPr sz="1800" dirty="0">
              <a:solidFill>
                <a:schemeClr val="dk1"/>
              </a:solidFill>
            </a:endParaRPr>
          </a:p>
          <a:p>
            <a:pPr marL="0" lvl="0" indent="0" algn="l" rtl="0">
              <a:spcBef>
                <a:spcPts val="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1" name="Google Shape;71;p15"/>
          <p:cNvPicPr preferRelativeResize="0"/>
          <p:nvPr/>
        </p:nvPicPr>
        <p:blipFill>
          <a:blip r:embed="rId3">
            <a:alphaModFix/>
          </a:blip>
          <a:stretch>
            <a:fillRect/>
          </a:stretch>
        </p:blipFill>
        <p:spPr>
          <a:xfrm>
            <a:off x="6283553" y="1780675"/>
            <a:ext cx="2377440" cy="1828800"/>
          </a:xfrm>
          <a:prstGeom prst="rect">
            <a:avLst/>
          </a:prstGeom>
          <a:noFill/>
          <a:ln>
            <a:noFill/>
          </a:ln>
        </p:spPr>
      </p:pic>
      <p:pic>
        <p:nvPicPr>
          <p:cNvPr id="69" name="Google Shape;69;p15"/>
          <p:cNvPicPr preferRelativeResize="0"/>
          <p:nvPr/>
        </p:nvPicPr>
        <p:blipFill>
          <a:blip r:embed="rId4">
            <a:alphaModFix/>
          </a:blip>
          <a:stretch>
            <a:fillRect/>
          </a:stretch>
        </p:blipFill>
        <p:spPr>
          <a:xfrm>
            <a:off x="499894" y="1780676"/>
            <a:ext cx="2377440" cy="1828800"/>
          </a:xfrm>
          <a:prstGeom prst="rect">
            <a:avLst/>
          </a:prstGeom>
          <a:noFill/>
          <a:ln>
            <a:noFill/>
          </a:ln>
        </p:spPr>
      </p:pic>
      <p:sp>
        <p:nvSpPr>
          <p:cNvPr id="72" name="Google Shape;72;p15"/>
          <p:cNvSpPr txBox="1">
            <a:spLocks noGrp="1"/>
          </p:cNvSpPr>
          <p:nvPr>
            <p:ph type="title"/>
          </p:nvPr>
        </p:nvSpPr>
        <p:spPr>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t" anchorCtr="0">
            <a:noAutofit/>
          </a:bodyPr>
          <a:lstStyle/>
          <a:p>
            <a:pPr marL="0" lvl="0" indent="0" algn="ctr" rtl="0">
              <a:spcBef>
                <a:spcPts val="0"/>
              </a:spcBef>
              <a:spcAft>
                <a:spcPts val="0"/>
              </a:spcAft>
              <a:buNone/>
            </a:pPr>
            <a:r>
              <a:rPr lang="en" sz="3600" dirty="0">
                <a:highlight>
                  <a:schemeClr val="lt1"/>
                </a:highlight>
                <a:latin typeface="Times New Roman" panose="02020603050405020304" pitchFamily="18" charset="0"/>
                <a:cs typeface="Times New Roman" panose="02020603050405020304" pitchFamily="18" charset="0"/>
              </a:rPr>
              <a:t>Purpose </a:t>
            </a:r>
            <a:r>
              <a:rPr lang="en" sz="3600" dirty="0" smtClean="0">
                <a:highlight>
                  <a:schemeClr val="lt1"/>
                </a:highlight>
                <a:latin typeface="Times New Roman" panose="02020603050405020304" pitchFamily="18" charset="0"/>
                <a:cs typeface="Times New Roman" panose="02020603050405020304" pitchFamily="18" charset="0"/>
              </a:rPr>
              <a:t>&amp; Goals </a:t>
            </a:r>
            <a:endParaRPr sz="3600" dirty="0">
              <a:highlight>
                <a:schemeClr val="lt1"/>
              </a:highlight>
              <a:latin typeface="Times New Roman" panose="02020603050405020304" pitchFamily="18" charset="0"/>
              <a:cs typeface="Times New Roman" panose="02020603050405020304" pitchFamily="18" charset="0"/>
            </a:endParaRPr>
          </a:p>
        </p:txBody>
      </p:sp>
      <p:pic>
        <p:nvPicPr>
          <p:cNvPr id="70" name="Google Shape;70;p15"/>
          <p:cNvPicPr preferRelativeResize="0"/>
          <p:nvPr/>
        </p:nvPicPr>
        <p:blipFill rotWithShape="1">
          <a:blip r:embed="rId5">
            <a:alphaModFix/>
          </a:blip>
          <a:srcRect l="7857" r="9316"/>
          <a:stretch/>
        </p:blipFill>
        <p:spPr>
          <a:xfrm>
            <a:off x="3391723" y="1780675"/>
            <a:ext cx="2377440" cy="1828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0" y="22860"/>
            <a:ext cx="4572000" cy="5120640"/>
          </a:xfrm>
          <a:prstGeom prst="rect">
            <a:avLst/>
          </a:prstGeom>
          <a:noFill/>
          <a:ln>
            <a:noFill/>
          </a:ln>
        </p:spPr>
      </p:pic>
      <p:pic>
        <p:nvPicPr>
          <p:cNvPr id="79" name="Google Shape;79;p16"/>
          <p:cNvPicPr preferRelativeResize="0"/>
          <p:nvPr/>
        </p:nvPicPr>
        <p:blipFill rotWithShape="1">
          <a:blip r:embed="rId4">
            <a:alphaModFix/>
          </a:blip>
          <a:srcRect l="8876" r="10796"/>
          <a:stretch/>
        </p:blipFill>
        <p:spPr>
          <a:xfrm>
            <a:off x="4572000" y="22860"/>
            <a:ext cx="4572000" cy="5120640"/>
          </a:xfrm>
          <a:prstGeom prst="rect">
            <a:avLst/>
          </a:prstGeom>
          <a:noFill/>
          <a:ln>
            <a:noFill/>
          </a:ln>
        </p:spPr>
      </p:pic>
      <p:sp>
        <p:nvSpPr>
          <p:cNvPr id="80" name="Google Shape;80;p16"/>
          <p:cNvSpPr txBox="1">
            <a:spLocks noGrp="1"/>
          </p:cNvSpPr>
          <p:nvPr>
            <p:ph type="title"/>
          </p:nvPr>
        </p:nvSpPr>
        <p:spPr>
          <a:xfrm>
            <a:off x="657699" y="2030429"/>
            <a:ext cx="8042955" cy="759674"/>
          </a:xfrm>
          <a:prstGeom prst="rect">
            <a:avLst/>
          </a:prstGeom>
          <a:solidFill>
            <a:schemeClr val="bg1">
              <a:alpha val="54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 sz="3600" dirty="0">
                <a:highlight>
                  <a:schemeClr val="lt1"/>
                </a:highlight>
                <a:latin typeface="Times New Roman" panose="02020603050405020304" pitchFamily="18" charset="0"/>
                <a:cs typeface="Times New Roman" panose="02020603050405020304" pitchFamily="18" charset="0"/>
              </a:rPr>
              <a:t>Population- Iowa Migrant Farmworkers</a:t>
            </a:r>
            <a:endParaRPr sz="3600" dirty="0">
              <a:highlight>
                <a:schemeClr val="lt1"/>
              </a:highligh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p:nvPr/>
        </p:nvSpPr>
        <p:spPr>
          <a:xfrm>
            <a:off x="5488425" y="97325"/>
            <a:ext cx="3226200" cy="1835400"/>
          </a:xfrm>
          <a:prstGeom prst="sun">
            <a:avLst>
              <a:gd name="adj" fmla="val 2500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E599"/>
              </a:highlight>
            </a:endParaRPr>
          </a:p>
        </p:txBody>
      </p:sp>
      <p:sp>
        <p:nvSpPr>
          <p:cNvPr id="87" name="Google Shape;87;p17"/>
          <p:cNvSpPr txBox="1"/>
          <p:nvPr/>
        </p:nvSpPr>
        <p:spPr>
          <a:xfrm>
            <a:off x="6361569" y="826599"/>
            <a:ext cx="1649700" cy="6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Cultural Humility </a:t>
            </a:r>
            <a:endParaRPr b="1"/>
          </a:p>
        </p:txBody>
      </p:sp>
      <p:pic>
        <p:nvPicPr>
          <p:cNvPr id="88" name="Google Shape;88;p17"/>
          <p:cNvPicPr preferRelativeResize="0"/>
          <p:nvPr/>
        </p:nvPicPr>
        <p:blipFill>
          <a:blip r:embed="rId3">
            <a:alphaModFix/>
          </a:blip>
          <a:stretch>
            <a:fillRect/>
          </a:stretch>
        </p:blipFill>
        <p:spPr>
          <a:xfrm>
            <a:off x="0" y="0"/>
            <a:ext cx="4572000" cy="2743200"/>
          </a:xfrm>
          <a:prstGeom prst="rect">
            <a:avLst/>
          </a:prstGeom>
          <a:noFill/>
          <a:ln>
            <a:noFill/>
          </a:ln>
        </p:spPr>
      </p:pic>
      <p:pic>
        <p:nvPicPr>
          <p:cNvPr id="89" name="Google Shape;89;p17"/>
          <p:cNvPicPr preferRelativeResize="0"/>
          <p:nvPr/>
        </p:nvPicPr>
        <p:blipFill rotWithShape="1">
          <a:blip r:embed="rId4">
            <a:alphaModFix/>
          </a:blip>
          <a:srcRect l="5294"/>
          <a:stretch/>
        </p:blipFill>
        <p:spPr>
          <a:xfrm>
            <a:off x="4572000" y="2400300"/>
            <a:ext cx="4572000" cy="2743200"/>
          </a:xfrm>
          <a:prstGeom prst="rect">
            <a:avLst/>
          </a:prstGeom>
          <a:noFill/>
          <a:ln>
            <a:noFill/>
          </a:ln>
        </p:spPr>
      </p:pic>
      <p:pic>
        <p:nvPicPr>
          <p:cNvPr id="90" name="Google Shape;90;p17"/>
          <p:cNvPicPr preferRelativeResize="0"/>
          <p:nvPr/>
        </p:nvPicPr>
        <p:blipFill rotWithShape="1">
          <a:blip r:embed="rId5">
            <a:alphaModFix/>
          </a:blip>
          <a:srcRect t="7287"/>
          <a:stretch/>
        </p:blipFill>
        <p:spPr>
          <a:xfrm>
            <a:off x="0" y="2400300"/>
            <a:ext cx="4572000" cy="2743200"/>
          </a:xfrm>
          <a:prstGeom prst="rect">
            <a:avLst/>
          </a:prstGeom>
          <a:noFill/>
          <a:ln>
            <a:noFill/>
          </a:ln>
        </p:spPr>
      </p:pic>
      <p:sp>
        <p:nvSpPr>
          <p:cNvPr id="91" name="Google Shape;91;p17"/>
          <p:cNvSpPr txBox="1">
            <a:spLocks noGrp="1"/>
          </p:cNvSpPr>
          <p:nvPr>
            <p:ph type="title"/>
          </p:nvPr>
        </p:nvSpPr>
        <p:spPr>
          <a:xfrm>
            <a:off x="468450" y="1873725"/>
            <a:ext cx="8075186" cy="883200"/>
          </a:xfrm>
          <a:prstGeom prst="rect">
            <a:avLst/>
          </a:prstGeom>
          <a:solidFill>
            <a:schemeClr val="bg1">
              <a:alpha val="54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 sz="3600" dirty="0">
                <a:highlight>
                  <a:schemeClr val="lt1"/>
                </a:highlight>
                <a:latin typeface="Times New Roman" panose="02020603050405020304" pitchFamily="18" charset="0"/>
                <a:cs typeface="Times New Roman" panose="02020603050405020304" pitchFamily="18" charset="0"/>
              </a:rPr>
              <a:t>Population- Iowa Migrant Farmworkers</a:t>
            </a:r>
            <a:endParaRPr sz="3600" dirty="0">
              <a:highlight>
                <a:schemeClr val="lt1"/>
              </a:highligh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0" y="456450"/>
            <a:ext cx="4751100" cy="146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latin typeface="Times New Roman" panose="02020603050405020304" pitchFamily="18" charset="0"/>
                <a:cs typeface="Times New Roman" panose="02020603050405020304" pitchFamily="18" charset="0"/>
              </a:rPr>
              <a:t>Climate Change Direct Impact </a:t>
            </a:r>
            <a:endParaRPr sz="3600" dirty="0">
              <a:latin typeface="Times New Roman" panose="02020603050405020304" pitchFamily="18" charset="0"/>
              <a:cs typeface="Times New Roman" panose="02020603050405020304" pitchFamily="18" charset="0"/>
            </a:endParaRPr>
          </a:p>
        </p:txBody>
      </p:sp>
      <p:sp>
        <p:nvSpPr>
          <p:cNvPr id="97" name="Google Shape;97;p18"/>
          <p:cNvSpPr txBox="1">
            <a:spLocks noGrp="1"/>
          </p:cNvSpPr>
          <p:nvPr>
            <p:ph type="body" idx="1"/>
          </p:nvPr>
        </p:nvSpPr>
        <p:spPr>
          <a:xfrm>
            <a:off x="180200" y="14655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0" algn="l" rtl="0">
              <a:spcBef>
                <a:spcPts val="1600"/>
              </a:spcBef>
              <a:spcAft>
                <a:spcPts val="1600"/>
              </a:spcAft>
              <a:buNone/>
            </a:pPr>
            <a:endParaRPr/>
          </a:p>
        </p:txBody>
      </p:sp>
      <p:pic>
        <p:nvPicPr>
          <p:cNvPr id="99" name="Google Shape;99;p18"/>
          <p:cNvPicPr preferRelativeResize="0"/>
          <p:nvPr/>
        </p:nvPicPr>
        <p:blipFill>
          <a:blip r:embed="rId3">
            <a:alphaModFix/>
          </a:blip>
          <a:stretch>
            <a:fillRect/>
          </a:stretch>
        </p:blipFill>
        <p:spPr>
          <a:xfrm>
            <a:off x="73890" y="2253673"/>
            <a:ext cx="5615709" cy="2889827"/>
          </a:xfrm>
          <a:prstGeom prst="rect">
            <a:avLst/>
          </a:prstGeom>
          <a:noFill/>
          <a:ln>
            <a:noFill/>
          </a:ln>
        </p:spPr>
      </p:pic>
      <p:pic>
        <p:nvPicPr>
          <p:cNvPr id="98" name="Google Shape;98;p18"/>
          <p:cNvPicPr preferRelativeResize="0"/>
          <p:nvPr/>
        </p:nvPicPr>
        <p:blipFill rotWithShape="1">
          <a:blip r:embed="rId4">
            <a:alphaModFix/>
          </a:blip>
          <a:srcRect r="72175" b="73171"/>
          <a:stretch/>
        </p:blipFill>
        <p:spPr>
          <a:xfrm>
            <a:off x="5194700" y="-6"/>
            <a:ext cx="3949304" cy="28559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9"/>
          <p:cNvPicPr preferRelativeResize="0"/>
          <p:nvPr/>
        </p:nvPicPr>
        <p:blipFill>
          <a:blip r:embed="rId3">
            <a:alphaModFix/>
          </a:blip>
          <a:stretch>
            <a:fillRect/>
          </a:stretch>
        </p:blipFill>
        <p:spPr>
          <a:xfrm>
            <a:off x="4550" y="0"/>
            <a:ext cx="9144000" cy="5143500"/>
          </a:xfrm>
          <a:prstGeom prst="rect">
            <a:avLst/>
          </a:prstGeom>
          <a:noFill/>
          <a:ln>
            <a:noFill/>
          </a:ln>
        </p:spPr>
      </p:pic>
      <p:sp>
        <p:nvSpPr>
          <p:cNvPr id="105" name="Google Shape;105;p19"/>
          <p:cNvSpPr txBox="1">
            <a:spLocks noGrp="1"/>
          </p:cNvSpPr>
          <p:nvPr>
            <p:ph type="title"/>
          </p:nvPr>
        </p:nvSpPr>
        <p:spPr>
          <a:xfrm>
            <a:off x="254434" y="219170"/>
            <a:ext cx="4856581" cy="772231"/>
          </a:xfrm>
          <a:prstGeom prst="rect">
            <a:avLst/>
          </a:prstGeom>
          <a:solidFill>
            <a:schemeClr val="bg1">
              <a:alpha val="54000"/>
            </a:schemeClr>
          </a:solidFill>
        </p:spPr>
        <p:txBody>
          <a:bodyPr spcFirstLastPara="1" wrap="square" lIns="91425" tIns="91425" rIns="91425" bIns="91425" anchor="t" anchorCtr="0">
            <a:noAutofit/>
          </a:bodyPr>
          <a:lstStyle/>
          <a:p>
            <a:r>
              <a:rPr lang="en" sz="3600" dirty="0">
                <a:highlight>
                  <a:schemeClr val="lt1"/>
                </a:highlight>
                <a:latin typeface="Times New Roman" panose="02020603050405020304" pitchFamily="18" charset="0"/>
                <a:cs typeface="Times New Roman" panose="02020603050405020304" pitchFamily="18" charset="0"/>
              </a:rPr>
              <a:t>Occupational Condition </a:t>
            </a:r>
            <a:endParaRPr sz="3600" dirty="0">
              <a:highlight>
                <a:schemeClr val="lt1"/>
              </a:highligh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0"/>
          <p:cNvPicPr preferRelativeResize="0"/>
          <p:nvPr/>
        </p:nvPicPr>
        <p:blipFill rotWithShape="1">
          <a:blip r:embed="rId3">
            <a:alphaModFix/>
          </a:blip>
          <a:srcRect l="1684" t="3067" r="1263"/>
          <a:stretch/>
        </p:blipFill>
        <p:spPr>
          <a:xfrm>
            <a:off x="0" y="0"/>
            <a:ext cx="4572000" cy="5120640"/>
          </a:xfrm>
          <a:prstGeom prst="rect">
            <a:avLst/>
          </a:prstGeom>
          <a:noFill/>
          <a:ln>
            <a:noFill/>
          </a:ln>
        </p:spPr>
      </p:pic>
      <p:sp>
        <p:nvSpPr>
          <p:cNvPr id="111" name="Google Shape;111;p20"/>
          <p:cNvSpPr txBox="1">
            <a:spLocks noGrp="1"/>
          </p:cNvSpPr>
          <p:nvPr>
            <p:ph type="title"/>
          </p:nvPr>
        </p:nvSpPr>
        <p:spPr>
          <a:xfrm>
            <a:off x="215447" y="216229"/>
            <a:ext cx="4356553" cy="804050"/>
          </a:xfrm>
          <a:prstGeom prst="rect">
            <a:avLst/>
          </a:prstGeom>
          <a:solidFill>
            <a:schemeClr val="bg1">
              <a:alpha val="54000"/>
            </a:schemeClr>
          </a:solid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dirty="0">
                <a:highlight>
                  <a:schemeClr val="lt1"/>
                </a:highlight>
                <a:latin typeface="Times New Roman" panose="02020603050405020304" pitchFamily="18" charset="0"/>
                <a:cs typeface="Times New Roman" panose="02020603050405020304" pitchFamily="18" charset="0"/>
              </a:rPr>
              <a:t>Housing Condition </a:t>
            </a:r>
            <a:endParaRPr sz="3600" dirty="0">
              <a:highlight>
                <a:schemeClr val="lt1"/>
              </a:highlight>
              <a:latin typeface="Times New Roman" panose="02020603050405020304" pitchFamily="18" charset="0"/>
              <a:cs typeface="Times New Roman" panose="02020603050405020304" pitchFamily="18" charset="0"/>
            </a:endParaRPr>
          </a:p>
        </p:txBody>
      </p:sp>
      <p:pic>
        <p:nvPicPr>
          <p:cNvPr id="112" name="Google Shape;112;p20"/>
          <p:cNvPicPr preferRelativeResize="0"/>
          <p:nvPr/>
        </p:nvPicPr>
        <p:blipFill rotWithShape="1">
          <a:blip r:embed="rId4">
            <a:alphaModFix/>
          </a:blip>
          <a:srcRect r="13194"/>
          <a:stretch/>
        </p:blipFill>
        <p:spPr>
          <a:xfrm>
            <a:off x="4572000" y="0"/>
            <a:ext cx="4572000" cy="5120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1"/>
          <p:cNvPicPr preferRelativeResize="0"/>
          <p:nvPr/>
        </p:nvPicPr>
        <p:blipFill rotWithShape="1">
          <a:blip r:embed="rId3">
            <a:alphaModFix/>
          </a:blip>
          <a:srcRect l="15255" r="16058"/>
          <a:stretch/>
        </p:blipFill>
        <p:spPr>
          <a:xfrm>
            <a:off x="1805599" y="175491"/>
            <a:ext cx="5237324" cy="5061150"/>
          </a:xfrm>
          <a:prstGeom prst="rect">
            <a:avLst/>
          </a:prstGeom>
          <a:noFill/>
          <a:ln>
            <a:noFill/>
          </a:ln>
        </p:spPr>
      </p:pic>
      <p:sp>
        <p:nvSpPr>
          <p:cNvPr id="2" name="TextBox 1"/>
          <p:cNvSpPr txBox="1"/>
          <p:nvPr/>
        </p:nvSpPr>
        <p:spPr>
          <a:xfrm>
            <a:off x="1611788" y="281273"/>
            <a:ext cx="5624945" cy="646331"/>
          </a:xfrm>
          <a:prstGeom prst="rect">
            <a:avLst/>
          </a:prstGeom>
          <a:solidFill>
            <a:schemeClr val="lt1"/>
          </a:solid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Socio-Ecological Model</a:t>
            </a:r>
            <a:endParaRPr lang="es-MX"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1968</Words>
  <Application>Microsoft Office PowerPoint</Application>
  <PresentationFormat>On-screen Show (16:9)</PresentationFormat>
  <Paragraphs>153</Paragraphs>
  <Slides>20</Slides>
  <Notes>20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Times New Roman</vt:lpstr>
      <vt:lpstr>Verdana</vt:lpstr>
      <vt:lpstr>Simple Light</vt:lpstr>
      <vt:lpstr>    Migrant Farmworkers, Agricultural Practices, and Climate Change  The Effects of Climate Change on Iowa Migrant Worker Health  </vt:lpstr>
      <vt:lpstr>PowerPoint Presentation</vt:lpstr>
      <vt:lpstr>Purpose &amp; Goals </vt:lpstr>
      <vt:lpstr>Population- Iowa Migrant Farmworkers</vt:lpstr>
      <vt:lpstr>Population- Iowa Migrant Farmworkers</vt:lpstr>
      <vt:lpstr>Climate Change Direct Impact </vt:lpstr>
      <vt:lpstr>Occupational Condition </vt:lpstr>
      <vt:lpstr>Housing Condition </vt:lpstr>
      <vt:lpstr>PowerPoint Presentation</vt:lpstr>
      <vt:lpstr>SEM - Individual </vt:lpstr>
      <vt:lpstr>SEM - Interpersonal &amp; Community </vt:lpstr>
      <vt:lpstr>SEM- Organization </vt:lpstr>
      <vt:lpstr>SEM - Policy </vt:lpstr>
      <vt:lpstr>Implications </vt:lpstr>
      <vt:lpstr>Recommendation - Individual Farm Workers  </vt:lpstr>
      <vt:lpstr>Recommendation - Interpersonal  </vt:lpstr>
      <vt:lpstr>Recommendation - Employers </vt:lpstr>
      <vt:lpstr>Recommendation - Community </vt:lpstr>
      <vt:lpstr>Recommendation - Policy </vt:lpstr>
      <vt:lpstr>Recommendations - Researchers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Migrant Farmworkers, Agricultural Practices, and Climate Change  The Effects of Climate Change on Iowa Migrant Worker Health</dc:title>
  <dc:creator>Chavez, Cindy J</dc:creator>
  <cp:lastModifiedBy>Chavez, Cindy J</cp:lastModifiedBy>
  <cp:revision>17</cp:revision>
  <dcterms:modified xsi:type="dcterms:W3CDTF">2019-05-09T18:28:47Z</dcterms:modified>
</cp:coreProperties>
</file>