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6858000" cy="9144000"/>
  <p:embeddedFontLst>
    <p:embeddedFont>
      <p:font typeface="PT Sans Narrow" panose="020B0604020202020204" charset="0"/>
      <p:regular r:id="rId23"/>
      <p:bold r:id="rId24"/>
    </p:embeddedFont>
    <p:embeddedFont>
      <p:font typeface="Calibri" panose="020F0502020204030204" pitchFamily="34" charset="0"/>
      <p:regular r:id="rId25"/>
      <p:bold r:id="rId26"/>
      <p:italic r:id="rId27"/>
      <p:boldItalic r:id="rId28"/>
    </p:embeddedFont>
    <p:embeddedFont>
      <p:font typeface="Open Sans" panose="020B060402020202020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786"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en" sz="1200" b="1">
                <a:latin typeface="Calibri"/>
                <a:ea typeface="Calibri"/>
                <a:cs typeface="Calibri"/>
                <a:sym typeface="Calibri"/>
              </a:rPr>
              <a:t>A:</a:t>
            </a:r>
            <a:r>
              <a:rPr lang="en" sz="1200">
                <a:latin typeface="Calibri"/>
                <a:ea typeface="Calibri"/>
                <a:cs typeface="Calibri"/>
                <a:sym typeface="Calibri"/>
              </a:rPr>
              <a:t> My name is Akpevwe, I am a senior studying  health and human physiology and my name is Erin and I’m a senior also studying health and human physiology, and our case study will describe the causes of the double burden of malnutrition using the social ecological model, impacts of this burden, examination of the burden in the United States and India, and subsequent social justice approach solutions.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5550b8ea52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5550b8ea52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Calibri"/>
                <a:ea typeface="Calibri"/>
                <a:cs typeface="Calibri"/>
                <a:sym typeface="Calibri"/>
              </a:rPr>
              <a:t>E: </a:t>
            </a:r>
            <a:r>
              <a:rPr lang="en" sz="1200">
                <a:latin typeface="Calibri"/>
                <a:ea typeface="Calibri"/>
                <a:cs typeface="Calibri"/>
                <a:sym typeface="Calibri"/>
              </a:rPr>
              <a:t>India is undergoing rapid socio-economic, demographic and nutritional transition. Undernutrition is still prevalent in many states in India, however rates of people being overweight or obese are steadily increasing. Often times more attention is focused on undernutrition programming overshadowing obesity. There is a need for public health programs that are able to address both simultaneously.</a:t>
            </a:r>
            <a:endParaRPr sz="1200">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550b8ea52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5550b8ea52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Calibri"/>
                <a:ea typeface="Calibri"/>
                <a:cs typeface="Calibri"/>
                <a:sym typeface="Calibri"/>
              </a:rPr>
              <a:t>A:</a:t>
            </a:r>
            <a:r>
              <a:rPr lang="en" sz="1200">
                <a:latin typeface="Calibri"/>
                <a:ea typeface="Calibri"/>
                <a:cs typeface="Calibri"/>
                <a:sym typeface="Calibri"/>
              </a:rPr>
              <a:t> In a large population study of over 8,000 married women in India researchers found several factors contributing to the double burden. Malnutrition varied with the economic situation of the household: women in the wealthiest indices were more likely to be overweight. Among the richest women, 48.9% were obese and among the poorest indices 4% were obese. </a:t>
            </a:r>
            <a:endParaRPr sz="1200">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5550b8ea52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5550b8ea52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Calibri"/>
                <a:ea typeface="Calibri"/>
                <a:cs typeface="Calibri"/>
                <a:sym typeface="Calibri"/>
              </a:rPr>
              <a:t>E: </a:t>
            </a:r>
            <a:r>
              <a:rPr lang="en" sz="1200">
                <a:latin typeface="Calibri"/>
                <a:ea typeface="Calibri"/>
                <a:cs typeface="Calibri"/>
                <a:sym typeface="Calibri"/>
              </a:rPr>
              <a:t>Malnutrition varied with age: younger women were more likely to be underweight and older women were more likely to be obese. It also varied with education. Prevalence of undernutrition was nearly five times higher among women with no education than those with 12 or more years of schooling in south and east of the country. Obesity was 8 times higher among women with 12+ years of schooling than those without education in the east.</a:t>
            </a:r>
            <a:endParaRPr sz="1200">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5550b8ea52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5550b8ea52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Calibri"/>
                <a:ea typeface="Calibri"/>
                <a:cs typeface="Calibri"/>
                <a:sym typeface="Calibri"/>
              </a:rPr>
              <a:t>A:</a:t>
            </a:r>
            <a:r>
              <a:rPr lang="en" sz="1200">
                <a:latin typeface="Calibri"/>
                <a:ea typeface="Calibri"/>
                <a:cs typeface="Calibri"/>
                <a:sym typeface="Calibri"/>
              </a:rPr>
              <a:t> Geography is also a factor. Obesity was higher in urban areas, however obesity fatality rates were higher in rural areas due to poor access to healthcare, and delayed treatment and diagnosis. Malnutrition in India costs around $10 Billion annually. In conclusion, researchers determined that many regions in India are experiencing the double burden of malnutrition, however the extent of the problems may differ.</a:t>
            </a:r>
            <a:endParaRPr sz="1200">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5550b8ea52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5550b8ea52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Calibri"/>
                <a:ea typeface="Calibri"/>
                <a:cs typeface="Calibri"/>
                <a:sym typeface="Calibri"/>
              </a:rPr>
              <a:t>E: </a:t>
            </a:r>
            <a:r>
              <a:rPr lang="en" sz="1200">
                <a:latin typeface="Calibri"/>
                <a:ea typeface="Calibri"/>
                <a:cs typeface="Calibri"/>
                <a:sym typeface="Calibri"/>
              </a:rPr>
              <a:t>Shifting gears to the US -  53% of households with an underweight person also have an overweight or obese person in the same house. This phenomenon tends to occur mostly in lower income homes. Many of these homes tend to receive food from community food banks. Half of the food banks in the US have nutrition policies, but less than ⅓ of the policies eliminate sugary food products from inventories.</a:t>
            </a:r>
            <a:endParaRPr sz="1200">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5550b8ea52_0_6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5550b8ea52_0_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Calibri"/>
                <a:ea typeface="Calibri"/>
                <a:cs typeface="Calibri"/>
                <a:sym typeface="Calibri"/>
              </a:rPr>
              <a:t>A:</a:t>
            </a:r>
            <a:r>
              <a:rPr lang="en" sz="1200">
                <a:latin typeface="Calibri"/>
                <a:ea typeface="Calibri"/>
                <a:cs typeface="Calibri"/>
                <a:sym typeface="Calibri"/>
              </a:rPr>
              <a:t> The United States has healthcare costs higher than any other country, one of the main contributors to this cost is treating chronic disease. Malnutrition increases the cost of treating disease. A recent study showed that the impact of malnutrition associated with eight common diseases costs an additional $15.5 billion for the US in direct medical spending. </a:t>
            </a:r>
            <a:endParaRPr sz="1200">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5550b8ea52_0_7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5550b8ea52_0_7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021122"/>
                </a:solidFill>
                <a:latin typeface="Calibri"/>
                <a:ea typeface="Calibri"/>
                <a:cs typeface="Calibri"/>
                <a:sym typeface="Calibri"/>
              </a:rPr>
              <a:t>E: </a:t>
            </a:r>
            <a:r>
              <a:rPr lang="en" sz="1200">
                <a:solidFill>
                  <a:srgbClr val="021122"/>
                </a:solidFill>
                <a:latin typeface="Calibri"/>
                <a:ea typeface="Calibri"/>
                <a:cs typeface="Calibri"/>
                <a:sym typeface="Calibri"/>
              </a:rPr>
              <a:t>Locally, one in eight Iowans often goes hungry, with children being the most vulnerable to food insecurity. However, Iowa is ranked 10th highest in the nation for youth obesity, and fourth in the nation for adult obesity. This is an example of how the double burden of malnutrition affects a population level and illustrates the need for policies and programs that help promote access to health and affordable foods that are nutritious. </a:t>
            </a:r>
            <a:endParaRPr sz="1200">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5550b8ea52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5550b8ea52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Calibri"/>
                <a:ea typeface="Calibri"/>
                <a:cs typeface="Calibri"/>
                <a:sym typeface="Calibri"/>
              </a:rPr>
              <a:t>A:</a:t>
            </a:r>
            <a:r>
              <a:rPr lang="en" sz="1200">
                <a:latin typeface="Calibri"/>
                <a:ea typeface="Calibri"/>
                <a:cs typeface="Calibri"/>
                <a:sym typeface="Calibri"/>
              </a:rPr>
              <a:t> The implications of this double burden are long term and far reaching. Both obesity and undernutrition lead to adverse, comorbid outcomes, no matter the population or region. Nutrition helps to promote maternal and child health to set children up for success later in life, leads to improvements in education, and supports better health outcomes, leading to reduced healthcare costs.</a:t>
            </a:r>
            <a:endParaRPr sz="1200">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5550b8ea52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5550b8ea52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Calibri"/>
                <a:ea typeface="Calibri"/>
                <a:cs typeface="Calibri"/>
                <a:sym typeface="Calibri"/>
              </a:rPr>
              <a:t>E: </a:t>
            </a:r>
            <a:r>
              <a:rPr lang="en" sz="1200">
                <a:latin typeface="Calibri"/>
                <a:ea typeface="Calibri"/>
                <a:cs typeface="Calibri"/>
                <a:sym typeface="Calibri"/>
              </a:rPr>
              <a:t>Although there are interventions that could be made at every level, the World Health Organization recommends programs and policies that address both burdens. These include creating food systems for healthy, sustainable diets, integrating nutrition policy with agriculture policy, implementing universal health care coverage, increasing nutrition related education, and focusing on trade and investment that improves nutrition.  </a:t>
            </a:r>
            <a:endParaRPr sz="1200">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55ca21a48b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55ca21a48b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Calibri"/>
                <a:ea typeface="Calibri"/>
                <a:cs typeface="Calibri"/>
                <a:sym typeface="Calibri"/>
              </a:rPr>
              <a:t>A:</a:t>
            </a:r>
            <a:r>
              <a:rPr lang="en" sz="1200">
                <a:latin typeface="Calibri"/>
                <a:ea typeface="Calibri"/>
                <a:cs typeface="Calibri"/>
                <a:sym typeface="Calibri"/>
              </a:rPr>
              <a:t> One such example of a policy is the Fresh Fruit and Vegetable Program in the US. A study noted that </a:t>
            </a:r>
            <a:r>
              <a:rPr lang="en" sz="1200">
                <a:highlight>
                  <a:srgbClr val="FFFFFF"/>
                </a:highlight>
                <a:latin typeface="Calibri"/>
                <a:ea typeface="Calibri"/>
                <a:cs typeface="Calibri"/>
                <a:sym typeface="Calibri"/>
              </a:rPr>
              <a:t>feeding children nutrient-dense foods can be challenging, given that they need to be introduced to a food up to 17 times before accepting it. However, federal policies such as this have exposed more children to nutrient-dense foods and therefore these foods are accepted earlier. </a:t>
            </a:r>
            <a:endParaRPr sz="1200">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5550b8ea52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5550b8ea52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en" sz="1200" b="1">
                <a:solidFill>
                  <a:srgbClr val="333333"/>
                </a:solidFill>
                <a:latin typeface="Calibri"/>
                <a:ea typeface="Calibri"/>
                <a:cs typeface="Calibri"/>
                <a:sym typeface="Calibri"/>
              </a:rPr>
              <a:t>E:</a:t>
            </a:r>
            <a:r>
              <a:rPr lang="en" sz="1200">
                <a:solidFill>
                  <a:srgbClr val="333333"/>
                </a:solidFill>
                <a:latin typeface="Calibri"/>
                <a:ea typeface="Calibri"/>
                <a:cs typeface="Calibri"/>
                <a:sym typeface="Calibri"/>
              </a:rPr>
              <a:t> According to the World Health Organization, the double burden of malnutrition is characterised by the coexistence of undernutrition along with overweight and obesity, or diet-related noncommunicable diseases, within individuals, households and populations, and across the lifecourse. There are three forms of malnutrition - stunting, wasting and obesity.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5550b8ea52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5550b8ea52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Calibri"/>
                <a:ea typeface="Calibri"/>
                <a:cs typeface="Calibri"/>
                <a:sym typeface="Calibri"/>
              </a:rPr>
              <a:t>E:</a:t>
            </a:r>
            <a:r>
              <a:rPr lang="en" sz="1200">
                <a:latin typeface="Calibri"/>
                <a:ea typeface="Calibri"/>
                <a:cs typeface="Calibri"/>
                <a:sym typeface="Calibri"/>
              </a:rPr>
              <a:t> Lastly, we believe the HEAL Principles that are most critical in these policy centered recommendations include capacity building and utilizing community based research in order to create specific solutions. Sustainability is also critical,  as communities need long term strategies to handle the double burden of malnutrition. Lastly, cultural competency must be considered when addressing these issues and their solutions.</a:t>
            </a:r>
            <a:endParaRPr sz="1200">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5550b8ea52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5550b8ea52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Calibri"/>
                <a:ea typeface="Calibri"/>
                <a:cs typeface="Calibri"/>
                <a:sym typeface="Calibri"/>
              </a:rPr>
              <a:t>A: </a:t>
            </a:r>
            <a:r>
              <a:rPr lang="en" sz="1200">
                <a:latin typeface="Calibri"/>
                <a:ea typeface="Calibri"/>
                <a:cs typeface="Calibri"/>
                <a:sym typeface="Calibri"/>
              </a:rPr>
              <a:t>There are two types of undernutrition - stunting and wasting. Stunting is being too short for age, and wasting is being too thin for height. The other type of malnutrition - obesity - is due to to overnutrition and is classified as being over what is considered a healthy weight for height. Today, nearly one in three persons globally suffers from at least one form of malnutrition. </a:t>
            </a:r>
            <a:endParaRPr sz="1200">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5550b8ea5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5550b8ea5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E:</a:t>
            </a:r>
            <a:r>
              <a:rPr lang="en"/>
              <a:t> Currently, 462 million adults are underweight and 156 million children are stunted. On the other hand, 1.9 billion adults are overweight, while 41 million children under 5 are overweight or obese. Every region of the world is affected by the double burden of malnutrition, or at least one aspect of it. Developed countries suffer more from overnutrition, while developing countries tend to carry the burden of both under and overnutrition.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5550b8ea52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5550b8ea52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Calibri"/>
                <a:ea typeface="Calibri"/>
                <a:cs typeface="Calibri"/>
                <a:sym typeface="Calibri"/>
              </a:rPr>
              <a:t>A:</a:t>
            </a:r>
            <a:r>
              <a:rPr lang="en" sz="1200">
                <a:latin typeface="Calibri"/>
                <a:ea typeface="Calibri"/>
                <a:cs typeface="Calibri"/>
                <a:sym typeface="Calibri"/>
              </a:rPr>
              <a:t> This affects multiple facets of society. Individually, there can be development of two or more types of malnutrition -  like obesity along with nutritional deficiencies. It can also occur across the life-course - such as being malnourished as a child, but then being an overweight adult. Households can have a member that is malnourished while another is overweight, and populations can have the coexistence of under and overnutrition.</a:t>
            </a:r>
            <a:endParaRPr sz="1200">
              <a:latin typeface="Calibri"/>
              <a:ea typeface="Calibri"/>
              <a:cs typeface="Calibri"/>
              <a:sym typeface="Calibri"/>
            </a:endParaRPr>
          </a:p>
          <a:p>
            <a:pPr marL="0" lvl="0" indent="0" algn="l" rtl="0">
              <a:spcBef>
                <a:spcPts val="0"/>
              </a:spcBef>
              <a:spcAft>
                <a:spcPts val="0"/>
              </a:spcAft>
              <a:buNone/>
            </a:pPr>
            <a:endParaRPr sz="1200">
              <a:solidFill>
                <a:srgbClr val="333333"/>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5550b8ea52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5550b8ea52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Calibri"/>
                <a:ea typeface="Calibri"/>
                <a:cs typeface="Calibri"/>
                <a:sym typeface="Calibri"/>
              </a:rPr>
              <a:t>E: </a:t>
            </a:r>
            <a:r>
              <a:rPr lang="en" sz="1200">
                <a:latin typeface="Calibri"/>
                <a:ea typeface="Calibri"/>
                <a:cs typeface="Calibri"/>
                <a:sym typeface="Calibri"/>
              </a:rPr>
              <a:t>One of the key determinants in the double burden are various population transitions. The demographic transition is the shift from populations experiencing high birth and death rates to low, while the epidemiologic transition is disease burden moving from infectious to chronic diseases. The nutrition transition may be the most critical and is shifting from diets high in cereals and fiber to Western diets.</a:t>
            </a:r>
            <a:endParaRPr sz="1200">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5550b8ea52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5550b8ea52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Calibri"/>
                <a:ea typeface="Calibri"/>
                <a:cs typeface="Calibri"/>
                <a:sym typeface="Calibri"/>
              </a:rPr>
              <a:t>A: </a:t>
            </a:r>
            <a:r>
              <a:rPr lang="en" sz="1200">
                <a:latin typeface="Calibri"/>
                <a:ea typeface="Calibri"/>
                <a:cs typeface="Calibri"/>
                <a:sym typeface="Calibri"/>
              </a:rPr>
              <a:t>There are other determinants that contribute to the double burden of malnutrition, best described by the social ecological model. At the individual level, epigenetics, lifestyle factors and early life nutrition all play a role. At the interpersonal level, the influences of family and friends, and cultural factors regarding eating habits, can contribute.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55ca21a48b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55ca21a48b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Calibri"/>
                <a:ea typeface="Calibri"/>
                <a:cs typeface="Calibri"/>
                <a:sym typeface="Calibri"/>
              </a:rPr>
              <a:t>E:</a:t>
            </a:r>
            <a:r>
              <a:rPr lang="en" sz="1200">
                <a:latin typeface="Calibri"/>
                <a:ea typeface="Calibri"/>
                <a:cs typeface="Calibri"/>
                <a:sym typeface="Calibri"/>
              </a:rPr>
              <a:t> Community influences include the quality of food available, food desserts and access to medical care and food. At the institutional level,  the influence of corporations, increases in the western diet and portion sizes are examples. At the policy level, food and healthcare systems, trade policies favoring processed food, agricultural subsidies and the built environment are key factors.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5550b8ea52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5550b8ea52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Calibri"/>
                <a:ea typeface="Calibri"/>
                <a:cs typeface="Calibri"/>
                <a:sym typeface="Calibri"/>
              </a:rPr>
              <a:t>A:</a:t>
            </a:r>
            <a:r>
              <a:rPr lang="en" sz="1200">
                <a:latin typeface="Calibri"/>
                <a:ea typeface="Calibri"/>
                <a:cs typeface="Calibri"/>
                <a:sym typeface="Calibri"/>
              </a:rPr>
              <a:t> We decided to do a comparative analysis on the double burden of malnutrition in the United States and India. We believed these two countries would highlight some of the key social epidemiologic principles as well as foster good conversation for possible solutions to solving the double burden of malnutrition. We’ll first look at this burden in India.</a:t>
            </a:r>
            <a:endParaRPr sz="1200">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9" name="Google Shape;19;p2"/>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0" name="Google Shape;2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0066"/>
    </mc:Choice>
    <mc:Fallback xmlns="">
      <p:transition spd="slow" advClick="0" advTm="20066"/>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0066"/>
    </mc:Choice>
    <mc:Fallback xmlns="">
      <p:transition spd="slow" advClick="0" advTm="20066"/>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0066"/>
    </mc:Choice>
    <mc:Fallback xmlns="">
      <p:transition spd="slow" advClick="0" advTm="20066"/>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0066"/>
    </mc:Choice>
    <mc:Fallback xmlns="">
      <p:transition spd="slow" advClick="0" advTm="20066"/>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0066"/>
    </mc:Choice>
    <mc:Fallback xmlns="">
      <p:transition spd="slow" advClick="0" advTm="20066"/>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0066"/>
    </mc:Choice>
    <mc:Fallback xmlns="">
      <p:transition spd="slow" advClick="0" advTm="20066"/>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0066"/>
    </mc:Choice>
    <mc:Fallback xmlns="">
      <p:transition spd="slow" advClick="0" advTm="20066"/>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0066"/>
    </mc:Choice>
    <mc:Fallback xmlns="">
      <p:transition spd="slow" advClick="0" advTm="20066"/>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0066"/>
    </mc:Choice>
    <mc:Fallback xmlns="">
      <p:transition spd="slow" advClick="0" advTm="20066"/>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0066"/>
    </mc:Choice>
    <mc:Fallback xmlns="">
      <p:transition spd="slow" advClick="0" advTm="20066"/>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0066"/>
    </mc:Choice>
    <mc:Fallback xmlns="">
      <p:transition spd="slow" advClick="0" advTm="20066"/>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14:dur="2000" advClick="0" advTm="20066"/>
    </mc:Choice>
    <mc:Fallback xmlns="">
      <p:transition spd="slow" advClick="0" advTm="20066"/>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
        <p:cNvGrpSpPr/>
        <p:nvPr/>
      </p:nvGrpSpPr>
      <p:grpSpPr>
        <a:xfrm>
          <a:off x="0" y="0"/>
          <a:ext cx="0" cy="0"/>
          <a:chOff x="0" y="0"/>
          <a:chExt cx="0" cy="0"/>
        </a:xfrm>
      </p:grpSpPr>
      <p:sp>
        <p:nvSpPr>
          <p:cNvPr id="66" name="Google Shape;66;p13"/>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000"/>
              <a:t>The Double Burden of Malnutrition</a:t>
            </a:r>
            <a:endParaRPr sz="5000"/>
          </a:p>
        </p:txBody>
      </p:sp>
      <p:sp>
        <p:nvSpPr>
          <p:cNvPr id="67" name="Google Shape;67;p13"/>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A Case Study</a:t>
            </a:r>
            <a:endParaRPr b="1"/>
          </a:p>
          <a:p>
            <a:pPr marL="0" lvl="0" indent="0" algn="ctr" rtl="0">
              <a:spcBef>
                <a:spcPts val="0"/>
              </a:spcBef>
              <a:spcAft>
                <a:spcPts val="0"/>
              </a:spcAft>
              <a:buNone/>
            </a:pPr>
            <a:r>
              <a:rPr lang="en" sz="1800"/>
              <a:t>3rd Annual HEAL Summit</a:t>
            </a:r>
            <a:endParaRPr sz="1800"/>
          </a:p>
          <a:p>
            <a:pPr marL="0" lvl="0" indent="0" algn="ctr" rtl="0">
              <a:spcBef>
                <a:spcPts val="0"/>
              </a:spcBef>
              <a:spcAft>
                <a:spcPts val="0"/>
              </a:spcAft>
              <a:buNone/>
            </a:pPr>
            <a:r>
              <a:rPr lang="en" sz="1800"/>
              <a:t>April 4, 2019</a:t>
            </a:r>
            <a:endParaRPr sz="1800"/>
          </a:p>
        </p:txBody>
      </p:sp>
      <p:pic>
        <p:nvPicPr>
          <p:cNvPr id="9" name="Audio 8">
            <a:hlinkClick r:id="" action="ppaction://media"/>
            <a:extLst>
              <a:ext uri="{FF2B5EF4-FFF2-40B4-BE49-F238E27FC236}">
                <a16:creationId xmlns:a16="http://schemas.microsoft.com/office/drawing/2014/main" id="{EBE9B2DD-D842-4AEE-995B-D0CD498EA6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66"/>
    </mc:Choice>
    <mc:Fallback xmlns="">
      <p:transition spd="slow" advClick="0" advTm="20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2"/>
          <p:cNvSpPr txBox="1">
            <a:spLocks noGrp="1"/>
          </p:cNvSpPr>
          <p:nvPr>
            <p:ph type="title"/>
          </p:nvPr>
        </p:nvSpPr>
        <p:spPr>
          <a:xfrm>
            <a:off x="4794025" y="1934175"/>
            <a:ext cx="4045200" cy="167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lt1"/>
                </a:solidFill>
              </a:rPr>
              <a:t>India </a:t>
            </a:r>
            <a:endParaRPr>
              <a:solidFill>
                <a:schemeClr val="lt1"/>
              </a:solidFill>
            </a:endParaRPr>
          </a:p>
          <a:p>
            <a:pPr marL="0" lvl="0" indent="0" algn="ctr" rtl="0">
              <a:spcBef>
                <a:spcPts val="0"/>
              </a:spcBef>
              <a:spcAft>
                <a:spcPts val="0"/>
              </a:spcAft>
              <a:buNone/>
            </a:pPr>
            <a:r>
              <a:rPr lang="en">
                <a:solidFill>
                  <a:schemeClr val="lt1"/>
                </a:solidFill>
              </a:rPr>
              <a:t>&amp; </a:t>
            </a:r>
            <a:endParaRPr>
              <a:solidFill>
                <a:schemeClr val="lt1"/>
              </a:solidFill>
            </a:endParaRPr>
          </a:p>
          <a:p>
            <a:pPr marL="0" lvl="0" indent="0" algn="ctr" rtl="0">
              <a:spcBef>
                <a:spcPts val="0"/>
              </a:spcBef>
              <a:spcAft>
                <a:spcPts val="0"/>
              </a:spcAft>
              <a:buNone/>
            </a:pPr>
            <a:r>
              <a:rPr lang="en">
                <a:solidFill>
                  <a:schemeClr val="lt1"/>
                </a:solidFill>
              </a:rPr>
              <a:t>The Double Burden of Malnutrition</a:t>
            </a:r>
            <a:endParaRPr>
              <a:solidFill>
                <a:schemeClr val="lt1"/>
              </a:solidFill>
            </a:endParaRPr>
          </a:p>
        </p:txBody>
      </p:sp>
      <p:pic>
        <p:nvPicPr>
          <p:cNvPr id="170" name="Google Shape;170;p22"/>
          <p:cNvPicPr preferRelativeResize="0"/>
          <p:nvPr/>
        </p:nvPicPr>
        <p:blipFill>
          <a:blip r:embed="rId5">
            <a:alphaModFix/>
          </a:blip>
          <a:stretch>
            <a:fillRect/>
          </a:stretch>
        </p:blipFill>
        <p:spPr>
          <a:xfrm>
            <a:off x="683525" y="0"/>
            <a:ext cx="3290500" cy="5075325"/>
          </a:xfrm>
          <a:prstGeom prst="rect">
            <a:avLst/>
          </a:prstGeom>
          <a:noFill/>
          <a:ln>
            <a:noFill/>
          </a:ln>
        </p:spPr>
      </p:pic>
      <p:pic>
        <p:nvPicPr>
          <p:cNvPr id="2" name="Audio 1">
            <a:hlinkClick r:id="" action="ppaction://media"/>
            <a:extLst>
              <a:ext uri="{FF2B5EF4-FFF2-40B4-BE49-F238E27FC236}">
                <a16:creationId xmlns:a16="http://schemas.microsoft.com/office/drawing/2014/main" id="{67719E44-8C66-45C7-A2E3-8C183A1DEB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66"/>
    </mc:Choice>
    <mc:Fallback xmlns="">
      <p:transition spd="slow" advClick="0" advTm="20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23"/>
          <p:cNvPicPr preferRelativeResize="0"/>
          <p:nvPr/>
        </p:nvPicPr>
        <p:blipFill>
          <a:blip r:embed="rId5">
            <a:alphaModFix/>
          </a:blip>
          <a:stretch>
            <a:fillRect/>
          </a:stretch>
        </p:blipFill>
        <p:spPr>
          <a:xfrm>
            <a:off x="1144113" y="728613"/>
            <a:ext cx="6553378" cy="3686275"/>
          </a:xfrm>
          <a:prstGeom prst="rect">
            <a:avLst/>
          </a:prstGeom>
          <a:noFill/>
          <a:ln>
            <a:noFill/>
          </a:ln>
        </p:spPr>
      </p:pic>
      <p:pic>
        <p:nvPicPr>
          <p:cNvPr id="2" name="Audio 1">
            <a:hlinkClick r:id="" action="ppaction://media"/>
            <a:extLst>
              <a:ext uri="{FF2B5EF4-FFF2-40B4-BE49-F238E27FC236}">
                <a16:creationId xmlns:a16="http://schemas.microsoft.com/office/drawing/2014/main" id="{EA5BA75E-0B29-4E67-BDEE-F2F93F2E0A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66"/>
    </mc:Choice>
    <mc:Fallback xmlns="">
      <p:transition spd="slow" advClick="0" advTm="20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24"/>
          <p:cNvPicPr preferRelativeResize="0"/>
          <p:nvPr/>
        </p:nvPicPr>
        <p:blipFill>
          <a:blip r:embed="rId5">
            <a:alphaModFix/>
          </a:blip>
          <a:stretch>
            <a:fillRect/>
          </a:stretch>
        </p:blipFill>
        <p:spPr>
          <a:xfrm>
            <a:off x="312875" y="406200"/>
            <a:ext cx="7899246" cy="4423074"/>
          </a:xfrm>
          <a:prstGeom prst="rect">
            <a:avLst/>
          </a:prstGeom>
          <a:noFill/>
          <a:ln>
            <a:noFill/>
          </a:ln>
        </p:spPr>
      </p:pic>
      <p:pic>
        <p:nvPicPr>
          <p:cNvPr id="2" name="Audio 1">
            <a:hlinkClick r:id="" action="ppaction://media"/>
            <a:extLst>
              <a:ext uri="{FF2B5EF4-FFF2-40B4-BE49-F238E27FC236}">
                <a16:creationId xmlns:a16="http://schemas.microsoft.com/office/drawing/2014/main" id="{851D037B-6AF9-4831-A8F3-94229C19A7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66"/>
    </mc:Choice>
    <mc:Fallback xmlns="">
      <p:transition spd="slow" advClick="0" advTm="20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25"/>
          <p:cNvPicPr preferRelativeResize="0"/>
          <p:nvPr/>
        </p:nvPicPr>
        <p:blipFill>
          <a:blip r:embed="rId5">
            <a:alphaModFix/>
          </a:blip>
          <a:stretch>
            <a:fillRect/>
          </a:stretch>
        </p:blipFill>
        <p:spPr>
          <a:xfrm>
            <a:off x="126351" y="139350"/>
            <a:ext cx="8613075" cy="2432400"/>
          </a:xfrm>
          <a:prstGeom prst="rect">
            <a:avLst/>
          </a:prstGeom>
          <a:noFill/>
          <a:ln>
            <a:noFill/>
          </a:ln>
        </p:spPr>
      </p:pic>
      <p:pic>
        <p:nvPicPr>
          <p:cNvPr id="186" name="Google Shape;186;p25"/>
          <p:cNvPicPr preferRelativeResize="0"/>
          <p:nvPr/>
        </p:nvPicPr>
        <p:blipFill>
          <a:blip r:embed="rId6">
            <a:alphaModFix/>
          </a:blip>
          <a:stretch>
            <a:fillRect/>
          </a:stretch>
        </p:blipFill>
        <p:spPr>
          <a:xfrm>
            <a:off x="155675" y="2728050"/>
            <a:ext cx="8554424" cy="2177675"/>
          </a:xfrm>
          <a:prstGeom prst="rect">
            <a:avLst/>
          </a:prstGeom>
          <a:noFill/>
          <a:ln>
            <a:noFill/>
          </a:ln>
        </p:spPr>
      </p:pic>
      <p:pic>
        <p:nvPicPr>
          <p:cNvPr id="2" name="Audio 1">
            <a:hlinkClick r:id="" action="ppaction://media"/>
            <a:extLst>
              <a:ext uri="{FF2B5EF4-FFF2-40B4-BE49-F238E27FC236}">
                <a16:creationId xmlns:a16="http://schemas.microsoft.com/office/drawing/2014/main" id="{AFBAFC71-C48F-41B7-B939-A99D5512AC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66"/>
    </mc:Choice>
    <mc:Fallback xmlns="">
      <p:transition spd="slow" advClick="0" advTm="20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6"/>
          <p:cNvSpPr txBox="1">
            <a:spLocks noGrp="1"/>
          </p:cNvSpPr>
          <p:nvPr>
            <p:ph type="title"/>
          </p:nvPr>
        </p:nvSpPr>
        <p:spPr>
          <a:xfrm>
            <a:off x="265500" y="1733850"/>
            <a:ext cx="4045200" cy="167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The United States &amp; The Double Burden of Malnutrition</a:t>
            </a:r>
            <a:endParaRPr/>
          </a:p>
        </p:txBody>
      </p:sp>
      <p:pic>
        <p:nvPicPr>
          <p:cNvPr id="192" name="Google Shape;192;p26"/>
          <p:cNvPicPr preferRelativeResize="0"/>
          <p:nvPr/>
        </p:nvPicPr>
        <p:blipFill>
          <a:blip r:embed="rId5">
            <a:alphaModFix/>
          </a:blip>
          <a:stretch>
            <a:fillRect/>
          </a:stretch>
        </p:blipFill>
        <p:spPr>
          <a:xfrm>
            <a:off x="4678075" y="1364475"/>
            <a:ext cx="4286201" cy="2414550"/>
          </a:xfrm>
          <a:prstGeom prst="rect">
            <a:avLst/>
          </a:prstGeom>
          <a:noFill/>
          <a:ln>
            <a:noFill/>
          </a:ln>
        </p:spPr>
      </p:pic>
      <p:pic>
        <p:nvPicPr>
          <p:cNvPr id="2" name="Audio 1">
            <a:hlinkClick r:id="" action="ppaction://media"/>
            <a:extLst>
              <a:ext uri="{FF2B5EF4-FFF2-40B4-BE49-F238E27FC236}">
                <a16:creationId xmlns:a16="http://schemas.microsoft.com/office/drawing/2014/main" id="{41B1553B-3EF6-43E8-9361-047B89278B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66"/>
    </mc:Choice>
    <mc:Fallback xmlns="">
      <p:transition spd="slow" advClick="0" advTm="20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7"/>
          <p:cNvSpPr txBox="1">
            <a:spLocks noGrp="1"/>
          </p:cNvSpPr>
          <p:nvPr>
            <p:ph type="title"/>
          </p:nvPr>
        </p:nvSpPr>
        <p:spPr>
          <a:xfrm>
            <a:off x="311700" y="1864350"/>
            <a:ext cx="25680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Malnutrition</a:t>
            </a:r>
            <a:endParaRPr/>
          </a:p>
          <a:p>
            <a:pPr marL="0" lvl="0" indent="0" algn="l" rtl="0">
              <a:spcBef>
                <a:spcPts val="0"/>
              </a:spcBef>
              <a:spcAft>
                <a:spcPts val="0"/>
              </a:spcAft>
              <a:buNone/>
            </a:pPr>
            <a:r>
              <a:rPr lang="en"/>
              <a:t>In the US</a:t>
            </a:r>
            <a:endParaRPr/>
          </a:p>
        </p:txBody>
      </p:sp>
      <p:pic>
        <p:nvPicPr>
          <p:cNvPr id="198" name="Google Shape;198;p27"/>
          <p:cNvPicPr preferRelativeResize="0"/>
          <p:nvPr/>
        </p:nvPicPr>
        <p:blipFill>
          <a:blip r:embed="rId5">
            <a:alphaModFix/>
          </a:blip>
          <a:stretch>
            <a:fillRect/>
          </a:stretch>
        </p:blipFill>
        <p:spPr>
          <a:xfrm>
            <a:off x="3482325" y="0"/>
            <a:ext cx="5217126" cy="4983774"/>
          </a:xfrm>
          <a:prstGeom prst="rect">
            <a:avLst/>
          </a:prstGeom>
          <a:noFill/>
          <a:ln>
            <a:noFill/>
          </a:ln>
        </p:spPr>
      </p:pic>
      <p:pic>
        <p:nvPicPr>
          <p:cNvPr id="2" name="Audio 1">
            <a:hlinkClick r:id="" action="ppaction://media"/>
            <a:extLst>
              <a:ext uri="{FF2B5EF4-FFF2-40B4-BE49-F238E27FC236}">
                <a16:creationId xmlns:a16="http://schemas.microsoft.com/office/drawing/2014/main" id="{ECB8A5EC-2584-49ED-80AA-43268B5F4B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66"/>
    </mc:Choice>
    <mc:Fallback xmlns="">
      <p:transition spd="slow" advClick="0" advTm="20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8"/>
          <p:cNvSpPr txBox="1">
            <a:spLocks noGrp="1"/>
          </p:cNvSpPr>
          <p:nvPr>
            <p:ph type="title"/>
          </p:nvPr>
        </p:nvSpPr>
        <p:spPr>
          <a:xfrm>
            <a:off x="131975" y="119825"/>
            <a:ext cx="4089600" cy="73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Iowa</a:t>
            </a:r>
            <a:endParaRPr/>
          </a:p>
        </p:txBody>
      </p:sp>
      <p:pic>
        <p:nvPicPr>
          <p:cNvPr id="204" name="Google Shape;204;p28"/>
          <p:cNvPicPr preferRelativeResize="0"/>
          <p:nvPr/>
        </p:nvPicPr>
        <p:blipFill>
          <a:blip r:embed="rId5">
            <a:alphaModFix/>
          </a:blip>
          <a:stretch>
            <a:fillRect/>
          </a:stretch>
        </p:blipFill>
        <p:spPr>
          <a:xfrm>
            <a:off x="4337900" y="0"/>
            <a:ext cx="4747625" cy="4991501"/>
          </a:xfrm>
          <a:prstGeom prst="rect">
            <a:avLst/>
          </a:prstGeom>
          <a:noFill/>
          <a:ln>
            <a:noFill/>
          </a:ln>
        </p:spPr>
      </p:pic>
      <p:pic>
        <p:nvPicPr>
          <p:cNvPr id="205" name="Google Shape;205;p28"/>
          <p:cNvPicPr preferRelativeResize="0"/>
          <p:nvPr/>
        </p:nvPicPr>
        <p:blipFill>
          <a:blip r:embed="rId6">
            <a:alphaModFix/>
          </a:blip>
          <a:stretch>
            <a:fillRect/>
          </a:stretch>
        </p:blipFill>
        <p:spPr>
          <a:xfrm>
            <a:off x="131975" y="1559000"/>
            <a:ext cx="4148451" cy="1873500"/>
          </a:xfrm>
          <a:prstGeom prst="rect">
            <a:avLst/>
          </a:prstGeom>
          <a:noFill/>
          <a:ln>
            <a:noFill/>
          </a:ln>
        </p:spPr>
      </p:pic>
      <p:pic>
        <p:nvPicPr>
          <p:cNvPr id="2" name="Audio 1">
            <a:hlinkClick r:id="" action="ppaction://media"/>
            <a:extLst>
              <a:ext uri="{FF2B5EF4-FFF2-40B4-BE49-F238E27FC236}">
                <a16:creationId xmlns:a16="http://schemas.microsoft.com/office/drawing/2014/main" id="{DEA91836-2252-4308-A3C3-B234087334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66"/>
    </mc:Choice>
    <mc:Fallback xmlns="">
      <p:transition spd="slow" advClick="0" advTm="20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29"/>
          <p:cNvPicPr preferRelativeResize="0"/>
          <p:nvPr/>
        </p:nvPicPr>
        <p:blipFill>
          <a:blip r:embed="rId5">
            <a:alphaModFix/>
          </a:blip>
          <a:stretch>
            <a:fillRect/>
          </a:stretch>
        </p:blipFill>
        <p:spPr>
          <a:xfrm>
            <a:off x="2352363" y="38913"/>
            <a:ext cx="4439275" cy="4958676"/>
          </a:xfrm>
          <a:prstGeom prst="rect">
            <a:avLst/>
          </a:prstGeom>
          <a:noFill/>
          <a:ln>
            <a:noFill/>
          </a:ln>
        </p:spPr>
      </p:pic>
      <p:pic>
        <p:nvPicPr>
          <p:cNvPr id="2" name="Audio 1">
            <a:hlinkClick r:id="" action="ppaction://media"/>
            <a:extLst>
              <a:ext uri="{FF2B5EF4-FFF2-40B4-BE49-F238E27FC236}">
                <a16:creationId xmlns:a16="http://schemas.microsoft.com/office/drawing/2014/main" id="{6AD96DF9-E0C4-4EB8-997F-3E46E33F58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66"/>
    </mc:Choice>
    <mc:Fallback xmlns="">
      <p:transition spd="slow" advClick="0" advTm="20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Recommendations</a:t>
            </a:r>
            <a:endParaRPr/>
          </a:p>
        </p:txBody>
      </p:sp>
      <p:pic>
        <p:nvPicPr>
          <p:cNvPr id="216" name="Google Shape;216;p30"/>
          <p:cNvPicPr preferRelativeResize="0"/>
          <p:nvPr/>
        </p:nvPicPr>
        <p:blipFill>
          <a:blip r:embed="rId5">
            <a:alphaModFix/>
          </a:blip>
          <a:stretch>
            <a:fillRect/>
          </a:stretch>
        </p:blipFill>
        <p:spPr>
          <a:xfrm>
            <a:off x="4974075" y="1441550"/>
            <a:ext cx="4117550" cy="2745025"/>
          </a:xfrm>
          <a:prstGeom prst="rect">
            <a:avLst/>
          </a:prstGeom>
          <a:noFill/>
          <a:ln>
            <a:noFill/>
          </a:ln>
        </p:spPr>
      </p:pic>
      <p:pic>
        <p:nvPicPr>
          <p:cNvPr id="217" name="Google Shape;217;p30"/>
          <p:cNvPicPr preferRelativeResize="0"/>
          <p:nvPr/>
        </p:nvPicPr>
        <p:blipFill>
          <a:blip r:embed="rId6">
            <a:alphaModFix/>
          </a:blip>
          <a:stretch>
            <a:fillRect/>
          </a:stretch>
        </p:blipFill>
        <p:spPr>
          <a:xfrm>
            <a:off x="152400" y="1441550"/>
            <a:ext cx="4669275" cy="2834250"/>
          </a:xfrm>
          <a:prstGeom prst="rect">
            <a:avLst/>
          </a:prstGeom>
          <a:noFill/>
          <a:ln>
            <a:noFill/>
          </a:ln>
        </p:spPr>
      </p:pic>
      <p:pic>
        <p:nvPicPr>
          <p:cNvPr id="2" name="Audio 1">
            <a:hlinkClick r:id="" action="ppaction://media"/>
            <a:extLst>
              <a:ext uri="{FF2B5EF4-FFF2-40B4-BE49-F238E27FC236}">
                <a16:creationId xmlns:a16="http://schemas.microsoft.com/office/drawing/2014/main" id="{D7C15C0A-C7C9-40CF-8F11-3E4DD4993F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66"/>
    </mc:Choice>
    <mc:Fallback xmlns="">
      <p:transition spd="slow" advClick="0" advTm="20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31"/>
          <p:cNvPicPr preferRelativeResize="0"/>
          <p:nvPr/>
        </p:nvPicPr>
        <p:blipFill>
          <a:blip r:embed="rId5">
            <a:alphaModFix/>
          </a:blip>
          <a:stretch>
            <a:fillRect/>
          </a:stretch>
        </p:blipFill>
        <p:spPr>
          <a:xfrm>
            <a:off x="161150" y="1011088"/>
            <a:ext cx="8739675" cy="3121325"/>
          </a:xfrm>
          <a:prstGeom prst="rect">
            <a:avLst/>
          </a:prstGeom>
          <a:noFill/>
          <a:ln>
            <a:noFill/>
          </a:ln>
        </p:spPr>
      </p:pic>
      <p:sp>
        <p:nvSpPr>
          <p:cNvPr id="223" name="Google Shape;223;p31"/>
          <p:cNvSpPr txBox="1">
            <a:spLocks noGrp="1"/>
          </p:cNvSpPr>
          <p:nvPr>
            <p:ph type="title"/>
          </p:nvPr>
        </p:nvSpPr>
        <p:spPr>
          <a:xfrm>
            <a:off x="311700" y="30370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Fresh Fruit and Vegetable Program</a:t>
            </a:r>
            <a:endParaRPr/>
          </a:p>
        </p:txBody>
      </p:sp>
      <p:pic>
        <p:nvPicPr>
          <p:cNvPr id="2" name="Audio 1">
            <a:hlinkClick r:id="" action="ppaction://media"/>
            <a:extLst>
              <a:ext uri="{FF2B5EF4-FFF2-40B4-BE49-F238E27FC236}">
                <a16:creationId xmlns:a16="http://schemas.microsoft.com/office/drawing/2014/main" id="{E58B7044-E201-49B3-A493-000440BB1B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66"/>
    </mc:Choice>
    <mc:Fallback xmlns="">
      <p:transition spd="slow" advClick="0" advTm="20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4"/>
          <p:cNvPicPr preferRelativeResize="0"/>
          <p:nvPr/>
        </p:nvPicPr>
        <p:blipFill>
          <a:blip r:embed="rId5">
            <a:alphaModFix/>
          </a:blip>
          <a:stretch>
            <a:fillRect/>
          </a:stretch>
        </p:blipFill>
        <p:spPr>
          <a:xfrm>
            <a:off x="1365325" y="0"/>
            <a:ext cx="6252525" cy="5014525"/>
          </a:xfrm>
          <a:prstGeom prst="rect">
            <a:avLst/>
          </a:prstGeom>
          <a:noFill/>
          <a:ln>
            <a:noFill/>
          </a:ln>
        </p:spPr>
      </p:pic>
      <p:pic>
        <p:nvPicPr>
          <p:cNvPr id="4" name="Audio 3">
            <a:hlinkClick r:id="" action="ppaction://media"/>
            <a:extLst>
              <a:ext uri="{FF2B5EF4-FFF2-40B4-BE49-F238E27FC236}">
                <a16:creationId xmlns:a16="http://schemas.microsoft.com/office/drawing/2014/main" id="{F7F36367-8950-4B59-80A9-A0C2FB834C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66"/>
    </mc:Choice>
    <mc:Fallback xmlns="">
      <p:transition spd="slow" advClick="0" advTm="20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32"/>
          <p:cNvPicPr preferRelativeResize="0"/>
          <p:nvPr/>
        </p:nvPicPr>
        <p:blipFill>
          <a:blip r:embed="rId5">
            <a:alphaModFix/>
          </a:blip>
          <a:stretch>
            <a:fillRect/>
          </a:stretch>
        </p:blipFill>
        <p:spPr>
          <a:xfrm>
            <a:off x="1714500" y="180350"/>
            <a:ext cx="5715000" cy="4610100"/>
          </a:xfrm>
          <a:prstGeom prst="rect">
            <a:avLst/>
          </a:prstGeom>
          <a:noFill/>
          <a:ln>
            <a:noFill/>
          </a:ln>
        </p:spPr>
      </p:pic>
      <p:pic>
        <p:nvPicPr>
          <p:cNvPr id="2" name="Audio 1">
            <a:hlinkClick r:id="" action="ppaction://media"/>
            <a:extLst>
              <a:ext uri="{FF2B5EF4-FFF2-40B4-BE49-F238E27FC236}">
                <a16:creationId xmlns:a16="http://schemas.microsoft.com/office/drawing/2014/main" id="{FF0EC9BE-4EA6-4D07-BBA4-E4012CD9E4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66"/>
    </mc:Choice>
    <mc:Fallback xmlns="">
      <p:transition spd="slow" advClick="0" advTm="20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5"/>
          <p:cNvPicPr preferRelativeResize="0"/>
          <p:nvPr/>
        </p:nvPicPr>
        <p:blipFill>
          <a:blip r:embed="rId5">
            <a:alphaModFix/>
          </a:blip>
          <a:stretch>
            <a:fillRect/>
          </a:stretch>
        </p:blipFill>
        <p:spPr>
          <a:xfrm>
            <a:off x="1004875" y="712000"/>
            <a:ext cx="7134225" cy="3505200"/>
          </a:xfrm>
          <a:prstGeom prst="rect">
            <a:avLst/>
          </a:prstGeom>
          <a:noFill/>
          <a:ln>
            <a:noFill/>
          </a:ln>
        </p:spPr>
      </p:pic>
      <p:pic>
        <p:nvPicPr>
          <p:cNvPr id="4" name="Audio 3">
            <a:hlinkClick r:id="" action="ppaction://media"/>
            <a:extLst>
              <a:ext uri="{FF2B5EF4-FFF2-40B4-BE49-F238E27FC236}">
                <a16:creationId xmlns:a16="http://schemas.microsoft.com/office/drawing/2014/main" id="{EA22DD5E-8DD8-4034-98A8-2E8D70A3D0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66"/>
    </mc:Choice>
    <mc:Fallback xmlns="">
      <p:transition spd="slow" advClick="0" advTm="20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16"/>
          <p:cNvPicPr preferRelativeResize="0"/>
          <p:nvPr/>
        </p:nvPicPr>
        <p:blipFill>
          <a:blip r:embed="rId5">
            <a:alphaModFix/>
          </a:blip>
          <a:stretch>
            <a:fillRect/>
          </a:stretch>
        </p:blipFill>
        <p:spPr>
          <a:xfrm>
            <a:off x="2684000" y="0"/>
            <a:ext cx="3894929" cy="4991101"/>
          </a:xfrm>
          <a:prstGeom prst="rect">
            <a:avLst/>
          </a:prstGeom>
          <a:noFill/>
          <a:ln>
            <a:noFill/>
          </a:ln>
        </p:spPr>
      </p:pic>
      <p:pic>
        <p:nvPicPr>
          <p:cNvPr id="3" name="Audio 2">
            <a:hlinkClick r:id="" action="ppaction://media"/>
            <a:extLst>
              <a:ext uri="{FF2B5EF4-FFF2-40B4-BE49-F238E27FC236}">
                <a16:creationId xmlns:a16="http://schemas.microsoft.com/office/drawing/2014/main" id="{016B8C86-4017-4E33-86EA-BD23A23C56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66"/>
    </mc:Choice>
    <mc:Fallback xmlns="">
      <p:transition spd="slow" advClick="0" advTm="20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7"/>
          <p:cNvPicPr preferRelativeResize="0"/>
          <p:nvPr/>
        </p:nvPicPr>
        <p:blipFill>
          <a:blip r:embed="rId5">
            <a:alphaModFix/>
          </a:blip>
          <a:stretch>
            <a:fillRect/>
          </a:stretch>
        </p:blipFill>
        <p:spPr>
          <a:xfrm>
            <a:off x="1849750" y="152400"/>
            <a:ext cx="5542613" cy="4838701"/>
          </a:xfrm>
          <a:prstGeom prst="rect">
            <a:avLst/>
          </a:prstGeom>
          <a:noFill/>
          <a:ln>
            <a:noFill/>
          </a:ln>
        </p:spPr>
      </p:pic>
      <p:pic>
        <p:nvPicPr>
          <p:cNvPr id="2" name="Audio 1">
            <a:hlinkClick r:id="" action="ppaction://media"/>
            <a:extLst>
              <a:ext uri="{FF2B5EF4-FFF2-40B4-BE49-F238E27FC236}">
                <a16:creationId xmlns:a16="http://schemas.microsoft.com/office/drawing/2014/main" id="{58DA1EBB-24FD-4EB1-A547-983FBF578A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66"/>
    </mc:Choice>
    <mc:Fallback xmlns="">
      <p:transition spd="slow" advClick="0" advTm="20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Determinants: </a:t>
            </a:r>
            <a:endParaRPr/>
          </a:p>
          <a:p>
            <a:pPr marL="0" lvl="0" indent="0" algn="ctr" rtl="0">
              <a:spcBef>
                <a:spcPts val="0"/>
              </a:spcBef>
              <a:spcAft>
                <a:spcPts val="0"/>
              </a:spcAft>
              <a:buNone/>
            </a:pPr>
            <a:r>
              <a:rPr lang="en" sz="2000"/>
              <a:t>Population Transitions</a:t>
            </a:r>
            <a:endParaRPr sz="2000"/>
          </a:p>
        </p:txBody>
      </p:sp>
      <p:pic>
        <p:nvPicPr>
          <p:cNvPr id="93" name="Google Shape;93;p18"/>
          <p:cNvPicPr preferRelativeResize="0"/>
          <p:nvPr/>
        </p:nvPicPr>
        <p:blipFill>
          <a:blip r:embed="rId5">
            <a:alphaModFix/>
          </a:blip>
          <a:stretch>
            <a:fillRect/>
          </a:stretch>
        </p:blipFill>
        <p:spPr>
          <a:xfrm>
            <a:off x="4669550" y="205750"/>
            <a:ext cx="4351125" cy="4646275"/>
          </a:xfrm>
          <a:prstGeom prst="rect">
            <a:avLst/>
          </a:prstGeom>
          <a:noFill/>
          <a:ln>
            <a:noFill/>
          </a:ln>
        </p:spPr>
      </p:pic>
      <p:pic>
        <p:nvPicPr>
          <p:cNvPr id="2" name="Audio 1">
            <a:hlinkClick r:id="" action="ppaction://media"/>
            <a:extLst>
              <a:ext uri="{FF2B5EF4-FFF2-40B4-BE49-F238E27FC236}">
                <a16:creationId xmlns:a16="http://schemas.microsoft.com/office/drawing/2014/main" id="{19FE06DC-A3F6-4CC9-AD01-ADCAF37B88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66"/>
    </mc:Choice>
    <mc:Fallback xmlns="">
      <p:transition spd="slow" advClick="0" advTm="20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p:nvPr/>
        </p:nvSpPr>
        <p:spPr>
          <a:xfrm>
            <a:off x="869000" y="451125"/>
            <a:ext cx="7490100" cy="4434000"/>
          </a:xfrm>
          <a:prstGeom prst="roundRect">
            <a:avLst>
              <a:gd name="adj" fmla="val 16667"/>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9"/>
          <p:cNvSpPr/>
          <p:nvPr/>
        </p:nvSpPr>
        <p:spPr>
          <a:xfrm>
            <a:off x="1219350" y="1132225"/>
            <a:ext cx="6705300" cy="37530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9"/>
          <p:cNvSpPr/>
          <p:nvPr/>
        </p:nvSpPr>
        <p:spPr>
          <a:xfrm>
            <a:off x="1737975" y="1890650"/>
            <a:ext cx="5646300" cy="2994600"/>
          </a:xfrm>
          <a:prstGeom prst="roundRect">
            <a:avLst>
              <a:gd name="adj" fmla="val 16667"/>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9"/>
          <p:cNvSpPr/>
          <p:nvPr/>
        </p:nvSpPr>
        <p:spPr>
          <a:xfrm>
            <a:off x="2360375" y="2759650"/>
            <a:ext cx="4432500" cy="21258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9"/>
          <p:cNvSpPr/>
          <p:nvPr/>
        </p:nvSpPr>
        <p:spPr>
          <a:xfrm>
            <a:off x="2863200" y="3522750"/>
            <a:ext cx="3417600" cy="1362600"/>
          </a:xfrm>
          <a:prstGeom prst="roundRect">
            <a:avLst>
              <a:gd name="adj" fmla="val 16667"/>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9"/>
          <p:cNvSpPr txBox="1"/>
          <p:nvPr/>
        </p:nvSpPr>
        <p:spPr>
          <a:xfrm>
            <a:off x="3440475" y="396550"/>
            <a:ext cx="20082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Open Sans"/>
                <a:ea typeface="Open Sans"/>
                <a:cs typeface="Open Sans"/>
                <a:sym typeface="Open Sans"/>
              </a:rPr>
              <a:t>Policy </a:t>
            </a:r>
            <a:endParaRPr b="1">
              <a:latin typeface="Open Sans"/>
              <a:ea typeface="Open Sans"/>
              <a:cs typeface="Open Sans"/>
              <a:sym typeface="Open Sans"/>
            </a:endParaRPr>
          </a:p>
        </p:txBody>
      </p:sp>
      <p:sp>
        <p:nvSpPr>
          <p:cNvPr id="104" name="Google Shape;104;p19"/>
          <p:cNvSpPr txBox="1"/>
          <p:nvPr/>
        </p:nvSpPr>
        <p:spPr>
          <a:xfrm>
            <a:off x="3440475" y="1108775"/>
            <a:ext cx="20082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Open Sans"/>
                <a:ea typeface="Open Sans"/>
                <a:cs typeface="Open Sans"/>
                <a:sym typeface="Open Sans"/>
              </a:rPr>
              <a:t>Institutions </a:t>
            </a:r>
            <a:endParaRPr b="1">
              <a:latin typeface="Open Sans"/>
              <a:ea typeface="Open Sans"/>
              <a:cs typeface="Open Sans"/>
              <a:sym typeface="Open Sans"/>
            </a:endParaRPr>
          </a:p>
        </p:txBody>
      </p:sp>
      <p:sp>
        <p:nvSpPr>
          <p:cNvPr id="105" name="Google Shape;105;p19"/>
          <p:cNvSpPr txBox="1"/>
          <p:nvPr/>
        </p:nvSpPr>
        <p:spPr>
          <a:xfrm>
            <a:off x="3440475" y="1920750"/>
            <a:ext cx="20082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Open Sans"/>
                <a:ea typeface="Open Sans"/>
                <a:cs typeface="Open Sans"/>
                <a:sym typeface="Open Sans"/>
              </a:rPr>
              <a:t>Community</a:t>
            </a:r>
            <a:endParaRPr b="1">
              <a:latin typeface="Open Sans"/>
              <a:ea typeface="Open Sans"/>
              <a:cs typeface="Open Sans"/>
              <a:sym typeface="Open Sans"/>
            </a:endParaRPr>
          </a:p>
        </p:txBody>
      </p:sp>
      <p:sp>
        <p:nvSpPr>
          <p:cNvPr id="106" name="Google Shape;106;p19"/>
          <p:cNvSpPr txBox="1"/>
          <p:nvPr/>
        </p:nvSpPr>
        <p:spPr>
          <a:xfrm>
            <a:off x="3440475" y="2721750"/>
            <a:ext cx="2008200" cy="37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Open Sans"/>
                <a:ea typeface="Open Sans"/>
                <a:cs typeface="Open Sans"/>
                <a:sym typeface="Open Sans"/>
              </a:rPr>
              <a:t>Interpersonal </a:t>
            </a:r>
            <a:endParaRPr b="1">
              <a:latin typeface="Open Sans"/>
              <a:ea typeface="Open Sans"/>
              <a:cs typeface="Open Sans"/>
              <a:sym typeface="Open Sans"/>
            </a:endParaRPr>
          </a:p>
        </p:txBody>
      </p:sp>
      <p:sp>
        <p:nvSpPr>
          <p:cNvPr id="107" name="Google Shape;107;p19"/>
          <p:cNvSpPr txBox="1"/>
          <p:nvPr/>
        </p:nvSpPr>
        <p:spPr>
          <a:xfrm>
            <a:off x="3440475" y="3522750"/>
            <a:ext cx="2008200" cy="41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Open Sans"/>
                <a:ea typeface="Open Sans"/>
                <a:cs typeface="Open Sans"/>
                <a:sym typeface="Open Sans"/>
              </a:rPr>
              <a:t>Individual </a:t>
            </a:r>
            <a:endParaRPr b="1">
              <a:latin typeface="Open Sans"/>
              <a:ea typeface="Open Sans"/>
              <a:cs typeface="Open Sans"/>
              <a:sym typeface="Open Sans"/>
            </a:endParaRPr>
          </a:p>
        </p:txBody>
      </p:sp>
      <p:sp>
        <p:nvSpPr>
          <p:cNvPr id="108" name="Google Shape;108;p19"/>
          <p:cNvSpPr txBox="1"/>
          <p:nvPr/>
        </p:nvSpPr>
        <p:spPr>
          <a:xfrm>
            <a:off x="998300" y="63750"/>
            <a:ext cx="7245300" cy="33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accent1"/>
                </a:solidFill>
                <a:latin typeface="Open Sans"/>
                <a:ea typeface="Open Sans"/>
                <a:cs typeface="Open Sans"/>
                <a:sym typeface="Open Sans"/>
              </a:rPr>
              <a:t>THE SOCIAL ECOLOGICAL MODEL FOR THE DOUBLE BURDEN OF MALNUTRITION</a:t>
            </a:r>
            <a:endParaRPr b="1">
              <a:solidFill>
                <a:schemeClr val="accent1"/>
              </a:solidFill>
              <a:latin typeface="Open Sans"/>
              <a:ea typeface="Open Sans"/>
              <a:cs typeface="Open Sans"/>
              <a:sym typeface="Open Sans"/>
            </a:endParaRPr>
          </a:p>
        </p:txBody>
      </p:sp>
      <p:sp>
        <p:nvSpPr>
          <p:cNvPr id="109" name="Google Shape;109;p19"/>
          <p:cNvSpPr txBox="1"/>
          <p:nvPr/>
        </p:nvSpPr>
        <p:spPr>
          <a:xfrm>
            <a:off x="1099775" y="526288"/>
            <a:ext cx="20082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pen Sans"/>
                <a:ea typeface="Open Sans"/>
                <a:cs typeface="Open Sans"/>
                <a:sym typeface="Open Sans"/>
              </a:rPr>
              <a:t>Healthcare systems</a:t>
            </a:r>
            <a:endParaRPr sz="1200">
              <a:latin typeface="Open Sans"/>
              <a:ea typeface="Open Sans"/>
              <a:cs typeface="Open Sans"/>
              <a:sym typeface="Open Sans"/>
            </a:endParaRPr>
          </a:p>
        </p:txBody>
      </p:sp>
      <p:sp>
        <p:nvSpPr>
          <p:cNvPr id="110" name="Google Shape;110;p19"/>
          <p:cNvSpPr txBox="1"/>
          <p:nvPr/>
        </p:nvSpPr>
        <p:spPr>
          <a:xfrm>
            <a:off x="3066125" y="675846"/>
            <a:ext cx="2842800" cy="37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Open Sans"/>
                <a:ea typeface="Open Sans"/>
                <a:cs typeface="Open Sans"/>
                <a:sym typeface="Open Sans"/>
              </a:rPr>
              <a:t>Trade policies	Globalization</a:t>
            </a:r>
            <a:endParaRPr sz="1200">
              <a:latin typeface="Open Sans"/>
              <a:ea typeface="Open Sans"/>
              <a:cs typeface="Open Sans"/>
              <a:sym typeface="Open Sans"/>
            </a:endParaRPr>
          </a:p>
        </p:txBody>
      </p:sp>
      <p:sp>
        <p:nvSpPr>
          <p:cNvPr id="111" name="Google Shape;111;p19"/>
          <p:cNvSpPr txBox="1"/>
          <p:nvPr/>
        </p:nvSpPr>
        <p:spPr>
          <a:xfrm>
            <a:off x="5950650" y="526288"/>
            <a:ext cx="20082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pen Sans"/>
                <a:ea typeface="Open Sans"/>
                <a:cs typeface="Open Sans"/>
                <a:sym typeface="Open Sans"/>
              </a:rPr>
              <a:t>Agriculture Subsidies</a:t>
            </a:r>
            <a:endParaRPr sz="1200">
              <a:latin typeface="Open Sans"/>
              <a:ea typeface="Open Sans"/>
              <a:cs typeface="Open Sans"/>
              <a:sym typeface="Open Sans"/>
            </a:endParaRPr>
          </a:p>
        </p:txBody>
      </p:sp>
      <p:sp>
        <p:nvSpPr>
          <p:cNvPr id="112" name="Google Shape;112;p19"/>
          <p:cNvSpPr txBox="1"/>
          <p:nvPr/>
        </p:nvSpPr>
        <p:spPr>
          <a:xfrm>
            <a:off x="1475225" y="1345075"/>
            <a:ext cx="20082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pen Sans"/>
                <a:ea typeface="Open Sans"/>
                <a:cs typeface="Open Sans"/>
                <a:sym typeface="Open Sans"/>
              </a:rPr>
              <a:t>Corporations &amp; Influence</a:t>
            </a:r>
            <a:endParaRPr sz="1200">
              <a:latin typeface="Open Sans"/>
              <a:ea typeface="Open Sans"/>
              <a:cs typeface="Open Sans"/>
              <a:sym typeface="Open Sans"/>
            </a:endParaRPr>
          </a:p>
        </p:txBody>
      </p:sp>
      <p:sp>
        <p:nvSpPr>
          <p:cNvPr id="113" name="Google Shape;113;p19"/>
          <p:cNvSpPr txBox="1"/>
          <p:nvPr/>
        </p:nvSpPr>
        <p:spPr>
          <a:xfrm>
            <a:off x="5495550" y="1208480"/>
            <a:ext cx="2008200" cy="46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pen Sans"/>
                <a:ea typeface="Open Sans"/>
                <a:cs typeface="Open Sans"/>
                <a:sym typeface="Open Sans"/>
              </a:rPr>
              <a:t>Changes in portion sizes, habits, diets</a:t>
            </a:r>
            <a:endParaRPr sz="1200">
              <a:latin typeface="Open Sans"/>
              <a:ea typeface="Open Sans"/>
              <a:cs typeface="Open Sans"/>
              <a:sym typeface="Open Sans"/>
            </a:endParaRPr>
          </a:p>
        </p:txBody>
      </p:sp>
      <p:sp>
        <p:nvSpPr>
          <p:cNvPr id="114" name="Google Shape;114;p19"/>
          <p:cNvSpPr txBox="1"/>
          <p:nvPr/>
        </p:nvSpPr>
        <p:spPr>
          <a:xfrm>
            <a:off x="3483425" y="1499700"/>
            <a:ext cx="20082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pen Sans"/>
                <a:ea typeface="Open Sans"/>
                <a:cs typeface="Open Sans"/>
                <a:sym typeface="Open Sans"/>
              </a:rPr>
              <a:t>Prevention Programs</a:t>
            </a:r>
            <a:endParaRPr sz="1200">
              <a:latin typeface="Open Sans"/>
              <a:ea typeface="Open Sans"/>
              <a:cs typeface="Open Sans"/>
              <a:sym typeface="Open Sans"/>
            </a:endParaRPr>
          </a:p>
        </p:txBody>
      </p:sp>
      <p:sp>
        <p:nvSpPr>
          <p:cNvPr id="115" name="Google Shape;115;p19"/>
          <p:cNvSpPr txBox="1"/>
          <p:nvPr/>
        </p:nvSpPr>
        <p:spPr>
          <a:xfrm>
            <a:off x="1827825" y="1981025"/>
            <a:ext cx="20082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pen Sans"/>
                <a:ea typeface="Open Sans"/>
                <a:cs typeface="Open Sans"/>
                <a:sym typeface="Open Sans"/>
              </a:rPr>
              <a:t>Availability of Food</a:t>
            </a:r>
            <a:endParaRPr sz="1200">
              <a:latin typeface="Open Sans"/>
              <a:ea typeface="Open Sans"/>
              <a:cs typeface="Open Sans"/>
              <a:sym typeface="Open Sans"/>
            </a:endParaRPr>
          </a:p>
        </p:txBody>
      </p:sp>
      <p:sp>
        <p:nvSpPr>
          <p:cNvPr id="116" name="Google Shape;116;p19"/>
          <p:cNvSpPr txBox="1"/>
          <p:nvPr/>
        </p:nvSpPr>
        <p:spPr>
          <a:xfrm>
            <a:off x="1252175" y="799513"/>
            <a:ext cx="20082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pen Sans"/>
                <a:ea typeface="Open Sans"/>
                <a:cs typeface="Open Sans"/>
                <a:sym typeface="Open Sans"/>
              </a:rPr>
              <a:t>Food Systems</a:t>
            </a:r>
            <a:endParaRPr sz="1200">
              <a:latin typeface="Open Sans"/>
              <a:ea typeface="Open Sans"/>
              <a:cs typeface="Open Sans"/>
              <a:sym typeface="Open Sans"/>
            </a:endParaRPr>
          </a:p>
        </p:txBody>
      </p:sp>
      <p:sp>
        <p:nvSpPr>
          <p:cNvPr id="117" name="Google Shape;117;p19"/>
          <p:cNvSpPr txBox="1"/>
          <p:nvPr/>
        </p:nvSpPr>
        <p:spPr>
          <a:xfrm>
            <a:off x="5849125" y="799513"/>
            <a:ext cx="20082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pen Sans"/>
                <a:ea typeface="Open Sans"/>
                <a:cs typeface="Open Sans"/>
                <a:sym typeface="Open Sans"/>
              </a:rPr>
              <a:t>Built Environment</a:t>
            </a:r>
            <a:endParaRPr sz="1200">
              <a:latin typeface="Open Sans"/>
              <a:ea typeface="Open Sans"/>
              <a:cs typeface="Open Sans"/>
              <a:sym typeface="Open Sans"/>
            </a:endParaRPr>
          </a:p>
        </p:txBody>
      </p:sp>
      <p:sp>
        <p:nvSpPr>
          <p:cNvPr id="118" name="Google Shape;118;p19"/>
          <p:cNvSpPr txBox="1"/>
          <p:nvPr/>
        </p:nvSpPr>
        <p:spPr>
          <a:xfrm>
            <a:off x="1827825" y="2351375"/>
            <a:ext cx="20082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pen Sans"/>
                <a:ea typeface="Open Sans"/>
                <a:cs typeface="Open Sans"/>
                <a:sym typeface="Open Sans"/>
              </a:rPr>
              <a:t>Food Security/Insecurity</a:t>
            </a:r>
            <a:endParaRPr sz="1200">
              <a:latin typeface="Open Sans"/>
              <a:ea typeface="Open Sans"/>
              <a:cs typeface="Open Sans"/>
              <a:sym typeface="Open Sans"/>
            </a:endParaRPr>
          </a:p>
        </p:txBody>
      </p:sp>
      <p:sp>
        <p:nvSpPr>
          <p:cNvPr id="119" name="Google Shape;119;p19"/>
          <p:cNvSpPr txBox="1"/>
          <p:nvPr/>
        </p:nvSpPr>
        <p:spPr>
          <a:xfrm>
            <a:off x="5203000" y="1959650"/>
            <a:ext cx="20082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pen Sans"/>
                <a:ea typeface="Open Sans"/>
                <a:cs typeface="Open Sans"/>
                <a:sym typeface="Open Sans"/>
              </a:rPr>
              <a:t>Food Deserts</a:t>
            </a:r>
            <a:endParaRPr sz="1200">
              <a:latin typeface="Open Sans"/>
              <a:ea typeface="Open Sans"/>
              <a:cs typeface="Open Sans"/>
              <a:sym typeface="Open Sans"/>
            </a:endParaRPr>
          </a:p>
        </p:txBody>
      </p:sp>
      <p:sp>
        <p:nvSpPr>
          <p:cNvPr id="120" name="Google Shape;120;p19"/>
          <p:cNvSpPr txBox="1"/>
          <p:nvPr/>
        </p:nvSpPr>
        <p:spPr>
          <a:xfrm>
            <a:off x="3942450" y="2292350"/>
            <a:ext cx="25401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pen Sans"/>
                <a:ea typeface="Open Sans"/>
                <a:cs typeface="Open Sans"/>
                <a:sym typeface="Open Sans"/>
              </a:rPr>
              <a:t>Availability of Medical Care</a:t>
            </a:r>
            <a:endParaRPr sz="1200">
              <a:latin typeface="Open Sans"/>
              <a:ea typeface="Open Sans"/>
              <a:cs typeface="Open Sans"/>
              <a:sym typeface="Open Sans"/>
            </a:endParaRPr>
          </a:p>
        </p:txBody>
      </p:sp>
      <p:sp>
        <p:nvSpPr>
          <p:cNvPr id="121" name="Google Shape;121;p19"/>
          <p:cNvSpPr txBox="1"/>
          <p:nvPr/>
        </p:nvSpPr>
        <p:spPr>
          <a:xfrm>
            <a:off x="2418300" y="3085000"/>
            <a:ext cx="20082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pen Sans"/>
                <a:ea typeface="Open Sans"/>
                <a:cs typeface="Open Sans"/>
                <a:sym typeface="Open Sans"/>
              </a:rPr>
              <a:t>Relationships</a:t>
            </a:r>
            <a:endParaRPr sz="1200">
              <a:latin typeface="Open Sans"/>
              <a:ea typeface="Open Sans"/>
              <a:cs typeface="Open Sans"/>
              <a:sym typeface="Open Sans"/>
            </a:endParaRPr>
          </a:p>
        </p:txBody>
      </p:sp>
      <p:sp>
        <p:nvSpPr>
          <p:cNvPr id="122" name="Google Shape;122;p19"/>
          <p:cNvSpPr txBox="1"/>
          <p:nvPr/>
        </p:nvSpPr>
        <p:spPr>
          <a:xfrm>
            <a:off x="4474375" y="3085000"/>
            <a:ext cx="20082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pen Sans"/>
                <a:ea typeface="Open Sans"/>
                <a:cs typeface="Open Sans"/>
                <a:sym typeface="Open Sans"/>
              </a:rPr>
              <a:t>Culture </a:t>
            </a:r>
            <a:endParaRPr sz="1200">
              <a:latin typeface="Open Sans"/>
              <a:ea typeface="Open Sans"/>
              <a:cs typeface="Open Sans"/>
              <a:sym typeface="Open Sans"/>
            </a:endParaRPr>
          </a:p>
        </p:txBody>
      </p:sp>
      <p:sp>
        <p:nvSpPr>
          <p:cNvPr id="123" name="Google Shape;123;p19"/>
          <p:cNvSpPr txBox="1"/>
          <p:nvPr/>
        </p:nvSpPr>
        <p:spPr>
          <a:xfrm>
            <a:off x="2921175" y="3903225"/>
            <a:ext cx="20082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pen Sans"/>
                <a:ea typeface="Open Sans"/>
                <a:cs typeface="Open Sans"/>
                <a:sym typeface="Open Sans"/>
              </a:rPr>
              <a:t>Epigenetics</a:t>
            </a:r>
            <a:endParaRPr sz="1200">
              <a:latin typeface="Open Sans"/>
              <a:ea typeface="Open Sans"/>
              <a:cs typeface="Open Sans"/>
              <a:sym typeface="Open Sans"/>
            </a:endParaRPr>
          </a:p>
        </p:txBody>
      </p:sp>
      <p:sp>
        <p:nvSpPr>
          <p:cNvPr id="124" name="Google Shape;124;p19"/>
          <p:cNvSpPr txBox="1"/>
          <p:nvPr/>
        </p:nvSpPr>
        <p:spPr>
          <a:xfrm>
            <a:off x="2962050" y="4277025"/>
            <a:ext cx="20082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pen Sans"/>
                <a:ea typeface="Open Sans"/>
                <a:cs typeface="Open Sans"/>
                <a:sym typeface="Open Sans"/>
              </a:rPr>
              <a:t>Lifestyle</a:t>
            </a:r>
            <a:endParaRPr sz="1200">
              <a:latin typeface="Open Sans"/>
              <a:ea typeface="Open Sans"/>
              <a:cs typeface="Open Sans"/>
              <a:sym typeface="Open Sans"/>
            </a:endParaRPr>
          </a:p>
        </p:txBody>
      </p:sp>
      <p:sp>
        <p:nvSpPr>
          <p:cNvPr id="125" name="Google Shape;125;p19"/>
          <p:cNvSpPr txBox="1"/>
          <p:nvPr/>
        </p:nvSpPr>
        <p:spPr>
          <a:xfrm>
            <a:off x="4474375" y="3877650"/>
            <a:ext cx="15618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pen Sans"/>
                <a:ea typeface="Open Sans"/>
                <a:cs typeface="Open Sans"/>
                <a:sym typeface="Open Sans"/>
              </a:rPr>
              <a:t>Early Nutrition/Maternal Nutrition</a:t>
            </a:r>
            <a:endParaRPr sz="1200">
              <a:latin typeface="Open Sans"/>
              <a:ea typeface="Open Sans"/>
              <a:cs typeface="Open Sans"/>
              <a:sym typeface="Open Sans"/>
            </a:endParaRPr>
          </a:p>
        </p:txBody>
      </p:sp>
      <p:pic>
        <p:nvPicPr>
          <p:cNvPr id="2" name="Audio 1">
            <a:hlinkClick r:id="" action="ppaction://media"/>
            <a:extLst>
              <a:ext uri="{FF2B5EF4-FFF2-40B4-BE49-F238E27FC236}">
                <a16:creationId xmlns:a16="http://schemas.microsoft.com/office/drawing/2014/main" id="{93353C47-B72C-499E-BEA3-CA6592A67E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66"/>
    </mc:Choice>
    <mc:Fallback xmlns="">
      <p:transition spd="slow" advClick="0" advTm="20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0"/>
          <p:cNvSpPr/>
          <p:nvPr/>
        </p:nvSpPr>
        <p:spPr>
          <a:xfrm>
            <a:off x="869000" y="451125"/>
            <a:ext cx="7490100" cy="4434000"/>
          </a:xfrm>
          <a:prstGeom prst="roundRect">
            <a:avLst>
              <a:gd name="adj" fmla="val 16667"/>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0"/>
          <p:cNvSpPr/>
          <p:nvPr/>
        </p:nvSpPr>
        <p:spPr>
          <a:xfrm>
            <a:off x="1219350" y="1132225"/>
            <a:ext cx="6705300" cy="37530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0"/>
          <p:cNvSpPr/>
          <p:nvPr/>
        </p:nvSpPr>
        <p:spPr>
          <a:xfrm>
            <a:off x="1737975" y="1890650"/>
            <a:ext cx="5646300" cy="2994600"/>
          </a:xfrm>
          <a:prstGeom prst="roundRect">
            <a:avLst>
              <a:gd name="adj" fmla="val 16667"/>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0"/>
          <p:cNvSpPr/>
          <p:nvPr/>
        </p:nvSpPr>
        <p:spPr>
          <a:xfrm>
            <a:off x="2360375" y="2759650"/>
            <a:ext cx="4432500" cy="21258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0"/>
          <p:cNvSpPr/>
          <p:nvPr/>
        </p:nvSpPr>
        <p:spPr>
          <a:xfrm>
            <a:off x="2863200" y="3522750"/>
            <a:ext cx="3417600" cy="1362600"/>
          </a:xfrm>
          <a:prstGeom prst="roundRect">
            <a:avLst>
              <a:gd name="adj" fmla="val 16667"/>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0"/>
          <p:cNvSpPr txBox="1"/>
          <p:nvPr/>
        </p:nvSpPr>
        <p:spPr>
          <a:xfrm>
            <a:off x="3440475" y="396550"/>
            <a:ext cx="20082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Open Sans"/>
                <a:ea typeface="Open Sans"/>
                <a:cs typeface="Open Sans"/>
                <a:sym typeface="Open Sans"/>
              </a:rPr>
              <a:t>Policy </a:t>
            </a:r>
            <a:endParaRPr b="1">
              <a:latin typeface="Open Sans"/>
              <a:ea typeface="Open Sans"/>
              <a:cs typeface="Open Sans"/>
              <a:sym typeface="Open Sans"/>
            </a:endParaRPr>
          </a:p>
        </p:txBody>
      </p:sp>
      <p:sp>
        <p:nvSpPr>
          <p:cNvPr id="136" name="Google Shape;136;p20"/>
          <p:cNvSpPr txBox="1"/>
          <p:nvPr/>
        </p:nvSpPr>
        <p:spPr>
          <a:xfrm>
            <a:off x="3440475" y="1108775"/>
            <a:ext cx="20082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Open Sans"/>
                <a:ea typeface="Open Sans"/>
                <a:cs typeface="Open Sans"/>
                <a:sym typeface="Open Sans"/>
              </a:rPr>
              <a:t>Institutions </a:t>
            </a:r>
            <a:endParaRPr b="1">
              <a:latin typeface="Open Sans"/>
              <a:ea typeface="Open Sans"/>
              <a:cs typeface="Open Sans"/>
              <a:sym typeface="Open Sans"/>
            </a:endParaRPr>
          </a:p>
        </p:txBody>
      </p:sp>
      <p:sp>
        <p:nvSpPr>
          <p:cNvPr id="137" name="Google Shape;137;p20"/>
          <p:cNvSpPr txBox="1"/>
          <p:nvPr/>
        </p:nvSpPr>
        <p:spPr>
          <a:xfrm>
            <a:off x="3440475" y="1920750"/>
            <a:ext cx="20082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Open Sans"/>
                <a:ea typeface="Open Sans"/>
                <a:cs typeface="Open Sans"/>
                <a:sym typeface="Open Sans"/>
              </a:rPr>
              <a:t>Community</a:t>
            </a:r>
            <a:endParaRPr b="1">
              <a:latin typeface="Open Sans"/>
              <a:ea typeface="Open Sans"/>
              <a:cs typeface="Open Sans"/>
              <a:sym typeface="Open Sans"/>
            </a:endParaRPr>
          </a:p>
        </p:txBody>
      </p:sp>
      <p:sp>
        <p:nvSpPr>
          <p:cNvPr id="138" name="Google Shape;138;p20"/>
          <p:cNvSpPr txBox="1"/>
          <p:nvPr/>
        </p:nvSpPr>
        <p:spPr>
          <a:xfrm>
            <a:off x="3440475" y="2721750"/>
            <a:ext cx="2008200" cy="37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Open Sans"/>
                <a:ea typeface="Open Sans"/>
                <a:cs typeface="Open Sans"/>
                <a:sym typeface="Open Sans"/>
              </a:rPr>
              <a:t>Interpersonal </a:t>
            </a:r>
            <a:endParaRPr b="1">
              <a:latin typeface="Open Sans"/>
              <a:ea typeface="Open Sans"/>
              <a:cs typeface="Open Sans"/>
              <a:sym typeface="Open Sans"/>
            </a:endParaRPr>
          </a:p>
        </p:txBody>
      </p:sp>
      <p:sp>
        <p:nvSpPr>
          <p:cNvPr id="139" name="Google Shape;139;p20"/>
          <p:cNvSpPr txBox="1"/>
          <p:nvPr/>
        </p:nvSpPr>
        <p:spPr>
          <a:xfrm>
            <a:off x="3440475" y="3522750"/>
            <a:ext cx="2008200" cy="41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Open Sans"/>
                <a:ea typeface="Open Sans"/>
                <a:cs typeface="Open Sans"/>
                <a:sym typeface="Open Sans"/>
              </a:rPr>
              <a:t>Individual </a:t>
            </a:r>
            <a:endParaRPr b="1">
              <a:latin typeface="Open Sans"/>
              <a:ea typeface="Open Sans"/>
              <a:cs typeface="Open Sans"/>
              <a:sym typeface="Open Sans"/>
            </a:endParaRPr>
          </a:p>
        </p:txBody>
      </p:sp>
      <p:sp>
        <p:nvSpPr>
          <p:cNvPr id="140" name="Google Shape;140;p20"/>
          <p:cNvSpPr txBox="1"/>
          <p:nvPr/>
        </p:nvSpPr>
        <p:spPr>
          <a:xfrm>
            <a:off x="998300" y="63750"/>
            <a:ext cx="7245300" cy="33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accent1"/>
                </a:solidFill>
                <a:latin typeface="Open Sans"/>
                <a:ea typeface="Open Sans"/>
                <a:cs typeface="Open Sans"/>
                <a:sym typeface="Open Sans"/>
              </a:rPr>
              <a:t>THE SOCIAL ECOLOGICAL MODEL FOR THE DOUBLE BURDEN OF MALNUTRITION</a:t>
            </a:r>
            <a:endParaRPr b="1">
              <a:solidFill>
                <a:schemeClr val="accent1"/>
              </a:solidFill>
              <a:latin typeface="Open Sans"/>
              <a:ea typeface="Open Sans"/>
              <a:cs typeface="Open Sans"/>
              <a:sym typeface="Open Sans"/>
            </a:endParaRPr>
          </a:p>
        </p:txBody>
      </p:sp>
      <p:sp>
        <p:nvSpPr>
          <p:cNvPr id="141" name="Google Shape;141;p20"/>
          <p:cNvSpPr txBox="1"/>
          <p:nvPr/>
        </p:nvSpPr>
        <p:spPr>
          <a:xfrm>
            <a:off x="1099775" y="526288"/>
            <a:ext cx="20082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pen Sans"/>
                <a:ea typeface="Open Sans"/>
                <a:cs typeface="Open Sans"/>
                <a:sym typeface="Open Sans"/>
              </a:rPr>
              <a:t>Healthcare systems</a:t>
            </a:r>
            <a:endParaRPr sz="1200">
              <a:latin typeface="Open Sans"/>
              <a:ea typeface="Open Sans"/>
              <a:cs typeface="Open Sans"/>
              <a:sym typeface="Open Sans"/>
            </a:endParaRPr>
          </a:p>
        </p:txBody>
      </p:sp>
      <p:sp>
        <p:nvSpPr>
          <p:cNvPr id="142" name="Google Shape;142;p20"/>
          <p:cNvSpPr txBox="1"/>
          <p:nvPr/>
        </p:nvSpPr>
        <p:spPr>
          <a:xfrm>
            <a:off x="3066125" y="675846"/>
            <a:ext cx="2842800" cy="37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Open Sans"/>
                <a:ea typeface="Open Sans"/>
                <a:cs typeface="Open Sans"/>
                <a:sym typeface="Open Sans"/>
              </a:rPr>
              <a:t>Trade policies	Globalization</a:t>
            </a:r>
            <a:endParaRPr sz="1200">
              <a:latin typeface="Open Sans"/>
              <a:ea typeface="Open Sans"/>
              <a:cs typeface="Open Sans"/>
              <a:sym typeface="Open Sans"/>
            </a:endParaRPr>
          </a:p>
        </p:txBody>
      </p:sp>
      <p:sp>
        <p:nvSpPr>
          <p:cNvPr id="143" name="Google Shape;143;p20"/>
          <p:cNvSpPr txBox="1"/>
          <p:nvPr/>
        </p:nvSpPr>
        <p:spPr>
          <a:xfrm>
            <a:off x="5950650" y="526288"/>
            <a:ext cx="20082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pen Sans"/>
                <a:ea typeface="Open Sans"/>
                <a:cs typeface="Open Sans"/>
                <a:sym typeface="Open Sans"/>
              </a:rPr>
              <a:t>Agriculture Subsidies</a:t>
            </a:r>
            <a:endParaRPr sz="1200">
              <a:latin typeface="Open Sans"/>
              <a:ea typeface="Open Sans"/>
              <a:cs typeface="Open Sans"/>
              <a:sym typeface="Open Sans"/>
            </a:endParaRPr>
          </a:p>
        </p:txBody>
      </p:sp>
      <p:sp>
        <p:nvSpPr>
          <p:cNvPr id="144" name="Google Shape;144;p20"/>
          <p:cNvSpPr txBox="1"/>
          <p:nvPr/>
        </p:nvSpPr>
        <p:spPr>
          <a:xfrm>
            <a:off x="1475225" y="1345075"/>
            <a:ext cx="20082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pen Sans"/>
                <a:ea typeface="Open Sans"/>
                <a:cs typeface="Open Sans"/>
                <a:sym typeface="Open Sans"/>
              </a:rPr>
              <a:t>Corporations &amp; Influence</a:t>
            </a:r>
            <a:endParaRPr sz="1200">
              <a:latin typeface="Open Sans"/>
              <a:ea typeface="Open Sans"/>
              <a:cs typeface="Open Sans"/>
              <a:sym typeface="Open Sans"/>
            </a:endParaRPr>
          </a:p>
        </p:txBody>
      </p:sp>
      <p:sp>
        <p:nvSpPr>
          <p:cNvPr id="145" name="Google Shape;145;p20"/>
          <p:cNvSpPr txBox="1"/>
          <p:nvPr/>
        </p:nvSpPr>
        <p:spPr>
          <a:xfrm>
            <a:off x="5495550" y="1208480"/>
            <a:ext cx="2008200" cy="46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pen Sans"/>
                <a:ea typeface="Open Sans"/>
                <a:cs typeface="Open Sans"/>
                <a:sym typeface="Open Sans"/>
              </a:rPr>
              <a:t>Changes in portion sizes, habits, diets</a:t>
            </a:r>
            <a:endParaRPr sz="1200">
              <a:latin typeface="Open Sans"/>
              <a:ea typeface="Open Sans"/>
              <a:cs typeface="Open Sans"/>
              <a:sym typeface="Open Sans"/>
            </a:endParaRPr>
          </a:p>
        </p:txBody>
      </p:sp>
      <p:sp>
        <p:nvSpPr>
          <p:cNvPr id="146" name="Google Shape;146;p20"/>
          <p:cNvSpPr txBox="1"/>
          <p:nvPr/>
        </p:nvSpPr>
        <p:spPr>
          <a:xfrm>
            <a:off x="3483425" y="1499700"/>
            <a:ext cx="20082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pen Sans"/>
                <a:ea typeface="Open Sans"/>
                <a:cs typeface="Open Sans"/>
                <a:sym typeface="Open Sans"/>
              </a:rPr>
              <a:t>Prevention Programs</a:t>
            </a:r>
            <a:endParaRPr sz="1200">
              <a:latin typeface="Open Sans"/>
              <a:ea typeface="Open Sans"/>
              <a:cs typeface="Open Sans"/>
              <a:sym typeface="Open Sans"/>
            </a:endParaRPr>
          </a:p>
        </p:txBody>
      </p:sp>
      <p:sp>
        <p:nvSpPr>
          <p:cNvPr id="147" name="Google Shape;147;p20"/>
          <p:cNvSpPr txBox="1"/>
          <p:nvPr/>
        </p:nvSpPr>
        <p:spPr>
          <a:xfrm>
            <a:off x="1827825" y="1981025"/>
            <a:ext cx="20082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pen Sans"/>
                <a:ea typeface="Open Sans"/>
                <a:cs typeface="Open Sans"/>
                <a:sym typeface="Open Sans"/>
              </a:rPr>
              <a:t>Availability of Food</a:t>
            </a:r>
            <a:endParaRPr sz="1200">
              <a:latin typeface="Open Sans"/>
              <a:ea typeface="Open Sans"/>
              <a:cs typeface="Open Sans"/>
              <a:sym typeface="Open Sans"/>
            </a:endParaRPr>
          </a:p>
        </p:txBody>
      </p:sp>
      <p:sp>
        <p:nvSpPr>
          <p:cNvPr id="148" name="Google Shape;148;p20"/>
          <p:cNvSpPr txBox="1"/>
          <p:nvPr/>
        </p:nvSpPr>
        <p:spPr>
          <a:xfrm>
            <a:off x="1252175" y="799513"/>
            <a:ext cx="20082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pen Sans"/>
                <a:ea typeface="Open Sans"/>
                <a:cs typeface="Open Sans"/>
                <a:sym typeface="Open Sans"/>
              </a:rPr>
              <a:t>Food Systems</a:t>
            </a:r>
            <a:endParaRPr sz="1200">
              <a:latin typeface="Open Sans"/>
              <a:ea typeface="Open Sans"/>
              <a:cs typeface="Open Sans"/>
              <a:sym typeface="Open Sans"/>
            </a:endParaRPr>
          </a:p>
        </p:txBody>
      </p:sp>
      <p:sp>
        <p:nvSpPr>
          <p:cNvPr id="149" name="Google Shape;149;p20"/>
          <p:cNvSpPr txBox="1"/>
          <p:nvPr/>
        </p:nvSpPr>
        <p:spPr>
          <a:xfrm>
            <a:off x="5849125" y="799513"/>
            <a:ext cx="20082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pen Sans"/>
                <a:ea typeface="Open Sans"/>
                <a:cs typeface="Open Sans"/>
                <a:sym typeface="Open Sans"/>
              </a:rPr>
              <a:t>Built Environment</a:t>
            </a:r>
            <a:endParaRPr sz="1200">
              <a:latin typeface="Open Sans"/>
              <a:ea typeface="Open Sans"/>
              <a:cs typeface="Open Sans"/>
              <a:sym typeface="Open Sans"/>
            </a:endParaRPr>
          </a:p>
        </p:txBody>
      </p:sp>
      <p:sp>
        <p:nvSpPr>
          <p:cNvPr id="150" name="Google Shape;150;p20"/>
          <p:cNvSpPr txBox="1"/>
          <p:nvPr/>
        </p:nvSpPr>
        <p:spPr>
          <a:xfrm>
            <a:off x="1827825" y="2351375"/>
            <a:ext cx="20082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pen Sans"/>
                <a:ea typeface="Open Sans"/>
                <a:cs typeface="Open Sans"/>
                <a:sym typeface="Open Sans"/>
              </a:rPr>
              <a:t>Food Security/Insecurity</a:t>
            </a:r>
            <a:endParaRPr sz="1200">
              <a:latin typeface="Open Sans"/>
              <a:ea typeface="Open Sans"/>
              <a:cs typeface="Open Sans"/>
              <a:sym typeface="Open Sans"/>
            </a:endParaRPr>
          </a:p>
        </p:txBody>
      </p:sp>
      <p:sp>
        <p:nvSpPr>
          <p:cNvPr id="151" name="Google Shape;151;p20"/>
          <p:cNvSpPr txBox="1"/>
          <p:nvPr/>
        </p:nvSpPr>
        <p:spPr>
          <a:xfrm>
            <a:off x="5203000" y="1959650"/>
            <a:ext cx="20082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pen Sans"/>
                <a:ea typeface="Open Sans"/>
                <a:cs typeface="Open Sans"/>
                <a:sym typeface="Open Sans"/>
              </a:rPr>
              <a:t>Food Deserts</a:t>
            </a:r>
            <a:endParaRPr sz="1200">
              <a:latin typeface="Open Sans"/>
              <a:ea typeface="Open Sans"/>
              <a:cs typeface="Open Sans"/>
              <a:sym typeface="Open Sans"/>
            </a:endParaRPr>
          </a:p>
        </p:txBody>
      </p:sp>
      <p:sp>
        <p:nvSpPr>
          <p:cNvPr id="152" name="Google Shape;152;p20"/>
          <p:cNvSpPr txBox="1"/>
          <p:nvPr/>
        </p:nvSpPr>
        <p:spPr>
          <a:xfrm>
            <a:off x="3942450" y="2292350"/>
            <a:ext cx="25401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pen Sans"/>
                <a:ea typeface="Open Sans"/>
                <a:cs typeface="Open Sans"/>
                <a:sym typeface="Open Sans"/>
              </a:rPr>
              <a:t>Availability of Medical Care</a:t>
            </a:r>
            <a:endParaRPr sz="1200">
              <a:latin typeface="Open Sans"/>
              <a:ea typeface="Open Sans"/>
              <a:cs typeface="Open Sans"/>
              <a:sym typeface="Open Sans"/>
            </a:endParaRPr>
          </a:p>
        </p:txBody>
      </p:sp>
      <p:sp>
        <p:nvSpPr>
          <p:cNvPr id="153" name="Google Shape;153;p20"/>
          <p:cNvSpPr txBox="1"/>
          <p:nvPr/>
        </p:nvSpPr>
        <p:spPr>
          <a:xfrm>
            <a:off x="2418300" y="3085000"/>
            <a:ext cx="20082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pen Sans"/>
                <a:ea typeface="Open Sans"/>
                <a:cs typeface="Open Sans"/>
                <a:sym typeface="Open Sans"/>
              </a:rPr>
              <a:t>Relationships</a:t>
            </a:r>
            <a:endParaRPr sz="1200">
              <a:latin typeface="Open Sans"/>
              <a:ea typeface="Open Sans"/>
              <a:cs typeface="Open Sans"/>
              <a:sym typeface="Open Sans"/>
            </a:endParaRPr>
          </a:p>
        </p:txBody>
      </p:sp>
      <p:sp>
        <p:nvSpPr>
          <p:cNvPr id="154" name="Google Shape;154;p20"/>
          <p:cNvSpPr txBox="1"/>
          <p:nvPr/>
        </p:nvSpPr>
        <p:spPr>
          <a:xfrm>
            <a:off x="4474375" y="3085000"/>
            <a:ext cx="20082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pen Sans"/>
                <a:ea typeface="Open Sans"/>
                <a:cs typeface="Open Sans"/>
                <a:sym typeface="Open Sans"/>
              </a:rPr>
              <a:t>Culture </a:t>
            </a:r>
            <a:endParaRPr sz="1200">
              <a:latin typeface="Open Sans"/>
              <a:ea typeface="Open Sans"/>
              <a:cs typeface="Open Sans"/>
              <a:sym typeface="Open Sans"/>
            </a:endParaRPr>
          </a:p>
        </p:txBody>
      </p:sp>
      <p:sp>
        <p:nvSpPr>
          <p:cNvPr id="155" name="Google Shape;155;p20"/>
          <p:cNvSpPr txBox="1"/>
          <p:nvPr/>
        </p:nvSpPr>
        <p:spPr>
          <a:xfrm>
            <a:off x="2921175" y="3903225"/>
            <a:ext cx="20082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pen Sans"/>
                <a:ea typeface="Open Sans"/>
                <a:cs typeface="Open Sans"/>
                <a:sym typeface="Open Sans"/>
              </a:rPr>
              <a:t>Epigenetics</a:t>
            </a:r>
            <a:endParaRPr sz="1200">
              <a:latin typeface="Open Sans"/>
              <a:ea typeface="Open Sans"/>
              <a:cs typeface="Open Sans"/>
              <a:sym typeface="Open Sans"/>
            </a:endParaRPr>
          </a:p>
        </p:txBody>
      </p:sp>
      <p:sp>
        <p:nvSpPr>
          <p:cNvPr id="156" name="Google Shape;156;p20"/>
          <p:cNvSpPr txBox="1"/>
          <p:nvPr/>
        </p:nvSpPr>
        <p:spPr>
          <a:xfrm>
            <a:off x="2962050" y="4277025"/>
            <a:ext cx="20082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pen Sans"/>
                <a:ea typeface="Open Sans"/>
                <a:cs typeface="Open Sans"/>
                <a:sym typeface="Open Sans"/>
              </a:rPr>
              <a:t>Lifestyle</a:t>
            </a:r>
            <a:endParaRPr sz="1200">
              <a:latin typeface="Open Sans"/>
              <a:ea typeface="Open Sans"/>
              <a:cs typeface="Open Sans"/>
              <a:sym typeface="Open Sans"/>
            </a:endParaRPr>
          </a:p>
        </p:txBody>
      </p:sp>
      <p:sp>
        <p:nvSpPr>
          <p:cNvPr id="157" name="Google Shape;157;p20"/>
          <p:cNvSpPr txBox="1"/>
          <p:nvPr/>
        </p:nvSpPr>
        <p:spPr>
          <a:xfrm>
            <a:off x="4474375" y="3877650"/>
            <a:ext cx="15618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pen Sans"/>
                <a:ea typeface="Open Sans"/>
                <a:cs typeface="Open Sans"/>
                <a:sym typeface="Open Sans"/>
              </a:rPr>
              <a:t>Early Nutrition/Maternal Nutrition</a:t>
            </a:r>
            <a:endParaRPr sz="1200">
              <a:latin typeface="Open Sans"/>
              <a:ea typeface="Open Sans"/>
              <a:cs typeface="Open Sans"/>
              <a:sym typeface="Open Sans"/>
            </a:endParaRPr>
          </a:p>
        </p:txBody>
      </p:sp>
      <p:pic>
        <p:nvPicPr>
          <p:cNvPr id="2" name="Audio 1">
            <a:hlinkClick r:id="" action="ppaction://media"/>
            <a:extLst>
              <a:ext uri="{FF2B5EF4-FFF2-40B4-BE49-F238E27FC236}">
                <a16:creationId xmlns:a16="http://schemas.microsoft.com/office/drawing/2014/main" id="{03F2FCC5-AE2E-478F-98B1-FC331B9845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66"/>
    </mc:Choice>
    <mc:Fallback xmlns="">
      <p:transition spd="slow" advClick="0" advTm="20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1"/>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APPLICATION:</a:t>
            </a:r>
            <a:endParaRPr/>
          </a:p>
        </p:txBody>
      </p:sp>
      <p:sp>
        <p:nvSpPr>
          <p:cNvPr id="163" name="Google Shape;163;p21"/>
          <p:cNvSpPr txBox="1">
            <a:spLocks noGrp="1"/>
          </p:cNvSpPr>
          <p:nvPr>
            <p:ph type="title"/>
          </p:nvPr>
        </p:nvSpPr>
        <p:spPr>
          <a:xfrm>
            <a:off x="311700" y="1629750"/>
            <a:ext cx="8571300" cy="94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0"/>
              <a:t>The US &amp; India</a:t>
            </a:r>
            <a:endParaRPr b="0"/>
          </a:p>
        </p:txBody>
      </p:sp>
      <p:pic>
        <p:nvPicPr>
          <p:cNvPr id="164" name="Google Shape;164;p21"/>
          <p:cNvPicPr preferRelativeResize="0"/>
          <p:nvPr/>
        </p:nvPicPr>
        <p:blipFill>
          <a:blip r:embed="rId5">
            <a:alphaModFix/>
          </a:blip>
          <a:stretch>
            <a:fillRect/>
          </a:stretch>
        </p:blipFill>
        <p:spPr>
          <a:xfrm>
            <a:off x="2330400" y="2707000"/>
            <a:ext cx="4533901" cy="2266950"/>
          </a:xfrm>
          <a:prstGeom prst="rect">
            <a:avLst/>
          </a:prstGeom>
          <a:noFill/>
          <a:ln>
            <a:noFill/>
          </a:ln>
        </p:spPr>
      </p:pic>
      <p:pic>
        <p:nvPicPr>
          <p:cNvPr id="2" name="Audio 1">
            <a:hlinkClick r:id="" action="ppaction://media"/>
            <a:extLst>
              <a:ext uri="{FF2B5EF4-FFF2-40B4-BE49-F238E27FC236}">
                <a16:creationId xmlns:a16="http://schemas.microsoft.com/office/drawing/2014/main" id="{01A0D4F8-B91B-4216-8813-3EC53E9276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0066"/>
    </mc:Choice>
    <mc:Fallback xmlns="">
      <p:transition spd="slow" advClick="0" advTm="20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1573</Words>
  <Application>Microsoft Office PowerPoint</Application>
  <PresentationFormat>On-screen Show (16:9)</PresentationFormat>
  <Paragraphs>83</Paragraphs>
  <Slides>20</Slides>
  <Notes>20</Notes>
  <HiddenSlides>0</HiddenSlides>
  <MMClips>20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PT Sans Narrow</vt:lpstr>
      <vt:lpstr>Arial</vt:lpstr>
      <vt:lpstr>Calibri</vt:lpstr>
      <vt:lpstr>Open Sans</vt:lpstr>
      <vt:lpstr>Tropic</vt:lpstr>
      <vt:lpstr>The Double Burden of Malnutrition</vt:lpstr>
      <vt:lpstr>PowerPoint Presentation</vt:lpstr>
      <vt:lpstr>PowerPoint Presentation</vt:lpstr>
      <vt:lpstr>PowerPoint Presentation</vt:lpstr>
      <vt:lpstr>PowerPoint Presentation</vt:lpstr>
      <vt:lpstr>Determinants:  Population Transitions</vt:lpstr>
      <vt:lpstr>PowerPoint Presentation</vt:lpstr>
      <vt:lpstr>PowerPoint Presentation</vt:lpstr>
      <vt:lpstr>APPLICATION:</vt:lpstr>
      <vt:lpstr>India  &amp;  The Double Burden of Malnutrition</vt:lpstr>
      <vt:lpstr>PowerPoint Presentation</vt:lpstr>
      <vt:lpstr>PowerPoint Presentation</vt:lpstr>
      <vt:lpstr>PowerPoint Presentation</vt:lpstr>
      <vt:lpstr>The United States &amp; The Double Burden of Malnutrition</vt:lpstr>
      <vt:lpstr>Malnutrition In the US</vt:lpstr>
      <vt:lpstr>Iowa</vt:lpstr>
      <vt:lpstr>PowerPoint Presentation</vt:lpstr>
      <vt:lpstr>Recommendations</vt:lpstr>
      <vt:lpstr>Example: Fresh Fruit and Vegetable Program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Double Burden of Malnutrition</dc:title>
  <dc:creator>Chavez, Cindy J</dc:creator>
  <cp:lastModifiedBy>Chavez, Cindy J</cp:lastModifiedBy>
  <cp:revision>5</cp:revision>
  <dcterms:modified xsi:type="dcterms:W3CDTF">2019-05-09T18:27:54Z</dcterms:modified>
</cp:coreProperties>
</file>