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7" r:id="rId3"/>
    <p:sldId id="270" r:id="rId4"/>
    <p:sldId id="293" r:id="rId5"/>
    <p:sldId id="296" r:id="rId6"/>
    <p:sldId id="298" r:id="rId7"/>
    <p:sldId id="299" r:id="rId8"/>
    <p:sldId id="302" r:id="rId9"/>
    <p:sldId id="303" r:id="rId10"/>
    <p:sldId id="304" r:id="rId11"/>
    <p:sldId id="301" r:id="rId12"/>
    <p:sldId id="300" r:id="rId13"/>
    <p:sldId id="259" r:id="rId14"/>
    <p:sldId id="297" r:id="rId15"/>
    <p:sldId id="30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-cluster-svm.shl.uiowa.edu\transfer\DCD\Coronavirus%202019\Planning%20Chief%20Folder\Daily%20Running%20Tally-Tests%20and%20Materi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-cluster-svm.shl.uiowa.edu\transfer\DCD\Coronavirus%202019\Planning%20Chief%20Folder\Daily%20Running%20Tally-Tests%20and%20Materi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Values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Sheet2!$B$2:$B$40</c:f>
              <c:numCache>
                <c:formatCode>General</c:formatCode>
                <c:ptCount val="3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10</c:v>
                </c:pt>
                <c:pt idx="10">
                  <c:v>6</c:v>
                </c:pt>
                <c:pt idx="11">
                  <c:v>11</c:v>
                </c:pt>
                <c:pt idx="12">
                  <c:v>20</c:v>
                </c:pt>
                <c:pt idx="13">
                  <c:v>20</c:v>
                </c:pt>
                <c:pt idx="14">
                  <c:v>23</c:v>
                </c:pt>
                <c:pt idx="15">
                  <c:v>28</c:v>
                </c:pt>
                <c:pt idx="16">
                  <c:v>43</c:v>
                </c:pt>
                <c:pt idx="17">
                  <c:v>77</c:v>
                </c:pt>
                <c:pt idx="18">
                  <c:v>66</c:v>
                </c:pt>
                <c:pt idx="19">
                  <c:v>134</c:v>
                </c:pt>
                <c:pt idx="20">
                  <c:v>158</c:v>
                </c:pt>
                <c:pt idx="21">
                  <c:v>196</c:v>
                </c:pt>
                <c:pt idx="22">
                  <c:v>178</c:v>
                </c:pt>
                <c:pt idx="23">
                  <c:v>173</c:v>
                </c:pt>
                <c:pt idx="24">
                  <c:v>179</c:v>
                </c:pt>
                <c:pt idx="25">
                  <c:v>150</c:v>
                </c:pt>
                <c:pt idx="26">
                  <c:v>270</c:v>
                </c:pt>
                <c:pt idx="27">
                  <c:v>379</c:v>
                </c:pt>
                <c:pt idx="28">
                  <c:v>421</c:v>
                </c:pt>
                <c:pt idx="29">
                  <c:v>414</c:v>
                </c:pt>
                <c:pt idx="30">
                  <c:v>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6-49D0-9CA6-D862B08841FD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Forecast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Sheet2!$A$2:$A$40</c:f>
              <c:numCache>
                <c:formatCode>m/d/yyyy</c:formatCode>
                <c:ptCount val="39"/>
                <c:pt idx="0">
                  <c:v>43888</c:v>
                </c:pt>
                <c:pt idx="1">
                  <c:v>43889</c:v>
                </c:pt>
                <c:pt idx="2">
                  <c:v>43890</c:v>
                </c:pt>
                <c:pt idx="3">
                  <c:v>43891</c:v>
                </c:pt>
                <c:pt idx="4">
                  <c:v>43892</c:v>
                </c:pt>
                <c:pt idx="5">
                  <c:v>43893</c:v>
                </c:pt>
                <c:pt idx="6">
                  <c:v>43894</c:v>
                </c:pt>
                <c:pt idx="7">
                  <c:v>43895</c:v>
                </c:pt>
                <c:pt idx="8">
                  <c:v>43896</c:v>
                </c:pt>
                <c:pt idx="9">
                  <c:v>43897</c:v>
                </c:pt>
                <c:pt idx="10">
                  <c:v>43898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43904</c:v>
                </c:pt>
                <c:pt idx="17">
                  <c:v>43905</c:v>
                </c:pt>
                <c:pt idx="18">
                  <c:v>43906</c:v>
                </c:pt>
                <c:pt idx="19">
                  <c:v>43907</c:v>
                </c:pt>
                <c:pt idx="20">
                  <c:v>43908</c:v>
                </c:pt>
                <c:pt idx="21">
                  <c:v>43909</c:v>
                </c:pt>
                <c:pt idx="22">
                  <c:v>43910</c:v>
                </c:pt>
                <c:pt idx="23">
                  <c:v>43911</c:v>
                </c:pt>
                <c:pt idx="24">
                  <c:v>43912</c:v>
                </c:pt>
                <c:pt idx="25">
                  <c:v>43913</c:v>
                </c:pt>
                <c:pt idx="26">
                  <c:v>43914</c:v>
                </c:pt>
                <c:pt idx="27">
                  <c:v>43915</c:v>
                </c:pt>
                <c:pt idx="28">
                  <c:v>43916</c:v>
                </c:pt>
                <c:pt idx="29">
                  <c:v>43917</c:v>
                </c:pt>
                <c:pt idx="30">
                  <c:v>43918</c:v>
                </c:pt>
                <c:pt idx="31">
                  <c:v>43919</c:v>
                </c:pt>
                <c:pt idx="32">
                  <c:v>43920</c:v>
                </c:pt>
                <c:pt idx="33">
                  <c:v>43921</c:v>
                </c:pt>
                <c:pt idx="34">
                  <c:v>43922</c:v>
                </c:pt>
                <c:pt idx="35">
                  <c:v>43923</c:v>
                </c:pt>
                <c:pt idx="36">
                  <c:v>43924</c:v>
                </c:pt>
                <c:pt idx="37">
                  <c:v>43925</c:v>
                </c:pt>
                <c:pt idx="38">
                  <c:v>43926</c:v>
                </c:pt>
              </c:numCache>
            </c:numRef>
          </c:cat>
          <c:val>
            <c:numRef>
              <c:f>Sheet2!$C$2:$C$40</c:f>
              <c:numCache>
                <c:formatCode>General</c:formatCode>
                <c:ptCount val="39"/>
                <c:pt idx="30">
                  <c:v>382</c:v>
                </c:pt>
                <c:pt idx="31">
                  <c:v>476.32211587165182</c:v>
                </c:pt>
                <c:pt idx="32">
                  <c:v>517.09418651309034</c:v>
                </c:pt>
                <c:pt idx="33">
                  <c:v>557.86625715452897</c:v>
                </c:pt>
                <c:pt idx="34">
                  <c:v>598.63832779596748</c:v>
                </c:pt>
                <c:pt idx="35">
                  <c:v>639.410398437406</c:v>
                </c:pt>
                <c:pt idx="36">
                  <c:v>680.18246907884463</c:v>
                </c:pt>
                <c:pt idx="37">
                  <c:v>720.95453972028315</c:v>
                </c:pt>
                <c:pt idx="38">
                  <c:v>761.72661036172167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96-49D0-9CA6-D862B08841FD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Lower Confidence Bound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Sheet2!$A$2:$A$40</c:f>
              <c:numCache>
                <c:formatCode>m/d/yyyy</c:formatCode>
                <c:ptCount val="39"/>
                <c:pt idx="0">
                  <c:v>43888</c:v>
                </c:pt>
                <c:pt idx="1">
                  <c:v>43889</c:v>
                </c:pt>
                <c:pt idx="2">
                  <c:v>43890</c:v>
                </c:pt>
                <c:pt idx="3">
                  <c:v>43891</c:v>
                </c:pt>
                <c:pt idx="4">
                  <c:v>43892</c:v>
                </c:pt>
                <c:pt idx="5">
                  <c:v>43893</c:v>
                </c:pt>
                <c:pt idx="6">
                  <c:v>43894</c:v>
                </c:pt>
                <c:pt idx="7">
                  <c:v>43895</c:v>
                </c:pt>
                <c:pt idx="8">
                  <c:v>43896</c:v>
                </c:pt>
                <c:pt idx="9">
                  <c:v>43897</c:v>
                </c:pt>
                <c:pt idx="10">
                  <c:v>43898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43904</c:v>
                </c:pt>
                <c:pt idx="17">
                  <c:v>43905</c:v>
                </c:pt>
                <c:pt idx="18">
                  <c:v>43906</c:v>
                </c:pt>
                <c:pt idx="19">
                  <c:v>43907</c:v>
                </c:pt>
                <c:pt idx="20">
                  <c:v>43908</c:v>
                </c:pt>
                <c:pt idx="21">
                  <c:v>43909</c:v>
                </c:pt>
                <c:pt idx="22">
                  <c:v>43910</c:v>
                </c:pt>
                <c:pt idx="23">
                  <c:v>43911</c:v>
                </c:pt>
                <c:pt idx="24">
                  <c:v>43912</c:v>
                </c:pt>
                <c:pt idx="25">
                  <c:v>43913</c:v>
                </c:pt>
                <c:pt idx="26">
                  <c:v>43914</c:v>
                </c:pt>
                <c:pt idx="27">
                  <c:v>43915</c:v>
                </c:pt>
                <c:pt idx="28">
                  <c:v>43916</c:v>
                </c:pt>
                <c:pt idx="29">
                  <c:v>43917</c:v>
                </c:pt>
                <c:pt idx="30">
                  <c:v>43918</c:v>
                </c:pt>
                <c:pt idx="31">
                  <c:v>43919</c:v>
                </c:pt>
                <c:pt idx="32">
                  <c:v>43920</c:v>
                </c:pt>
                <c:pt idx="33">
                  <c:v>43921</c:v>
                </c:pt>
                <c:pt idx="34">
                  <c:v>43922</c:v>
                </c:pt>
                <c:pt idx="35">
                  <c:v>43923</c:v>
                </c:pt>
                <c:pt idx="36">
                  <c:v>43924</c:v>
                </c:pt>
                <c:pt idx="37">
                  <c:v>43925</c:v>
                </c:pt>
                <c:pt idx="38">
                  <c:v>43926</c:v>
                </c:pt>
              </c:numCache>
            </c:numRef>
          </c:cat>
          <c:val>
            <c:numRef>
              <c:f>Sheet2!$D$2:$D$40</c:f>
              <c:numCache>
                <c:formatCode>General</c:formatCode>
                <c:ptCount val="39"/>
                <c:pt idx="30" formatCode="0.00">
                  <c:v>382</c:v>
                </c:pt>
                <c:pt idx="31" formatCode="0.00">
                  <c:v>387.4333537374892</c:v>
                </c:pt>
                <c:pt idx="32" formatCode="0.00">
                  <c:v>417.71352922919186</c:v>
                </c:pt>
                <c:pt idx="33" formatCode="0.00">
                  <c:v>442.15900437145859</c:v>
                </c:pt>
                <c:pt idx="34" formatCode="0.00">
                  <c:v>461.25153830387592</c:v>
                </c:pt>
                <c:pt idx="35" formatCode="0.00">
                  <c:v>475.77556790576159</c:v>
                </c:pt>
                <c:pt idx="36" formatCode="0.00">
                  <c:v>486.4537674493339</c:v>
                </c:pt>
                <c:pt idx="37" formatCode="0.00">
                  <c:v>493.84785967173002</c:v>
                </c:pt>
                <c:pt idx="38" formatCode="0.00">
                  <c:v>498.37282055435406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96-49D0-9CA6-D862B08841FD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Upper Confidence Bound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Sheet2!$A$2:$A$40</c:f>
              <c:numCache>
                <c:formatCode>m/d/yyyy</c:formatCode>
                <c:ptCount val="39"/>
                <c:pt idx="0">
                  <c:v>43888</c:v>
                </c:pt>
                <c:pt idx="1">
                  <c:v>43889</c:v>
                </c:pt>
                <c:pt idx="2">
                  <c:v>43890</c:v>
                </c:pt>
                <c:pt idx="3">
                  <c:v>43891</c:v>
                </c:pt>
                <c:pt idx="4">
                  <c:v>43892</c:v>
                </c:pt>
                <c:pt idx="5">
                  <c:v>43893</c:v>
                </c:pt>
                <c:pt idx="6">
                  <c:v>43894</c:v>
                </c:pt>
                <c:pt idx="7">
                  <c:v>43895</c:v>
                </c:pt>
                <c:pt idx="8">
                  <c:v>43896</c:v>
                </c:pt>
                <c:pt idx="9">
                  <c:v>43897</c:v>
                </c:pt>
                <c:pt idx="10">
                  <c:v>43898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43904</c:v>
                </c:pt>
                <c:pt idx="17">
                  <c:v>43905</c:v>
                </c:pt>
                <c:pt idx="18">
                  <c:v>43906</c:v>
                </c:pt>
                <c:pt idx="19">
                  <c:v>43907</c:v>
                </c:pt>
                <c:pt idx="20">
                  <c:v>43908</c:v>
                </c:pt>
                <c:pt idx="21">
                  <c:v>43909</c:v>
                </c:pt>
                <c:pt idx="22">
                  <c:v>43910</c:v>
                </c:pt>
                <c:pt idx="23">
                  <c:v>43911</c:v>
                </c:pt>
                <c:pt idx="24">
                  <c:v>43912</c:v>
                </c:pt>
                <c:pt idx="25">
                  <c:v>43913</c:v>
                </c:pt>
                <c:pt idx="26">
                  <c:v>43914</c:v>
                </c:pt>
                <c:pt idx="27">
                  <c:v>43915</c:v>
                </c:pt>
                <c:pt idx="28">
                  <c:v>43916</c:v>
                </c:pt>
                <c:pt idx="29">
                  <c:v>43917</c:v>
                </c:pt>
                <c:pt idx="30">
                  <c:v>43918</c:v>
                </c:pt>
                <c:pt idx="31">
                  <c:v>43919</c:v>
                </c:pt>
                <c:pt idx="32">
                  <c:v>43920</c:v>
                </c:pt>
                <c:pt idx="33">
                  <c:v>43921</c:v>
                </c:pt>
                <c:pt idx="34">
                  <c:v>43922</c:v>
                </c:pt>
                <c:pt idx="35">
                  <c:v>43923</c:v>
                </c:pt>
                <c:pt idx="36">
                  <c:v>43924</c:v>
                </c:pt>
                <c:pt idx="37">
                  <c:v>43925</c:v>
                </c:pt>
                <c:pt idx="38">
                  <c:v>43926</c:v>
                </c:pt>
              </c:numCache>
            </c:numRef>
          </c:cat>
          <c:val>
            <c:numRef>
              <c:f>Sheet2!$E$2:$E$40</c:f>
              <c:numCache>
                <c:formatCode>General</c:formatCode>
                <c:ptCount val="39"/>
                <c:pt idx="30" formatCode="0.00">
                  <c:v>382</c:v>
                </c:pt>
                <c:pt idx="31" formatCode="0.00">
                  <c:v>565.21087800581449</c:v>
                </c:pt>
                <c:pt idx="32" formatCode="0.00">
                  <c:v>616.47484379698881</c:v>
                </c:pt>
                <c:pt idx="33" formatCode="0.00">
                  <c:v>673.57350993759928</c:v>
                </c:pt>
                <c:pt idx="34" formatCode="0.00">
                  <c:v>736.02511728805905</c:v>
                </c:pt>
                <c:pt idx="35" formatCode="0.00">
                  <c:v>803.04522896905041</c:v>
                </c:pt>
                <c:pt idx="36" formatCode="0.00">
                  <c:v>873.91117070835537</c:v>
                </c:pt>
                <c:pt idx="37" formatCode="0.00">
                  <c:v>948.06121976883628</c:v>
                </c:pt>
                <c:pt idx="38" formatCode="0.00">
                  <c:v>1025.0804001690892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96-49D0-9CA6-D862B0884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2322400"/>
        <c:axId val="1728998608"/>
      </c:lineChart>
      <c:catAx>
        <c:axId val="1722322400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998608"/>
        <c:crosses val="autoZero"/>
        <c:auto val="1"/>
        <c:lblAlgn val="ctr"/>
        <c:lblOffset val="100"/>
        <c:noMultiLvlLbl val="0"/>
      </c:catAx>
      <c:valAx>
        <c:axId val="17289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32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Values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Sheet3!$B$2:$B$40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5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10</c:v>
                </c:pt>
                <c:pt idx="20">
                  <c:v>9</c:v>
                </c:pt>
                <c:pt idx="21">
                  <c:v>4</c:v>
                </c:pt>
                <c:pt idx="22">
                  <c:v>15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19</c:v>
                </c:pt>
                <c:pt idx="27">
                  <c:v>21</c:v>
                </c:pt>
                <c:pt idx="28">
                  <c:v>33</c:v>
                </c:pt>
                <c:pt idx="29">
                  <c:v>36</c:v>
                </c:pt>
                <c:pt idx="3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9D-4702-BE83-5A4CAC47EA9E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Forecast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Sheet3!$A$2:$A$40</c:f>
              <c:numCache>
                <c:formatCode>m/d/yyyy</c:formatCode>
                <c:ptCount val="39"/>
                <c:pt idx="0">
                  <c:v>43888</c:v>
                </c:pt>
                <c:pt idx="1">
                  <c:v>43889</c:v>
                </c:pt>
                <c:pt idx="2">
                  <c:v>43890</c:v>
                </c:pt>
                <c:pt idx="3">
                  <c:v>43891</c:v>
                </c:pt>
                <c:pt idx="4">
                  <c:v>43892</c:v>
                </c:pt>
                <c:pt idx="5">
                  <c:v>43893</c:v>
                </c:pt>
                <c:pt idx="6">
                  <c:v>43894</c:v>
                </c:pt>
                <c:pt idx="7">
                  <c:v>43895</c:v>
                </c:pt>
                <c:pt idx="8">
                  <c:v>43896</c:v>
                </c:pt>
                <c:pt idx="9">
                  <c:v>43897</c:v>
                </c:pt>
                <c:pt idx="10">
                  <c:v>43898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43904</c:v>
                </c:pt>
                <c:pt idx="17">
                  <c:v>43905</c:v>
                </c:pt>
                <c:pt idx="18">
                  <c:v>43906</c:v>
                </c:pt>
                <c:pt idx="19">
                  <c:v>43907</c:v>
                </c:pt>
                <c:pt idx="20">
                  <c:v>43908</c:v>
                </c:pt>
                <c:pt idx="21">
                  <c:v>43909</c:v>
                </c:pt>
                <c:pt idx="22">
                  <c:v>43910</c:v>
                </c:pt>
                <c:pt idx="23">
                  <c:v>43911</c:v>
                </c:pt>
                <c:pt idx="24">
                  <c:v>43912</c:v>
                </c:pt>
                <c:pt idx="25">
                  <c:v>43913</c:v>
                </c:pt>
                <c:pt idx="26">
                  <c:v>43914</c:v>
                </c:pt>
                <c:pt idx="27">
                  <c:v>43915</c:v>
                </c:pt>
                <c:pt idx="28">
                  <c:v>43916</c:v>
                </c:pt>
                <c:pt idx="29">
                  <c:v>43917</c:v>
                </c:pt>
                <c:pt idx="30">
                  <c:v>43918</c:v>
                </c:pt>
                <c:pt idx="31">
                  <c:v>43919</c:v>
                </c:pt>
                <c:pt idx="32">
                  <c:v>43920</c:v>
                </c:pt>
                <c:pt idx="33">
                  <c:v>43921</c:v>
                </c:pt>
                <c:pt idx="34">
                  <c:v>43922</c:v>
                </c:pt>
                <c:pt idx="35">
                  <c:v>43923</c:v>
                </c:pt>
                <c:pt idx="36">
                  <c:v>43924</c:v>
                </c:pt>
                <c:pt idx="37">
                  <c:v>43925</c:v>
                </c:pt>
                <c:pt idx="38">
                  <c:v>43926</c:v>
                </c:pt>
              </c:numCache>
            </c:numRef>
          </c:cat>
          <c:val>
            <c:numRef>
              <c:f>Sheet3!$C$2:$C$40</c:f>
              <c:numCache>
                <c:formatCode>General</c:formatCode>
                <c:ptCount val="39"/>
                <c:pt idx="30">
                  <c:v>25</c:v>
                </c:pt>
                <c:pt idx="31">
                  <c:v>25.856048387096774</c:v>
                </c:pt>
                <c:pt idx="32">
                  <c:v>26.712096774193547</c:v>
                </c:pt>
                <c:pt idx="33">
                  <c:v>27.568145161290325</c:v>
                </c:pt>
                <c:pt idx="34">
                  <c:v>28.424193548387098</c:v>
                </c:pt>
                <c:pt idx="35">
                  <c:v>29.280241935483872</c:v>
                </c:pt>
                <c:pt idx="36">
                  <c:v>30.136290322580646</c:v>
                </c:pt>
                <c:pt idx="37">
                  <c:v>30.992338709677419</c:v>
                </c:pt>
                <c:pt idx="38">
                  <c:v>31.848387096774193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9D-4702-BE83-5A4CAC47EA9E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Lower Confidence Bound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Sheet3!$A$2:$A$40</c:f>
              <c:numCache>
                <c:formatCode>m/d/yyyy</c:formatCode>
                <c:ptCount val="39"/>
                <c:pt idx="0">
                  <c:v>43888</c:v>
                </c:pt>
                <c:pt idx="1">
                  <c:v>43889</c:v>
                </c:pt>
                <c:pt idx="2">
                  <c:v>43890</c:v>
                </c:pt>
                <c:pt idx="3">
                  <c:v>43891</c:v>
                </c:pt>
                <c:pt idx="4">
                  <c:v>43892</c:v>
                </c:pt>
                <c:pt idx="5">
                  <c:v>43893</c:v>
                </c:pt>
                <c:pt idx="6">
                  <c:v>43894</c:v>
                </c:pt>
                <c:pt idx="7">
                  <c:v>43895</c:v>
                </c:pt>
                <c:pt idx="8">
                  <c:v>43896</c:v>
                </c:pt>
                <c:pt idx="9">
                  <c:v>43897</c:v>
                </c:pt>
                <c:pt idx="10">
                  <c:v>43898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43904</c:v>
                </c:pt>
                <c:pt idx="17">
                  <c:v>43905</c:v>
                </c:pt>
                <c:pt idx="18">
                  <c:v>43906</c:v>
                </c:pt>
                <c:pt idx="19">
                  <c:v>43907</c:v>
                </c:pt>
                <c:pt idx="20">
                  <c:v>43908</c:v>
                </c:pt>
                <c:pt idx="21">
                  <c:v>43909</c:v>
                </c:pt>
                <c:pt idx="22">
                  <c:v>43910</c:v>
                </c:pt>
                <c:pt idx="23">
                  <c:v>43911</c:v>
                </c:pt>
                <c:pt idx="24">
                  <c:v>43912</c:v>
                </c:pt>
                <c:pt idx="25">
                  <c:v>43913</c:v>
                </c:pt>
                <c:pt idx="26">
                  <c:v>43914</c:v>
                </c:pt>
                <c:pt idx="27">
                  <c:v>43915</c:v>
                </c:pt>
                <c:pt idx="28">
                  <c:v>43916</c:v>
                </c:pt>
                <c:pt idx="29">
                  <c:v>43917</c:v>
                </c:pt>
                <c:pt idx="30">
                  <c:v>43918</c:v>
                </c:pt>
                <c:pt idx="31">
                  <c:v>43919</c:v>
                </c:pt>
                <c:pt idx="32">
                  <c:v>43920</c:v>
                </c:pt>
                <c:pt idx="33">
                  <c:v>43921</c:v>
                </c:pt>
                <c:pt idx="34">
                  <c:v>43922</c:v>
                </c:pt>
                <c:pt idx="35">
                  <c:v>43923</c:v>
                </c:pt>
                <c:pt idx="36">
                  <c:v>43924</c:v>
                </c:pt>
                <c:pt idx="37">
                  <c:v>43925</c:v>
                </c:pt>
                <c:pt idx="38">
                  <c:v>43926</c:v>
                </c:pt>
              </c:numCache>
            </c:numRef>
          </c:cat>
          <c:val>
            <c:numRef>
              <c:f>Sheet3!$D$2:$D$40</c:f>
              <c:numCache>
                <c:formatCode>General</c:formatCode>
                <c:ptCount val="39"/>
                <c:pt idx="30" formatCode="0.00">
                  <c:v>25</c:v>
                </c:pt>
                <c:pt idx="31" formatCode="0.00">
                  <c:v>15.593688443571208</c:v>
                </c:pt>
                <c:pt idx="32" formatCode="0.00">
                  <c:v>15.891371039265158</c:v>
                </c:pt>
                <c:pt idx="33" formatCode="0.00">
                  <c:v>16.213379385800746</c:v>
                </c:pt>
                <c:pt idx="34" formatCode="0.00">
                  <c:v>16.556420235772592</c:v>
                </c:pt>
                <c:pt idx="35" formatCode="0.00">
                  <c:v>16.917866402734042</c:v>
                </c:pt>
                <c:pt idx="36" formatCode="0.00">
                  <c:v>17.295582682903138</c:v>
                </c:pt>
                <c:pt idx="37" formatCode="0.00">
                  <c:v>17.687806186642636</c:v>
                </c:pt>
                <c:pt idx="38" formatCode="0.00">
                  <c:v>18.093061642563782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9D-4702-BE83-5A4CAC47EA9E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Upper Confidence Bound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Sheet3!$A$2:$A$40</c:f>
              <c:numCache>
                <c:formatCode>m/d/yyyy</c:formatCode>
                <c:ptCount val="39"/>
                <c:pt idx="0">
                  <c:v>43888</c:v>
                </c:pt>
                <c:pt idx="1">
                  <c:v>43889</c:v>
                </c:pt>
                <c:pt idx="2">
                  <c:v>43890</c:v>
                </c:pt>
                <c:pt idx="3">
                  <c:v>43891</c:v>
                </c:pt>
                <c:pt idx="4">
                  <c:v>43892</c:v>
                </c:pt>
                <c:pt idx="5">
                  <c:v>43893</c:v>
                </c:pt>
                <c:pt idx="6">
                  <c:v>43894</c:v>
                </c:pt>
                <c:pt idx="7">
                  <c:v>43895</c:v>
                </c:pt>
                <c:pt idx="8">
                  <c:v>43896</c:v>
                </c:pt>
                <c:pt idx="9">
                  <c:v>43897</c:v>
                </c:pt>
                <c:pt idx="10">
                  <c:v>43898</c:v>
                </c:pt>
                <c:pt idx="11">
                  <c:v>43899</c:v>
                </c:pt>
                <c:pt idx="12">
                  <c:v>43900</c:v>
                </c:pt>
                <c:pt idx="13">
                  <c:v>43901</c:v>
                </c:pt>
                <c:pt idx="14">
                  <c:v>43902</c:v>
                </c:pt>
                <c:pt idx="15">
                  <c:v>43903</c:v>
                </c:pt>
                <c:pt idx="16">
                  <c:v>43904</c:v>
                </c:pt>
                <c:pt idx="17">
                  <c:v>43905</c:v>
                </c:pt>
                <c:pt idx="18">
                  <c:v>43906</c:v>
                </c:pt>
                <c:pt idx="19">
                  <c:v>43907</c:v>
                </c:pt>
                <c:pt idx="20">
                  <c:v>43908</c:v>
                </c:pt>
                <c:pt idx="21">
                  <c:v>43909</c:v>
                </c:pt>
                <c:pt idx="22">
                  <c:v>43910</c:v>
                </c:pt>
                <c:pt idx="23">
                  <c:v>43911</c:v>
                </c:pt>
                <c:pt idx="24">
                  <c:v>43912</c:v>
                </c:pt>
                <c:pt idx="25">
                  <c:v>43913</c:v>
                </c:pt>
                <c:pt idx="26">
                  <c:v>43914</c:v>
                </c:pt>
                <c:pt idx="27">
                  <c:v>43915</c:v>
                </c:pt>
                <c:pt idx="28">
                  <c:v>43916</c:v>
                </c:pt>
                <c:pt idx="29">
                  <c:v>43917</c:v>
                </c:pt>
                <c:pt idx="30">
                  <c:v>43918</c:v>
                </c:pt>
                <c:pt idx="31">
                  <c:v>43919</c:v>
                </c:pt>
                <c:pt idx="32">
                  <c:v>43920</c:v>
                </c:pt>
                <c:pt idx="33">
                  <c:v>43921</c:v>
                </c:pt>
                <c:pt idx="34">
                  <c:v>43922</c:v>
                </c:pt>
                <c:pt idx="35">
                  <c:v>43923</c:v>
                </c:pt>
                <c:pt idx="36">
                  <c:v>43924</c:v>
                </c:pt>
                <c:pt idx="37">
                  <c:v>43925</c:v>
                </c:pt>
                <c:pt idx="38">
                  <c:v>43926</c:v>
                </c:pt>
              </c:numCache>
            </c:numRef>
          </c:cat>
          <c:val>
            <c:numRef>
              <c:f>Sheet3!$E$2:$E$40</c:f>
              <c:numCache>
                <c:formatCode>General</c:formatCode>
                <c:ptCount val="39"/>
                <c:pt idx="30" formatCode="0.00">
                  <c:v>25</c:v>
                </c:pt>
                <c:pt idx="31" formatCode="0.00">
                  <c:v>36.118408330622337</c:v>
                </c:pt>
                <c:pt idx="32" formatCode="0.00">
                  <c:v>37.532822509121935</c:v>
                </c:pt>
                <c:pt idx="33" formatCode="0.00">
                  <c:v>38.9229109367799</c:v>
                </c:pt>
                <c:pt idx="34" formatCode="0.00">
                  <c:v>40.291966861001605</c:v>
                </c:pt>
                <c:pt idx="35" formatCode="0.00">
                  <c:v>41.642617468233702</c:v>
                </c:pt>
                <c:pt idx="36" formatCode="0.00">
                  <c:v>42.976997962258153</c:v>
                </c:pt>
                <c:pt idx="37" formatCode="0.00">
                  <c:v>44.296871232712206</c:v>
                </c:pt>
                <c:pt idx="38" formatCode="0.00">
                  <c:v>45.603712550984604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9D-4702-BE83-5A4CAC47E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152736"/>
        <c:axId val="1727486320"/>
      </c:lineChart>
      <c:catAx>
        <c:axId val="158415273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486320"/>
        <c:crosses val="autoZero"/>
        <c:auto val="1"/>
        <c:lblAlgn val="ctr"/>
        <c:lblOffset val="100"/>
        <c:noMultiLvlLbl val="0"/>
      </c:catAx>
      <c:valAx>
        <c:axId val="172748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15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1040E-3140-4BDF-9FFB-501F3BBD23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38BF9-6CDF-420D-9C67-29EC25DCF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fld id="{B27C9F1B-3669-4D12-8AEE-E492858D1F03}" type="slidenum">
              <a:rPr lang="en-US" altLang="en-US" smtClean="0">
                <a:solidFill>
                  <a:schemeClr val="tx1"/>
                </a:solidFill>
              </a:rPr>
              <a:pPr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5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7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9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6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7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8660-F92A-4E91-B21C-1284442B3D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4653-7471-4E98-B495-0A33C276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sGqd9qSNqA&amp;feature=youtu.be" TargetMode="External"/><Relationship Id="rId3" Type="http://schemas.openxmlformats.org/officeDocument/2006/relationships/hyperlink" Target="https://www.cdc.gov/coronavirus/2019-nCoV/summary.html" TargetMode="External"/><Relationship Id="rId7" Type="http://schemas.openxmlformats.org/officeDocument/2006/relationships/hyperlink" Target="https://www.who.int/" TargetMode="External"/><Relationship Id="rId2" Type="http://schemas.openxmlformats.org/officeDocument/2006/relationships/hyperlink" Target="https://idph.iow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lab/biosafety-faqs.html" TargetMode="External"/><Relationship Id="rId5" Type="http://schemas.openxmlformats.org/officeDocument/2006/relationships/hyperlink" Target="https://www.cdc.gov/coronavirus/2019-ncov/lab/lab-biosafety-guidelines.html?CDC_AA_refVal=https%3A%2F%2Fwww.cdc.gov%2Fcoronavirus%2F2019-ncov%2Flab-biosafety-guidelines.html" TargetMode="External"/><Relationship Id="rId4" Type="http://schemas.openxmlformats.org/officeDocument/2006/relationships/hyperlink" Target="http://www.shl.uiowa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5636"/>
            <a:ext cx="9144000" cy="3094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 Novel Coronavirus (2019nCoV)</a:t>
            </a:r>
            <a:br>
              <a:rPr lang="en-US" dirty="0" smtClean="0"/>
            </a:br>
            <a:r>
              <a:rPr lang="en-US" dirty="0" smtClean="0"/>
              <a:t>SARS CoV-2</a:t>
            </a:r>
            <a:br>
              <a:rPr lang="en-US" dirty="0" smtClean="0"/>
            </a:br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831" y="4211429"/>
            <a:ext cx="4148388" cy="2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5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885825"/>
            <a:ext cx="82105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Testing Forecast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367850"/>
              </p:ext>
            </p:extLst>
          </p:nvPr>
        </p:nvGraphicFramePr>
        <p:xfrm>
          <a:off x="1026695" y="1962150"/>
          <a:ext cx="10258926" cy="439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91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Positivity Forecast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13333"/>
              </p:ext>
            </p:extLst>
          </p:nvPr>
        </p:nvGraphicFramePr>
        <p:xfrm>
          <a:off x="1074821" y="1524000"/>
          <a:ext cx="9978190" cy="460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89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 for Novel Coronavirus Approved for Wide De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1889"/>
            <a:ext cx="3810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approved the test EUA </a:t>
            </a:r>
            <a:r>
              <a:rPr lang="en-US" smtClean="0"/>
              <a:t>on February 4, 2020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536" y="1825625"/>
            <a:ext cx="6713622" cy="4351338"/>
          </a:xfrm>
        </p:spPr>
        <p:txBody>
          <a:bodyPr>
            <a:normAutofit/>
          </a:bodyPr>
          <a:lstStyle/>
          <a:p>
            <a:r>
              <a:rPr lang="en-US" dirty="0"/>
              <a:t>SHL uses the CDC test that has emergency use authorization by the FDA.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a PCR test and is very sensitive and specific to the 2019 novel coronavirus</a:t>
            </a:r>
            <a:endParaRPr lang="en-US" dirty="0" smtClean="0"/>
          </a:p>
          <a:p>
            <a:r>
              <a:rPr lang="en-US" dirty="0" smtClean="0"/>
              <a:t>However, on verification the test failed to pass the required verification</a:t>
            </a:r>
          </a:p>
          <a:p>
            <a:r>
              <a:rPr lang="en-US" dirty="0" smtClean="0"/>
              <a:t>CDC and FDA determined that the test could still be reliable without the failed portion</a:t>
            </a:r>
          </a:p>
          <a:p>
            <a:r>
              <a:rPr lang="en-US" dirty="0" smtClean="0"/>
              <a:t>Testing went live in Iowa on February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4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042" y="0"/>
            <a:ext cx="6705600" cy="60990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2263" y="365125"/>
            <a:ext cx="3878179" cy="5393991"/>
          </a:xfrm>
        </p:spPr>
        <p:txBody>
          <a:bodyPr/>
          <a:lstStyle/>
          <a:p>
            <a:r>
              <a:rPr lang="en-US" dirty="0" smtClean="0"/>
              <a:t>Available Tests as of March 29,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9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</a:t>
            </a:r>
            <a:r>
              <a:rPr lang="en-US" dirty="0" smtClean="0"/>
              <a:t>a serologic test be useful?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16" y="1510959"/>
            <a:ext cx="7645567" cy="48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Websites for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https://idph.iowa.gov/</a:t>
            </a:r>
            <a:endParaRPr lang="en-US" dirty="0" smtClean="0">
              <a:hlinkClick r:id="rId3"/>
            </a:endParaRPr>
          </a:p>
          <a:p>
            <a:r>
              <a:rPr lang="en-US" dirty="0">
                <a:hlinkClick r:id="rId4"/>
              </a:rPr>
              <a:t>http://www.shl.uiowa.edu/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www.cdc.gov/coronavirus/2019-nCoV/summary.html</a:t>
            </a:r>
            <a:endParaRPr lang="en-US" dirty="0" smtClean="0"/>
          </a:p>
          <a:p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www.cdc.gov/coronavirus/2019-ncov/lab/lab-biosafety-guidelines.html?CDC_AA_refVal=https%3A%2F%2Fwww.cdc.gov%2Fcoronavirus%2F2019-ncov%2Flab-biosafety-guidelines.html</a:t>
            </a:r>
            <a:r>
              <a:rPr lang="en-US" dirty="0"/>
              <a:t> </a:t>
            </a:r>
            <a:r>
              <a:rPr lang="en-US" dirty="0" smtClean="0"/>
              <a:t>(Biosafety)</a:t>
            </a:r>
            <a:endParaRPr lang="en-US" u="sng" dirty="0" smtClean="0">
              <a:hlinkClick r:id="rId6"/>
            </a:endParaRPr>
          </a:p>
          <a:p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</a:t>
            </a:r>
            <a:r>
              <a:rPr lang="en-US" u="sng" dirty="0" smtClean="0">
                <a:hlinkClick r:id="rId6"/>
              </a:rPr>
              <a:t>www.cdc.gov/coronavirus/2019-ncov/lab/biosafety-faqs.html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https://www.who.int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www.youtube.com/watch?v=ksGqd9qSNqA&amp;feature=youtu.be</a:t>
            </a:r>
            <a:r>
              <a:rPr lang="en-US" dirty="0" smtClean="0"/>
              <a:t>  packaging and shipping video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0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63775"/>
            <a:ext cx="102108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cs typeface="Times New Roman" pitchFamily="18" charset="0"/>
              </a:rPr>
              <a:t>________________________________________ 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____________________________________________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1267" name="Text Box 25"/>
          <p:cNvSpPr txBox="1">
            <a:spLocks noChangeArrowheads="1"/>
          </p:cNvSpPr>
          <p:nvPr/>
        </p:nvSpPr>
        <p:spPr bwMode="auto">
          <a:xfrm>
            <a:off x="9601200" y="9144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120900" y="164320"/>
            <a:ext cx="804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F0"/>
                </a:solidFill>
                <a:cs typeface="Arial" panose="020B0604020202020204" pitchFamily="34" charset="0"/>
              </a:rPr>
              <a:t>Emerging Pathogens by Decade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736726" y="1801814"/>
            <a:ext cx="2860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Legionella pneumophila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Norwalk 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MRSA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659188" y="3440114"/>
            <a:ext cx="309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HIV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Campylobacter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Toxic Shock Syndrome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5451475" y="95885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Helicobacter pylori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E. Coli O157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Prions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VRE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Cryptosporidium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cs typeface="Arial" panose="020B0604020202020204" pitchFamily="34" charset="0"/>
              </a:rPr>
              <a:t>Hanta virus</a:t>
            </a:r>
          </a:p>
        </p:txBody>
      </p:sp>
      <p:sp>
        <p:nvSpPr>
          <p:cNvPr id="11272" name="TextBox 6"/>
          <p:cNvSpPr txBox="1">
            <a:spLocks noChangeArrowheads="1"/>
          </p:cNvSpPr>
          <p:nvPr/>
        </p:nvSpPr>
        <p:spPr bwMode="auto">
          <a:xfrm>
            <a:off x="7265988" y="3497264"/>
            <a:ext cx="1943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Ehrlichia</a:t>
            </a:r>
            <a:endParaRPr lang="en-US" altLang="en-US" sz="1800" b="1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F0"/>
                </a:solidFill>
                <a:cs typeface="Arial" panose="020B0604020202020204" pitchFamily="34" charset="0"/>
              </a:rPr>
              <a:t>West Nile 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F0"/>
                </a:solidFill>
                <a:cs typeface="Arial" panose="020B0604020202020204" pitchFamily="34" charset="0"/>
              </a:rPr>
              <a:t>SARS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Nipah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 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F0"/>
                </a:solidFill>
                <a:cs typeface="Arial" panose="020B0604020202020204" pitchFamily="34" charset="0"/>
              </a:rPr>
              <a:t>Novel H1N1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F0"/>
                </a:solidFill>
                <a:cs typeface="Arial" panose="020B0604020202020204" pitchFamily="34" charset="0"/>
              </a:rPr>
              <a:t>Mumps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 rot="-1953271">
            <a:off x="1755775" y="28956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1970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 rot="-1953271">
            <a:off x="3965575" y="2846389"/>
            <a:ext cx="99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1980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 rot="-1953271">
            <a:off x="5646738" y="2863850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1990</a:t>
            </a: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 rot="-1953271">
            <a:off x="7518400" y="2811464"/>
            <a:ext cx="99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2000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 rot="-1953271">
            <a:off x="9001126" y="283369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2010</a:t>
            </a:r>
          </a:p>
        </p:txBody>
      </p:sp>
      <p:sp>
        <p:nvSpPr>
          <p:cNvPr id="11278" name="TextBox 7"/>
          <p:cNvSpPr txBox="1">
            <a:spLocks noChangeArrowheads="1"/>
          </p:cNvSpPr>
          <p:nvPr/>
        </p:nvSpPr>
        <p:spPr bwMode="auto">
          <a:xfrm>
            <a:off x="5791201" y="5943600"/>
            <a:ext cx="438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F0"/>
                </a:solidFill>
              </a:rPr>
              <a:t>Blue denotes outbreaks in recent past</a:t>
            </a:r>
          </a:p>
        </p:txBody>
      </p:sp>
      <p:sp>
        <p:nvSpPr>
          <p:cNvPr id="11279" name="TextBox 1"/>
          <p:cNvSpPr txBox="1">
            <a:spLocks noChangeArrowheads="1"/>
          </p:cNvSpPr>
          <p:nvPr/>
        </p:nvSpPr>
        <p:spPr bwMode="auto">
          <a:xfrm>
            <a:off x="8747126" y="801688"/>
            <a:ext cx="19669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</a:rPr>
              <a:t>Chikungunya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</a:rPr>
              <a:t>MERS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</a:rPr>
              <a:t>Enterovirus D68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F0"/>
                </a:solidFill>
              </a:rPr>
              <a:t>Ebola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F0"/>
                </a:solidFill>
              </a:rPr>
              <a:t>Measles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B0F0"/>
                </a:solidFill>
              </a:rPr>
              <a:t>Zika</a:t>
            </a:r>
            <a:r>
              <a:rPr lang="en-US" altLang="en-US" sz="1800" b="1" dirty="0">
                <a:solidFill>
                  <a:srgbClr val="00B0F0"/>
                </a:solidFill>
              </a:rPr>
              <a:t> 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</a:rPr>
              <a:t>Candida </a:t>
            </a:r>
            <a:r>
              <a:rPr lang="en-US" altLang="en-US" sz="1800" b="1" dirty="0" err="1">
                <a:solidFill>
                  <a:srgbClr val="800000"/>
                </a:solidFill>
              </a:rPr>
              <a:t>auris</a:t>
            </a:r>
            <a:endParaRPr lang="en-US" altLang="en-US" sz="1800" b="1" dirty="0">
              <a:solidFill>
                <a:srgbClr val="800000"/>
              </a:solidFill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 rot="-1953271">
            <a:off x="10768786" y="2804136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</a:rPr>
              <a:t>2020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23543" y="3460177"/>
            <a:ext cx="129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6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Pandemic Curve</a:t>
            </a:r>
            <a:endParaRPr lang="en-US" dirty="0"/>
          </a:p>
        </p:txBody>
      </p:sp>
      <p:pic>
        <p:nvPicPr>
          <p:cNvPr id="2050" name="Picture 2" descr="https://3.bp.blogspot.com/-oG-bTJzwv1A/WPyy9-xmkEI/AAAAAAAAlAs/Y3CROyVhIjsclBBEpaPGfuL6I7_sox2uwCLcB/s1600/Pandemic%2BFlatten%2B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31" y="1579648"/>
            <a:ext cx="8005009" cy="49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9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813" y="186995"/>
            <a:ext cx="10763992" cy="1325563"/>
          </a:xfrm>
        </p:spPr>
        <p:txBody>
          <a:bodyPr/>
          <a:lstStyle/>
          <a:p>
            <a:r>
              <a:rPr lang="en-US" dirty="0" smtClean="0"/>
              <a:t>WHO: Fundamental Public Health Intervention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5646" y="1718746"/>
            <a:ext cx="10515600" cy="2211985"/>
          </a:xfrm>
        </p:spPr>
        <p:txBody>
          <a:bodyPr/>
          <a:lstStyle/>
          <a:p>
            <a:r>
              <a:rPr lang="en-US" dirty="0" smtClean="0"/>
              <a:t>Testing capacity to quickly identify cases</a:t>
            </a:r>
          </a:p>
          <a:p>
            <a:r>
              <a:rPr lang="en-US" dirty="0" smtClean="0"/>
              <a:t>Isolate infected patients</a:t>
            </a:r>
          </a:p>
          <a:p>
            <a:r>
              <a:rPr lang="en-US" dirty="0" smtClean="0"/>
              <a:t>Tracing contacts and place at risk individual in quarantine</a:t>
            </a:r>
          </a:p>
          <a:p>
            <a:r>
              <a:rPr lang="en-US" dirty="0" smtClean="0"/>
              <a:t>When clusters of cases emerge, prohibit mass gatherings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Steps to take to prevent </a:t>
            </a:r>
            <a:r>
              <a:rPr lang="en-US" dirty="0" smtClean="0"/>
              <a:t>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 Hands often</a:t>
            </a:r>
          </a:p>
          <a:p>
            <a:r>
              <a:rPr lang="en-US" dirty="0"/>
              <a:t>Avoid close contact with people who are sick</a:t>
            </a:r>
          </a:p>
          <a:p>
            <a:r>
              <a:rPr lang="en-US" dirty="0"/>
              <a:t>Stay home if you are sick</a:t>
            </a:r>
          </a:p>
          <a:p>
            <a:r>
              <a:rPr lang="en-US" dirty="0"/>
              <a:t>Cover coughs and sneezes</a:t>
            </a:r>
          </a:p>
          <a:p>
            <a:r>
              <a:rPr lang="en-US" dirty="0"/>
              <a:t>Clean and disinfect</a:t>
            </a:r>
          </a:p>
          <a:p>
            <a:r>
              <a:rPr lang="en-US" dirty="0"/>
              <a:t>If you are sick, wear a facemask when around </a:t>
            </a:r>
            <a:r>
              <a:rPr lang="en-US" dirty="0" smtClean="0"/>
              <a:t>others </a:t>
            </a:r>
            <a:r>
              <a:rPr lang="en-US" dirty="0"/>
              <a:t>before entering a </a:t>
            </a:r>
            <a:r>
              <a:rPr lang="en-US" dirty="0" smtClean="0"/>
              <a:t>physician’s </a:t>
            </a:r>
            <a:r>
              <a:rPr lang="en-US" dirty="0"/>
              <a:t>office, clinic or emergency room</a:t>
            </a:r>
          </a:p>
          <a:p>
            <a:r>
              <a:rPr lang="en-US" dirty="0"/>
              <a:t>If not ill, do not wear a facemask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0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136" y="260852"/>
            <a:ext cx="5506453" cy="1325563"/>
          </a:xfrm>
        </p:spPr>
        <p:txBody>
          <a:bodyPr/>
          <a:lstStyle/>
          <a:p>
            <a:r>
              <a:rPr lang="en-US" dirty="0" smtClean="0"/>
              <a:t>COVID-19 transmission in Iowa continues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7" y="1770897"/>
            <a:ext cx="6092980" cy="340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930" y="660483"/>
            <a:ext cx="52863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Case Count Increase March 8-29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2" y="1966912"/>
            <a:ext cx="52101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8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05" y="156661"/>
            <a:ext cx="9103895" cy="65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976312"/>
            <a:ext cx="82581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4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311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2019 Novel Coronavirus (2019nCoV) SARS CoV-2 COVID-19</vt:lpstr>
      <vt:lpstr>________________________________________  ____________________________________________ </vt:lpstr>
      <vt:lpstr>Pandemic Curve</vt:lpstr>
      <vt:lpstr>WHO: Fundamental Public Health Intervention</vt:lpstr>
      <vt:lpstr>CDC Steps to take to prevent illness</vt:lpstr>
      <vt:lpstr>COVID-19 transmission in Iowa continues</vt:lpstr>
      <vt:lpstr>Iowa Case Count Increase March 8-29</vt:lpstr>
      <vt:lpstr>PowerPoint Presentation</vt:lpstr>
      <vt:lpstr>PowerPoint Presentation</vt:lpstr>
      <vt:lpstr>PowerPoint Presentation</vt:lpstr>
      <vt:lpstr>COVID-19 Testing Forecast</vt:lpstr>
      <vt:lpstr>Positivity Forecast</vt:lpstr>
      <vt:lpstr>FDA approved the test EUA on February 4, 2020</vt:lpstr>
      <vt:lpstr>Available Tests as of March 29, 2020</vt:lpstr>
      <vt:lpstr>Would a serologic test be useful?</vt:lpstr>
      <vt:lpstr>Important Websites for Information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Novel Coronavirus (2019nCoV)</dc:title>
  <dc:creator>Pentella, Michael A</dc:creator>
  <cp:lastModifiedBy>Pentella, Michael A</cp:lastModifiedBy>
  <cp:revision>59</cp:revision>
  <dcterms:created xsi:type="dcterms:W3CDTF">2020-02-01T21:00:44Z</dcterms:created>
  <dcterms:modified xsi:type="dcterms:W3CDTF">2020-04-01T15:02:33Z</dcterms:modified>
</cp:coreProperties>
</file>