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1300" r:id="rId6"/>
    <p:sldId id="401" r:id="rId7"/>
    <p:sldId id="387" r:id="rId8"/>
    <p:sldId id="398" r:id="rId9"/>
    <p:sldId id="397" r:id="rId10"/>
    <p:sldId id="399" r:id="rId11"/>
    <p:sldId id="261" r:id="rId12"/>
    <p:sldId id="402" r:id="rId13"/>
    <p:sldId id="393" r:id="rId14"/>
    <p:sldId id="1364" r:id="rId15"/>
    <p:sldId id="13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1EAF2-69E8-4C6E-B152-A436B77AAAF5}" v="200" dt="2020-02-06T01:08:58.025"/>
    <p1510:client id="{E7FBFB54-86B3-4EAE-A08E-DE7D6D1D2706}" v="5" dt="2020-02-06T00:07:47.503"/>
    <p1510:client id="{FA6C42B6-FACE-4F2F-A797-4A0E19455531}" v="28" dt="2020-02-06T16:26:36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81F2-577A-48F7-893C-8D175314330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F7CD4-69F5-4C50-9058-3F622890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3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909760" y="4390674"/>
            <a:ext cx="186412" cy="27819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714052" y="9092923"/>
            <a:ext cx="270856" cy="232092"/>
          </a:xfrm>
          <a:noFill/>
        </p:spPr>
        <p:txBody>
          <a:bodyPr/>
          <a:lstStyle/>
          <a:p>
            <a:fld id="{A61937AB-F141-4B9D-9C51-B1FF0AF20196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Uncaged.Guangdong's live animal markets provided an ideal environment for a SARS precursor to mutate and adapt to humans.</a:t>
            </a:r>
          </a:p>
        </p:txBody>
      </p:sp>
    </p:spTree>
    <p:extLst>
      <p:ext uri="{BB962C8B-B14F-4D97-AF65-F5344CB8AC3E}">
        <p14:creationId xmlns:p14="http://schemas.microsoft.com/office/powerpoint/2010/main" val="108583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No touching.Patient isolation and staff member protection halted SARS transmission in hospitals.</a:t>
            </a:r>
          </a:p>
        </p:txBody>
      </p:sp>
    </p:spTree>
    <p:extLst>
      <p:ext uri="{BB962C8B-B14F-4D97-AF65-F5344CB8AC3E}">
        <p14:creationId xmlns:p14="http://schemas.microsoft.com/office/powerpoint/2010/main" val="65622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1FCC51-9EB5-46A6-9EF4-2F18F5BEFB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7336A6-2447-4975-AFFA-3903A4A5E48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B235E528-4D4F-466B-A47E-5ACF2F2A30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003901C8-2759-41ED-8274-A2ACCAF5DC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1874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sz="900" dirty="0">
                <a:latin typeface="arial" panose="020B0604020202020204" pitchFamily="34" charset="0"/>
                <a:cs typeface="Baekmuk Batang" charset="0"/>
              </a:rPr>
              <a:t>Genome </a:t>
            </a:r>
            <a:r>
              <a:rPr lang="en-US" altLang="en-US" sz="900" dirty="0" err="1">
                <a:latin typeface="arial" panose="020B0604020202020204" pitchFamily="34" charset="0"/>
                <a:cs typeface="Baekmuk Batang" charset="0"/>
              </a:rPr>
              <a:t>organisation</a:t>
            </a:r>
            <a:r>
              <a:rPr lang="en-US" altLang="en-US" sz="900" dirty="0">
                <a:latin typeface="arial" panose="020B0604020202020204" pitchFamily="34" charset="0"/>
                <a:cs typeface="Baekmuk Batang" charset="0"/>
              </a:rPr>
              <a:t> of 2019-nCoV and the amino acid identities of different subunits and domains of the Spike between human 2019-nCoV strains (HKU-SZ-002a and HKU-SZ-005b) and bat-SL-CoV-ZC45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Baekmuk Batang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sz="900" dirty="0">
                <a:latin typeface="arial" panose="020B0604020202020204" pitchFamily="34" charset="0"/>
                <a:cs typeface="Baekmuk Batang" charset="0"/>
              </a:rPr>
              <a:t>2′-O-MT=2′-O-ribose methyltransferase. 3CLpro=3C-like protease. DMV=double-membrane vesicles. E=envelope. </a:t>
            </a:r>
            <a:r>
              <a:rPr lang="en-US" altLang="en-US" sz="900" dirty="0" err="1">
                <a:latin typeface="arial" panose="020B0604020202020204" pitchFamily="34" charset="0"/>
                <a:cs typeface="Baekmuk Batang" charset="0"/>
              </a:rPr>
              <a:t>EndoU</a:t>
            </a:r>
            <a:r>
              <a:rPr lang="en-US" altLang="en-US" sz="900" dirty="0">
                <a:latin typeface="arial" panose="020B0604020202020204" pitchFamily="34" charset="0"/>
                <a:cs typeface="Baekmuk Batang" charset="0"/>
              </a:rPr>
              <a:t>=endoribonuclease. ESD=external subdomain. </a:t>
            </a:r>
            <a:r>
              <a:rPr lang="en-US" altLang="en-US" sz="900" dirty="0" err="1">
                <a:latin typeface="arial" panose="020B0604020202020204" pitchFamily="34" charset="0"/>
                <a:cs typeface="Baekmuk Batang" charset="0"/>
              </a:rPr>
              <a:t>ExoN</a:t>
            </a:r>
            <a:r>
              <a:rPr lang="en-US" altLang="en-US" sz="900" dirty="0">
                <a:latin typeface="arial" panose="020B0604020202020204" pitchFamily="34" charset="0"/>
                <a:cs typeface="Baekmuk Batang" charset="0"/>
              </a:rPr>
              <a:t>=exonuclease. FP=fusion peptide. Hel=helicase. HR1=heptad repeat 1. HR2=heptad repeat 2. M=membrane. N=nucleocapsid. NSP=non-structural protein. NTD=N-terminal domain. ORF=open reading frame. </a:t>
            </a:r>
            <a:r>
              <a:rPr lang="en-US" altLang="en-US" sz="900" dirty="0" err="1">
                <a:latin typeface="arial" panose="020B0604020202020204" pitchFamily="34" charset="0"/>
                <a:cs typeface="Baekmuk Batang" charset="0"/>
              </a:rPr>
              <a:t>PLpro</a:t>
            </a:r>
            <a:r>
              <a:rPr lang="en-US" altLang="en-US" sz="900" dirty="0">
                <a:latin typeface="arial" panose="020B0604020202020204" pitchFamily="34" charset="0"/>
                <a:cs typeface="Baekmuk Batang" charset="0"/>
              </a:rPr>
              <a:t>=papain-like protease. RBD=receptor binding domain. S=spike. S1=subunit 1. S2=subunit 2. SP=signal peptide. TM=transmembrane domain.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Baekmuk Batang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 dirty="0">
              <a:latin typeface="arial" panose="020B0604020202020204" pitchFamily="34" charset="0"/>
              <a:cs typeface="Baekmuk Batang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900" dirty="0">
              <a:latin typeface="arial" panose="020B0604020202020204" pitchFamily="34" charset="0"/>
              <a:cs typeface="Baekmuk Batang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9759" y="4390673"/>
            <a:ext cx="2655985" cy="2774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A1C7AB-1600-4643-8746-692367B271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3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80FC-8705-4DD1-85AD-AA7B90D2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1FC6-D201-4651-A569-9AFD2DA1C79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7E0B-1972-41AC-80AE-F499281D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-petersen@uiow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onehealthcommiss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hyperlink" Target="http://www.elsevier.com/termsandconditio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42" y="4760132"/>
            <a:ext cx="4250128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500" dirty="0"/>
              <a:t>Novel Coronavirus basics</a:t>
            </a:r>
          </a:p>
        </p:txBody>
      </p:sp>
      <p:pic>
        <p:nvPicPr>
          <p:cNvPr id="7" name="Picture 6" descr="A picture containing person, building, man, people&#10;&#10;Description automatically generated">
            <a:extLst>
              <a:ext uri="{FF2B5EF4-FFF2-40B4-BE49-F238E27FC236}">
                <a16:creationId xmlns:a16="http://schemas.microsoft.com/office/drawing/2014/main" id="{5B93AAF4-2B4F-4026-A970-71EF885E6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20486"/>
          <a:stretch/>
        </p:blipFill>
        <p:spPr>
          <a:xfrm>
            <a:off x="20" y="2872"/>
            <a:ext cx="9143980" cy="459595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0029" y="4767660"/>
            <a:ext cx="3880210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Dr. Christy Petersen 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Director, Center for Emerging Infectious Diseases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Professor, Dept. of Epi</a:t>
            </a: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hlinkClick r:id="rId3"/>
              </a:rPr>
              <a:t>christine-petersen@uiowa.edu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April Fools Day,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01" y="5737050"/>
            <a:ext cx="13716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https://www.onehealthcommission.org/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4155614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3200400"/>
            <a:ext cx="373075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908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CEID/Petersen group in COVID19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Past One Health work laying essential connections between SHL/ ISU VDL to allow donation of diagnostic reagents</a:t>
            </a:r>
          </a:p>
          <a:p>
            <a:r>
              <a:rPr lang="en-US" dirty="0"/>
              <a:t>Collaboration with Nigerian groups to help with statistical analyses/modeling as needed as their caseload grows</a:t>
            </a:r>
          </a:p>
          <a:p>
            <a:r>
              <a:rPr lang="en-US" dirty="0"/>
              <a:t>Donation of equipment and PPE to UIHC emergency department and elsewhere</a:t>
            </a:r>
          </a:p>
          <a:p>
            <a:r>
              <a:rPr lang="en-US" dirty="0"/>
              <a:t>Provide education and awareness to local, state, national and international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920"/>
            <a:ext cx="1805609" cy="11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9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person, luggage, bag&#10;&#10;Description automatically generated">
            <a:extLst>
              <a:ext uri="{FF2B5EF4-FFF2-40B4-BE49-F238E27FC236}">
                <a16:creationId xmlns:a16="http://schemas.microsoft.com/office/drawing/2014/main" id="{4BBB3600-C47A-4934-A0CD-AD251D832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542" b="-2"/>
          <a:stretch/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4" y="4716089"/>
            <a:ext cx="4716196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08050" y="4909984"/>
            <a:ext cx="1671481" cy="1185353"/>
          </a:xfrm>
        </p:spPr>
        <p:txBody>
          <a:bodyPr anchor="ctr">
            <a:normAutofit/>
          </a:bodyPr>
          <a:lstStyle/>
          <a:p>
            <a:pPr algn="l">
              <a:buClr>
                <a:schemeClr val="accent1">
                  <a:shade val="75000"/>
                </a:schemeClr>
              </a:buClr>
              <a:defRPr/>
            </a:pPr>
            <a:endParaRPr lang="en-US" sz="1500" b="1" dirty="0"/>
          </a:p>
          <a:p>
            <a:pPr algn="l">
              <a:buClr>
                <a:schemeClr val="accent1">
                  <a:shade val="75000"/>
                </a:schemeClr>
              </a:buClr>
              <a:defRPr/>
            </a:pPr>
            <a:r>
              <a:rPr lang="en-US" sz="2400" b="1" dirty="0"/>
              <a:t>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5175711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65591" y="5495802"/>
            <a:ext cx="1021458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2311400"/>
            <a:ext cx="4191000" cy="4191000"/>
          </a:xfrm>
          <a:prstGeom prst="rect">
            <a:avLst/>
          </a:prstGeom>
        </p:spPr>
      </p:pic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April 1 levity…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8" name="Picture 8" descr="Image result for 2019-ncov">
            <a:extLst>
              <a:ext uri="{FF2B5EF4-FFF2-40B4-BE49-F238E27FC236}">
                <a16:creationId xmlns:a16="http://schemas.microsoft.com/office/drawing/2014/main" id="{6C7EB85B-EDEE-48CE-96CF-EB4A05CCD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19629" b="-1"/>
          <a:stretch/>
        </p:blipFill>
        <p:spPr bwMode="auto">
          <a:xfrm>
            <a:off x="4409137" y="15253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D4004-C2F0-453C-B02B-A85D837D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75488"/>
            <a:ext cx="7886700" cy="1197864"/>
          </a:xfrm>
        </p:spPr>
        <p:txBody>
          <a:bodyPr>
            <a:normAutofit/>
          </a:bodyPr>
          <a:lstStyle/>
          <a:p>
            <a:r>
              <a:rPr lang="en-US"/>
              <a:t>Coronaviruses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5BB43CB0-B67B-4ABA-AB2E-45635E11D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r="17675" b="2"/>
          <a:stretch/>
        </p:blipFill>
        <p:spPr>
          <a:xfrm>
            <a:off x="1541795" y="2002536"/>
            <a:ext cx="2828005" cy="41696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677BA-FFC8-4786-AA2A-3CA13EF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2002536"/>
            <a:ext cx="2866644" cy="4169664"/>
          </a:xfrm>
        </p:spPr>
        <p:txBody>
          <a:bodyPr anchor="t">
            <a:normAutofit/>
          </a:bodyPr>
          <a:lstStyle/>
          <a:p>
            <a:r>
              <a:rPr lang="en-US" sz="1900"/>
              <a:t>Enveloped + sense ss RNA viruses</a:t>
            </a:r>
          </a:p>
          <a:p>
            <a:r>
              <a:rPr lang="en-US" sz="1900"/>
              <a:t>Rapid mutation and recombination</a:t>
            </a:r>
          </a:p>
          <a:p>
            <a:r>
              <a:rPr lang="en-US" sz="1900"/>
              <a:t>Both </a:t>
            </a:r>
            <a:r>
              <a:rPr lang="en-US" sz="1900">
                <a:latin typeface="Symbol" panose="05050102010706020507" pitchFamily="18" charset="2"/>
              </a:rPr>
              <a:t>a</a:t>
            </a:r>
            <a:r>
              <a:rPr lang="en-US" sz="1900"/>
              <a:t> and </a:t>
            </a:r>
            <a:r>
              <a:rPr lang="en-US" sz="1900">
                <a:latin typeface="Symbol" panose="05050102010706020507" pitchFamily="18" charset="2"/>
              </a:rPr>
              <a:t>b</a:t>
            </a:r>
            <a:r>
              <a:rPr lang="en-US" sz="1900"/>
              <a:t> coronaviruses have gene sources from bats, </a:t>
            </a:r>
            <a:r>
              <a:rPr lang="en-US" sz="1900">
                <a:latin typeface="Symbol" panose="05050102010706020507" pitchFamily="18" charset="2"/>
              </a:rPr>
              <a:t>g</a:t>
            </a:r>
            <a:r>
              <a:rPr lang="en-US" sz="1900"/>
              <a:t> and </a:t>
            </a:r>
            <a:r>
              <a:rPr lang="en-US" sz="1900">
                <a:latin typeface="Symbol" panose="05050102010706020507" pitchFamily="18" charset="2"/>
              </a:rPr>
              <a:t>d </a:t>
            </a:r>
            <a:r>
              <a:rPr lang="en-US" sz="1900">
                <a:latin typeface="+mj-lt"/>
              </a:rPr>
              <a:t>from birds</a:t>
            </a:r>
          </a:p>
          <a:p>
            <a:r>
              <a:rPr lang="en-US" sz="1900">
                <a:latin typeface="+mj-lt"/>
              </a:rPr>
              <a:t>Novel 2019/20 strain is </a:t>
            </a:r>
            <a:r>
              <a:rPr lang="en-US" sz="1900">
                <a:latin typeface="Symbol" panose="05050102010706020507" pitchFamily="18" charset="2"/>
              </a:rPr>
              <a:t>b</a:t>
            </a:r>
            <a:r>
              <a:rPr lang="en-US" sz="1900"/>
              <a:t> coronavirus lineage B, or subgenus sarbecovirus, includes human SARS virus.</a:t>
            </a:r>
            <a:endParaRPr lang="en-US" sz="1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43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Why are coronaviruses “favored” EID?</a:t>
            </a:r>
          </a:p>
        </p:txBody>
      </p:sp>
      <p:pic>
        <p:nvPicPr>
          <p:cNvPr id="2050" name="Picture 83" descr="nri3551-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755" y="1675227"/>
            <a:ext cx="417448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28800"/>
            <a:ext cx="4800600" cy="3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600" b="1" dirty="0">
                <a:latin typeface="Arial" panose="020B0604020202020204" pitchFamily="34" charset="0"/>
              </a:rPr>
              <a:t>China’s live animal markets: ideal environment for mutation and adaption to humans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241"/>
            <a:ext cx="1226880" cy="6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1" y="979561"/>
            <a:ext cx="760032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7472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Dennis Normile Science 2013;339:1269-1273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Published by AAAS</a:t>
            </a:r>
          </a:p>
        </p:txBody>
      </p:sp>
    </p:spTree>
    <p:extLst>
      <p:ext uri="{BB962C8B-B14F-4D97-AF65-F5344CB8AC3E}">
        <p14:creationId xmlns:p14="http://schemas.microsoft.com/office/powerpoint/2010/main" val="2515945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20" y="5943241"/>
            <a:ext cx="1226880" cy="6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91338"/>
            <a:ext cx="3896433" cy="23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Dennis Normile Science 2013;339:1269-1273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Published by AAAS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1" y="668518"/>
            <a:ext cx="7804800" cy="3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25441" y="253798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1" b="1" dirty="0">
                <a:latin typeface="Arial" panose="020B0604020202020204" pitchFamily="34" charset="0"/>
              </a:rPr>
              <a:t>Doctor at Hong Kong's Metropole Hotel (left) spread SARS to 9th floor guests</a:t>
            </a:r>
          </a:p>
          <a:p>
            <a:pPr algn="ctr"/>
            <a:r>
              <a:rPr lang="en-GB" altLang="en-US" sz="1451" b="1" dirty="0">
                <a:latin typeface="Arial" panose="020B0604020202020204" pitchFamily="34" charset="0"/>
              </a:rPr>
              <a:t>sparked outbreaks in Hanoi, Toronto, and Singapore</a:t>
            </a:r>
          </a:p>
        </p:txBody>
      </p:sp>
    </p:spTree>
    <p:extLst>
      <p:ext uri="{BB962C8B-B14F-4D97-AF65-F5344CB8AC3E}">
        <p14:creationId xmlns:p14="http://schemas.microsoft.com/office/powerpoint/2010/main" val="1626142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26254" y="604568"/>
            <a:ext cx="3490723" cy="557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48" y="985419"/>
            <a:ext cx="2838772" cy="294738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SARS “super spreading events”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68647" y="4106751"/>
            <a:ext cx="2838773" cy="17613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Multiple locations/events evidence that this has happened with SARS-2 </a:t>
            </a:r>
            <a:r>
              <a:rPr lang="en-US" sz="1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08969"/>
            <a:ext cx="3262997" cy="26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>
            <a:extLst>
              <a:ext uri="{FF2B5EF4-FFF2-40B4-BE49-F238E27FC236}">
                <a16:creationId xmlns:a16="http://schemas.microsoft.com/office/drawing/2014/main" id="{00D94C1B-A207-4770-A337-77F59E9A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79375"/>
            <a:ext cx="884237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Figure 4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7A66A3C-7B50-4BD1-8222-3D05C125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62000"/>
            <a:ext cx="61563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B4518473-5D6C-40B1-A05A-90072DA49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/>
              <a:t>The Lancet</a:t>
            </a:r>
            <a:r>
              <a:rPr lang="en-US" altLang="en-US" sz="900"/>
              <a:t> DOI: (10.1016/S0140-6736(20)30154-9)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CB6F35E2-9A5C-4448-97A6-8BB52B79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/>
              <a:t>Copyright © 2020 Elsevier Ltd</a:t>
            </a:r>
            <a:r>
              <a:rPr lang="en-US" altLang="en-US" sz="900">
                <a:hlinkClick r:id="rId4"/>
              </a:rPr>
              <a:t> Terms and Conditions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A469418E-1FF0-4A9B-9723-DE624E9C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3" descr="nri3551-f2">
            <a:extLst>
              <a:ext uri="{FF2B5EF4-FFF2-40B4-BE49-F238E27FC236}">
                <a16:creationId xmlns:a16="http://schemas.microsoft.com/office/drawing/2014/main" id="{224BE0CD-23BE-455F-92D5-BF287644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7" t="41920" r="22550" b="4646"/>
          <a:stretch/>
        </p:blipFill>
        <p:spPr bwMode="auto">
          <a:xfrm>
            <a:off x="7355373" y="3254375"/>
            <a:ext cx="178862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58EF999-4E98-4DED-92A2-6BDE7CD3376A}"/>
              </a:ext>
            </a:extLst>
          </p:cNvPr>
          <p:cNvSpPr/>
          <p:nvPr/>
        </p:nvSpPr>
        <p:spPr>
          <a:xfrm>
            <a:off x="7675563" y="3886200"/>
            <a:ext cx="630237" cy="533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17011-62F2-45E6-95EE-3D0716D8C46C}"/>
              </a:ext>
            </a:extLst>
          </p:cNvPr>
          <p:cNvSpPr txBox="1"/>
          <p:nvPr/>
        </p:nvSpPr>
        <p:spPr>
          <a:xfrm>
            <a:off x="152400" y="3429000"/>
            <a:ext cx="190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Chinese horseshoe bats, </a:t>
            </a:r>
            <a:r>
              <a:rPr lang="en-US" i="1" dirty="0"/>
              <a:t>Rhinolophus </a:t>
            </a:r>
            <a:r>
              <a:rPr lang="en-US" i="1" dirty="0" err="1"/>
              <a:t>sinicus</a:t>
            </a:r>
            <a:endParaRPr lang="en-US" i="1" dirty="0"/>
          </a:p>
        </p:txBody>
      </p:sp>
      <p:pic>
        <p:nvPicPr>
          <p:cNvPr id="5" name="Picture 4" descr="A insect standing on a rock&#10;&#10;Description automatically generated">
            <a:extLst>
              <a:ext uri="{FF2B5EF4-FFF2-40B4-BE49-F238E27FC236}">
                <a16:creationId xmlns:a16="http://schemas.microsoft.com/office/drawing/2014/main" id="{BCD0CD79-AA05-444C-AC08-1B4D8896E7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7441" b="11111"/>
          <a:stretch/>
        </p:blipFill>
        <p:spPr>
          <a:xfrm>
            <a:off x="231565" y="1629374"/>
            <a:ext cx="1234280" cy="17279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truck, large&#10;&#10;Description automatically generated">
            <a:extLst>
              <a:ext uri="{FF2B5EF4-FFF2-40B4-BE49-F238E27FC236}">
                <a16:creationId xmlns:a16="http://schemas.microsoft.com/office/drawing/2014/main" id="{08C72DFD-7B23-4484-8988-4CD28A27B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0DF678-C445-44CF-8E36-DA5DA4D30E92}"/>
              </a:ext>
            </a:extLst>
          </p:cNvPr>
          <p:cNvSpPr txBox="1"/>
          <p:nvPr/>
        </p:nvSpPr>
        <p:spPr>
          <a:xfrm>
            <a:off x="762000" y="6096000"/>
            <a:ext cx="788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Huanan Seafood Market in Wuhan, disinfected and closed after linked to outbreak</a:t>
            </a:r>
          </a:p>
          <a:p>
            <a:r>
              <a:rPr lang="en-US" dirty="0">
                <a:solidFill>
                  <a:schemeClr val="bg1"/>
                </a:solidFill>
              </a:rPr>
              <a:t> first week of 2020</a:t>
            </a:r>
          </a:p>
        </p:txBody>
      </p:sp>
    </p:spTree>
    <p:extLst>
      <p:ext uri="{BB962C8B-B14F-4D97-AF65-F5344CB8AC3E}">
        <p14:creationId xmlns:p14="http://schemas.microsoft.com/office/powerpoint/2010/main" val="106354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5FAF2ECFF98418066FF91D3D646D1" ma:contentTypeVersion="13" ma:contentTypeDescription="Create a new document." ma:contentTypeScope="" ma:versionID="8145b94eacac43a34462c197f7e5b27b">
  <xsd:schema xmlns:xsd="http://www.w3.org/2001/XMLSchema" xmlns:xs="http://www.w3.org/2001/XMLSchema" xmlns:p="http://schemas.microsoft.com/office/2006/metadata/properties" xmlns:ns3="229a2e5a-b296-43c4-8b15-d2086d6900c1" xmlns:ns4="ba61a40e-d0b1-4481-820e-b4b26d7e6000" targetNamespace="http://schemas.microsoft.com/office/2006/metadata/properties" ma:root="true" ma:fieldsID="3b4ae461a844abd16aa42a5db4b15489" ns3:_="" ns4:_="">
    <xsd:import namespace="229a2e5a-b296-43c4-8b15-d2086d6900c1"/>
    <xsd:import namespace="ba61a40e-d0b1-4481-820e-b4b26d7e600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a2e5a-b296-43c4-8b15-d2086d6900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1a40e-d0b1-4481-820e-b4b26d7e6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16476-9578-47AB-B614-7DF5178487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3EA6A9-1D9E-4085-8DF4-B6E968691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a2e5a-b296-43c4-8b15-d2086d6900c1"/>
    <ds:schemaRef ds:uri="ba61a40e-d0b1-4481-820e-b4b26d7e6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9D4CFE-1EEF-4F3B-8921-DE4DF1860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393</Words>
  <Application>Microsoft Office PowerPoint</Application>
  <PresentationFormat>On-screen Show (4:3)</PresentationFormat>
  <Paragraphs>46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Novel Coronavirus basics</vt:lpstr>
      <vt:lpstr>April 1 levity…</vt:lpstr>
      <vt:lpstr>Coronaviruses</vt:lpstr>
      <vt:lpstr>Why are coronaviruses “favored” EID?</vt:lpstr>
      <vt:lpstr>PowerPoint Presentation</vt:lpstr>
      <vt:lpstr>PowerPoint Presentation</vt:lpstr>
      <vt:lpstr>SARS “super spreading events”</vt:lpstr>
      <vt:lpstr>PowerPoint Presentation</vt:lpstr>
      <vt:lpstr>PowerPoint Presentation</vt:lpstr>
      <vt:lpstr>One Health</vt:lpstr>
      <vt:lpstr>Role of CEID/Petersen group in COVID19 pandemic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Coronavirus Epidemiology, History and Preparedness</dc:title>
  <dc:creator>Petersen, Christine</dc:creator>
  <cp:lastModifiedBy>Petersen, Christine</cp:lastModifiedBy>
  <cp:revision>9</cp:revision>
  <dcterms:created xsi:type="dcterms:W3CDTF">2020-02-06T16:25:30Z</dcterms:created>
  <dcterms:modified xsi:type="dcterms:W3CDTF">2020-04-01T21:18:07Z</dcterms:modified>
</cp:coreProperties>
</file>