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70" r:id="rId2"/>
    <p:sldId id="260" r:id="rId3"/>
    <p:sldId id="261" r:id="rId4"/>
    <p:sldId id="262" r:id="rId5"/>
    <p:sldId id="263" r:id="rId6"/>
    <p:sldId id="269" r:id="rId7"/>
    <p:sldId id="264" r:id="rId8"/>
    <p:sldId id="266" r:id="rId9"/>
    <p:sldId id="267" r:id="rId10"/>
    <p:sldId id="256" r:id="rId11"/>
    <p:sldId id="258" r:id="rId12"/>
    <p:sldId id="259" r:id="rId13"/>
    <p:sldId id="257" r:id="rId14"/>
    <p:sldId id="265" r:id="rId15"/>
    <p:sldId id="271"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1032" y="84"/>
      </p:cViewPr>
      <p:guideLst/>
    </p:cSldViewPr>
  </p:slideViewPr>
  <p:notesTextViewPr>
    <p:cViewPr>
      <p:scale>
        <a:sx n="1" d="1"/>
        <a:sy n="1" d="1"/>
      </p:scale>
      <p:origin x="0" y="0"/>
    </p:cViewPr>
  </p:notesTextViewPr>
  <p:sorterViewPr>
    <p:cViewPr>
      <p:scale>
        <a:sx n="100" d="100"/>
        <a:sy n="100" d="100"/>
      </p:scale>
      <p:origin x="0" y="-2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6B540-F3CA-4B6C-B631-761F41CC24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46CA6C6-3868-4054-BE5B-DAFE044C50F9}">
      <dgm:prSet/>
      <dgm:spPr/>
      <dgm:t>
        <a:bodyPr/>
        <a:lstStyle/>
        <a:p>
          <a:r>
            <a:rPr lang="en-US" dirty="0"/>
            <a:t>Press Conferences on Facebook or YouTube</a:t>
          </a:r>
        </a:p>
      </dgm:t>
    </dgm:pt>
    <dgm:pt modelId="{2CFF2B12-43C8-4E38-B8BE-D25850B8513A}" type="parTrans" cxnId="{7CB3D30A-D82B-4EB0-BFED-0F8C884CB2B7}">
      <dgm:prSet/>
      <dgm:spPr/>
      <dgm:t>
        <a:bodyPr/>
        <a:lstStyle/>
        <a:p>
          <a:endParaRPr lang="en-US"/>
        </a:p>
      </dgm:t>
    </dgm:pt>
    <dgm:pt modelId="{57482D14-6384-424B-BF26-FF9959D68A4F}" type="sibTrans" cxnId="{7CB3D30A-D82B-4EB0-BFED-0F8C884CB2B7}">
      <dgm:prSet/>
      <dgm:spPr/>
      <dgm:t>
        <a:bodyPr/>
        <a:lstStyle/>
        <a:p>
          <a:endParaRPr lang="en-US"/>
        </a:p>
      </dgm:t>
    </dgm:pt>
    <dgm:pt modelId="{DDDAD965-9F2B-4BDB-8837-248E62B1353C}">
      <dgm:prSet/>
      <dgm:spPr/>
      <dgm:t>
        <a:bodyPr/>
        <a:lstStyle/>
        <a:p>
          <a:r>
            <a:rPr lang="en-US" dirty="0"/>
            <a:t>Iowa Governor’s Press Conference – every day, 2:30 pm</a:t>
          </a:r>
        </a:p>
      </dgm:t>
    </dgm:pt>
    <dgm:pt modelId="{DED181FA-9AEC-4475-BE44-AE9C8C11F03E}" type="parTrans" cxnId="{F58A36E3-7B04-4BE4-AE47-42A1AA3631F8}">
      <dgm:prSet/>
      <dgm:spPr/>
      <dgm:t>
        <a:bodyPr/>
        <a:lstStyle/>
        <a:p>
          <a:endParaRPr lang="en-US"/>
        </a:p>
      </dgm:t>
    </dgm:pt>
    <dgm:pt modelId="{13E53109-2044-4B6E-9529-BDDB777A4B5F}" type="sibTrans" cxnId="{F58A36E3-7B04-4BE4-AE47-42A1AA3631F8}">
      <dgm:prSet/>
      <dgm:spPr/>
      <dgm:t>
        <a:bodyPr/>
        <a:lstStyle/>
        <a:p>
          <a:endParaRPr lang="en-US"/>
        </a:p>
      </dgm:t>
    </dgm:pt>
    <dgm:pt modelId="{0F210655-8687-409B-BB09-198AF3A1884E}">
      <dgm:prSet/>
      <dgm:spPr/>
      <dgm:t>
        <a:bodyPr/>
        <a:lstStyle/>
        <a:p>
          <a:r>
            <a:rPr lang="en-US" dirty="0"/>
            <a:t>Johnson County Emergency Operations Center – Tuesday &amp; Thursday, 1:00</a:t>
          </a:r>
        </a:p>
      </dgm:t>
    </dgm:pt>
    <dgm:pt modelId="{B7767BC0-DD5E-4497-BE43-724F97D38629}" type="parTrans" cxnId="{BD3BA5A0-53B1-4904-BDB2-307EC0C16155}">
      <dgm:prSet/>
      <dgm:spPr/>
      <dgm:t>
        <a:bodyPr/>
        <a:lstStyle/>
        <a:p>
          <a:endParaRPr lang="en-US"/>
        </a:p>
      </dgm:t>
    </dgm:pt>
    <dgm:pt modelId="{0F94A39A-1EEA-4192-A402-AA24C5033384}" type="sibTrans" cxnId="{BD3BA5A0-53B1-4904-BDB2-307EC0C16155}">
      <dgm:prSet/>
      <dgm:spPr/>
      <dgm:t>
        <a:bodyPr/>
        <a:lstStyle/>
        <a:p>
          <a:endParaRPr lang="en-US"/>
        </a:p>
      </dgm:t>
    </dgm:pt>
    <dgm:pt modelId="{24FA1292-A8E5-4B77-BDF3-B12FD74484B3}">
      <dgm:prSet/>
      <dgm:spPr/>
      <dgm:t>
        <a:bodyPr/>
        <a:lstStyle/>
        <a:p>
          <a:r>
            <a:rPr lang="en-US" dirty="0"/>
            <a:t>Conference Calls – Specific to Discipline</a:t>
          </a:r>
        </a:p>
      </dgm:t>
    </dgm:pt>
    <dgm:pt modelId="{79547063-32E6-41C8-BCD7-97F36DCCF4EF}" type="parTrans" cxnId="{B0EAA1CD-0F4A-4D72-AB90-981130583C10}">
      <dgm:prSet/>
      <dgm:spPr/>
      <dgm:t>
        <a:bodyPr/>
        <a:lstStyle/>
        <a:p>
          <a:endParaRPr lang="en-US"/>
        </a:p>
      </dgm:t>
    </dgm:pt>
    <dgm:pt modelId="{E3A73795-3094-42FC-A05D-DDAC27326248}" type="sibTrans" cxnId="{B0EAA1CD-0F4A-4D72-AB90-981130583C10}">
      <dgm:prSet/>
      <dgm:spPr/>
      <dgm:t>
        <a:bodyPr/>
        <a:lstStyle/>
        <a:p>
          <a:endParaRPr lang="en-US"/>
        </a:p>
      </dgm:t>
    </dgm:pt>
    <dgm:pt modelId="{75F91FE6-FD12-4A8C-B5B7-14A338D0323E}">
      <dgm:prSet/>
      <dgm:spPr/>
      <dgm:t>
        <a:bodyPr/>
        <a:lstStyle/>
        <a:p>
          <a:r>
            <a:rPr lang="en-US" dirty="0"/>
            <a:t>CDC Division of Laboratory Systems COVID-19 Response – weekly</a:t>
          </a:r>
        </a:p>
      </dgm:t>
    </dgm:pt>
    <dgm:pt modelId="{A1FDB8F0-4F0F-4BDA-A4CC-B6352020EB6F}" type="parTrans" cxnId="{EE46993F-0C2C-4FFB-A656-F9612E63E2D5}">
      <dgm:prSet/>
      <dgm:spPr/>
      <dgm:t>
        <a:bodyPr/>
        <a:lstStyle/>
        <a:p>
          <a:endParaRPr lang="en-US"/>
        </a:p>
      </dgm:t>
    </dgm:pt>
    <dgm:pt modelId="{CF3F45D3-1BBD-4774-8249-86D23D95398F}" type="sibTrans" cxnId="{EE46993F-0C2C-4FFB-A656-F9612E63E2D5}">
      <dgm:prSet/>
      <dgm:spPr/>
      <dgm:t>
        <a:bodyPr/>
        <a:lstStyle/>
        <a:p>
          <a:endParaRPr lang="en-US"/>
        </a:p>
      </dgm:t>
    </dgm:pt>
    <dgm:pt modelId="{D269282A-9510-4603-B89C-838F01FB9E3A}">
      <dgm:prSet/>
      <dgm:spPr/>
      <dgm:t>
        <a:bodyPr/>
        <a:lstStyle/>
        <a:p>
          <a:r>
            <a:rPr lang="en-US" dirty="0"/>
            <a:t>SHL Iowa Laboratory Network  - weekly</a:t>
          </a:r>
        </a:p>
      </dgm:t>
    </dgm:pt>
    <dgm:pt modelId="{D30F2E53-0926-490C-94EB-4849CA8F1DBA}" type="parTrans" cxnId="{36D44BBF-9E08-41BE-8FD7-521B4E3C5DF2}">
      <dgm:prSet/>
      <dgm:spPr/>
      <dgm:t>
        <a:bodyPr/>
        <a:lstStyle/>
        <a:p>
          <a:endParaRPr lang="en-US"/>
        </a:p>
      </dgm:t>
    </dgm:pt>
    <dgm:pt modelId="{32295C3C-E417-46A4-A613-3CF931A859DE}" type="sibTrans" cxnId="{36D44BBF-9E08-41BE-8FD7-521B4E3C5DF2}">
      <dgm:prSet/>
      <dgm:spPr/>
      <dgm:t>
        <a:bodyPr/>
        <a:lstStyle/>
        <a:p>
          <a:endParaRPr lang="en-US"/>
        </a:p>
      </dgm:t>
    </dgm:pt>
    <dgm:pt modelId="{822BCE54-A188-4971-8450-3501A340913F}" type="pres">
      <dgm:prSet presAssocID="{D306B540-F3CA-4B6C-B631-761F41CC24E2}" presName="linear" presStyleCnt="0">
        <dgm:presLayoutVars>
          <dgm:animLvl val="lvl"/>
          <dgm:resizeHandles val="exact"/>
        </dgm:presLayoutVars>
      </dgm:prSet>
      <dgm:spPr/>
    </dgm:pt>
    <dgm:pt modelId="{1AA33CE7-95CD-429D-B1E8-449F51A886B0}" type="pres">
      <dgm:prSet presAssocID="{146CA6C6-3868-4054-BE5B-DAFE044C50F9}" presName="parentText" presStyleLbl="node1" presStyleIdx="0" presStyleCnt="2">
        <dgm:presLayoutVars>
          <dgm:chMax val="0"/>
          <dgm:bulletEnabled val="1"/>
        </dgm:presLayoutVars>
      </dgm:prSet>
      <dgm:spPr/>
    </dgm:pt>
    <dgm:pt modelId="{219E468D-843E-4B8C-B8C2-86B62149429D}" type="pres">
      <dgm:prSet presAssocID="{146CA6C6-3868-4054-BE5B-DAFE044C50F9}" presName="childText" presStyleLbl="revTx" presStyleIdx="0" presStyleCnt="2">
        <dgm:presLayoutVars>
          <dgm:bulletEnabled val="1"/>
        </dgm:presLayoutVars>
      </dgm:prSet>
      <dgm:spPr/>
    </dgm:pt>
    <dgm:pt modelId="{4062CB64-1DE6-4D62-9D3E-EBEB139E259A}" type="pres">
      <dgm:prSet presAssocID="{24FA1292-A8E5-4B77-BDF3-B12FD74484B3}" presName="parentText" presStyleLbl="node1" presStyleIdx="1" presStyleCnt="2">
        <dgm:presLayoutVars>
          <dgm:chMax val="0"/>
          <dgm:bulletEnabled val="1"/>
        </dgm:presLayoutVars>
      </dgm:prSet>
      <dgm:spPr/>
    </dgm:pt>
    <dgm:pt modelId="{B8B1555E-C573-4ED4-8CF4-DB2AA61E2E36}" type="pres">
      <dgm:prSet presAssocID="{24FA1292-A8E5-4B77-BDF3-B12FD74484B3}" presName="childText" presStyleLbl="revTx" presStyleIdx="1" presStyleCnt="2">
        <dgm:presLayoutVars>
          <dgm:bulletEnabled val="1"/>
        </dgm:presLayoutVars>
      </dgm:prSet>
      <dgm:spPr/>
    </dgm:pt>
  </dgm:ptLst>
  <dgm:cxnLst>
    <dgm:cxn modelId="{7CB3D30A-D82B-4EB0-BFED-0F8C884CB2B7}" srcId="{D306B540-F3CA-4B6C-B631-761F41CC24E2}" destId="{146CA6C6-3868-4054-BE5B-DAFE044C50F9}" srcOrd="0" destOrd="0" parTransId="{2CFF2B12-43C8-4E38-B8BE-D25850B8513A}" sibTransId="{57482D14-6384-424B-BF26-FF9959D68A4F}"/>
    <dgm:cxn modelId="{EE46993F-0C2C-4FFB-A656-F9612E63E2D5}" srcId="{24FA1292-A8E5-4B77-BDF3-B12FD74484B3}" destId="{75F91FE6-FD12-4A8C-B5B7-14A338D0323E}" srcOrd="0" destOrd="0" parTransId="{A1FDB8F0-4F0F-4BDA-A4CC-B6352020EB6F}" sibTransId="{CF3F45D3-1BBD-4774-8249-86D23D95398F}"/>
    <dgm:cxn modelId="{25235A5F-2C03-4580-BA9E-E223C8B0D8CD}" type="presOf" srcId="{D269282A-9510-4603-B89C-838F01FB9E3A}" destId="{B8B1555E-C573-4ED4-8CF4-DB2AA61E2E36}" srcOrd="0" destOrd="1" presId="urn:microsoft.com/office/officeart/2005/8/layout/vList2"/>
    <dgm:cxn modelId="{289FF847-B809-4CB9-BCAD-E13AEA277CCF}" type="presOf" srcId="{DDDAD965-9F2B-4BDB-8837-248E62B1353C}" destId="{219E468D-843E-4B8C-B8C2-86B62149429D}" srcOrd="0" destOrd="0" presId="urn:microsoft.com/office/officeart/2005/8/layout/vList2"/>
    <dgm:cxn modelId="{6D13074D-647B-4EA1-AB2E-B7F80B8C67F7}" type="presOf" srcId="{75F91FE6-FD12-4A8C-B5B7-14A338D0323E}" destId="{B8B1555E-C573-4ED4-8CF4-DB2AA61E2E36}" srcOrd="0" destOrd="0" presId="urn:microsoft.com/office/officeart/2005/8/layout/vList2"/>
    <dgm:cxn modelId="{BF14968C-27B0-46F4-97F2-E50F9CA5229C}" type="presOf" srcId="{146CA6C6-3868-4054-BE5B-DAFE044C50F9}" destId="{1AA33CE7-95CD-429D-B1E8-449F51A886B0}" srcOrd="0" destOrd="0" presId="urn:microsoft.com/office/officeart/2005/8/layout/vList2"/>
    <dgm:cxn modelId="{7A4F2390-0747-4FF1-9F4B-E541FE3F52CF}" type="presOf" srcId="{24FA1292-A8E5-4B77-BDF3-B12FD74484B3}" destId="{4062CB64-1DE6-4D62-9D3E-EBEB139E259A}" srcOrd="0" destOrd="0" presId="urn:microsoft.com/office/officeart/2005/8/layout/vList2"/>
    <dgm:cxn modelId="{BD3BA5A0-53B1-4904-BDB2-307EC0C16155}" srcId="{146CA6C6-3868-4054-BE5B-DAFE044C50F9}" destId="{0F210655-8687-409B-BB09-198AF3A1884E}" srcOrd="1" destOrd="0" parTransId="{B7767BC0-DD5E-4497-BE43-724F97D38629}" sibTransId="{0F94A39A-1EEA-4192-A402-AA24C5033384}"/>
    <dgm:cxn modelId="{36D44BBF-9E08-41BE-8FD7-521B4E3C5DF2}" srcId="{24FA1292-A8E5-4B77-BDF3-B12FD74484B3}" destId="{D269282A-9510-4603-B89C-838F01FB9E3A}" srcOrd="1" destOrd="0" parTransId="{D30F2E53-0926-490C-94EB-4849CA8F1DBA}" sibTransId="{32295C3C-E417-46A4-A613-3CF931A859DE}"/>
    <dgm:cxn modelId="{B0EAA1CD-0F4A-4D72-AB90-981130583C10}" srcId="{D306B540-F3CA-4B6C-B631-761F41CC24E2}" destId="{24FA1292-A8E5-4B77-BDF3-B12FD74484B3}" srcOrd="1" destOrd="0" parTransId="{79547063-32E6-41C8-BCD7-97F36DCCF4EF}" sibTransId="{E3A73795-3094-42FC-A05D-DDAC27326248}"/>
    <dgm:cxn modelId="{B974D2D9-F93C-4D93-85CA-75802551B9A0}" type="presOf" srcId="{0F210655-8687-409B-BB09-198AF3A1884E}" destId="{219E468D-843E-4B8C-B8C2-86B62149429D}" srcOrd="0" destOrd="1" presId="urn:microsoft.com/office/officeart/2005/8/layout/vList2"/>
    <dgm:cxn modelId="{F58A36E3-7B04-4BE4-AE47-42A1AA3631F8}" srcId="{146CA6C6-3868-4054-BE5B-DAFE044C50F9}" destId="{DDDAD965-9F2B-4BDB-8837-248E62B1353C}" srcOrd="0" destOrd="0" parTransId="{DED181FA-9AEC-4475-BE44-AE9C8C11F03E}" sibTransId="{13E53109-2044-4B6E-9529-BDDB777A4B5F}"/>
    <dgm:cxn modelId="{0D7AD1E4-4C8F-4A4B-896D-C683681DE498}" type="presOf" srcId="{D306B540-F3CA-4B6C-B631-761F41CC24E2}" destId="{822BCE54-A188-4971-8450-3501A340913F}" srcOrd="0" destOrd="0" presId="urn:microsoft.com/office/officeart/2005/8/layout/vList2"/>
    <dgm:cxn modelId="{D94A2417-5AF2-4EBC-A3BF-28CEDBFBD7BA}" type="presParOf" srcId="{822BCE54-A188-4971-8450-3501A340913F}" destId="{1AA33CE7-95CD-429D-B1E8-449F51A886B0}" srcOrd="0" destOrd="0" presId="urn:microsoft.com/office/officeart/2005/8/layout/vList2"/>
    <dgm:cxn modelId="{CC9F79FD-BD99-4448-AFC5-2437A796E914}" type="presParOf" srcId="{822BCE54-A188-4971-8450-3501A340913F}" destId="{219E468D-843E-4B8C-B8C2-86B62149429D}" srcOrd="1" destOrd="0" presId="urn:microsoft.com/office/officeart/2005/8/layout/vList2"/>
    <dgm:cxn modelId="{C3088888-1A05-435A-9046-0DF2FB8CFAA3}" type="presParOf" srcId="{822BCE54-A188-4971-8450-3501A340913F}" destId="{4062CB64-1DE6-4D62-9D3E-EBEB139E259A}" srcOrd="2" destOrd="0" presId="urn:microsoft.com/office/officeart/2005/8/layout/vList2"/>
    <dgm:cxn modelId="{56BA074D-A3E1-498D-A2EC-1C860888C755}" type="presParOf" srcId="{822BCE54-A188-4971-8450-3501A340913F}" destId="{B8B1555E-C573-4ED4-8CF4-DB2AA61E2E3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43284-71E2-496C-AB16-61ED8F104F5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EF8DF018-38E7-404E-B8F1-521C6B7D5EF2}">
      <dgm:prSet/>
      <dgm:spPr/>
      <dgm:t>
        <a:bodyPr/>
        <a:lstStyle/>
        <a:p>
          <a:r>
            <a:rPr lang="en-US" dirty="0"/>
            <a:t>Press Release Email Subscriptions</a:t>
          </a:r>
        </a:p>
      </dgm:t>
    </dgm:pt>
    <dgm:pt modelId="{FA3F8BA7-4670-49AE-ABB3-C7C7009EADD2}" type="parTrans" cxnId="{87BA7157-41FF-49F3-9837-550E12CDC4FA}">
      <dgm:prSet/>
      <dgm:spPr/>
      <dgm:t>
        <a:bodyPr/>
        <a:lstStyle/>
        <a:p>
          <a:endParaRPr lang="en-US"/>
        </a:p>
      </dgm:t>
    </dgm:pt>
    <dgm:pt modelId="{679562BF-3036-4E59-A4B9-931FC58B9346}" type="sibTrans" cxnId="{87BA7157-41FF-49F3-9837-550E12CDC4FA}">
      <dgm:prSet/>
      <dgm:spPr/>
      <dgm:t>
        <a:bodyPr/>
        <a:lstStyle/>
        <a:p>
          <a:endParaRPr lang="en-US"/>
        </a:p>
      </dgm:t>
    </dgm:pt>
    <dgm:pt modelId="{BA7BBC81-08F2-4092-B3FF-96DD8C6B2B14}">
      <dgm:prSet/>
      <dgm:spPr/>
      <dgm:t>
        <a:bodyPr/>
        <a:lstStyle/>
        <a:p>
          <a:r>
            <a:rPr lang="en-US" dirty="0"/>
            <a:t>Iowa Governor’s Office</a:t>
          </a:r>
        </a:p>
      </dgm:t>
    </dgm:pt>
    <dgm:pt modelId="{80FC86DB-4C71-4209-B4A8-AE1B1CC4B4EC}" type="parTrans" cxnId="{49D8EB1F-7DFD-46BE-946D-2B1347D74F19}">
      <dgm:prSet/>
      <dgm:spPr/>
      <dgm:t>
        <a:bodyPr/>
        <a:lstStyle/>
        <a:p>
          <a:endParaRPr lang="en-US"/>
        </a:p>
      </dgm:t>
    </dgm:pt>
    <dgm:pt modelId="{0DCFC687-721A-4643-9B98-A308D2163F51}" type="sibTrans" cxnId="{49D8EB1F-7DFD-46BE-946D-2B1347D74F19}">
      <dgm:prSet/>
      <dgm:spPr/>
      <dgm:t>
        <a:bodyPr/>
        <a:lstStyle/>
        <a:p>
          <a:endParaRPr lang="en-US"/>
        </a:p>
      </dgm:t>
    </dgm:pt>
    <dgm:pt modelId="{B6E66CC2-204B-4C65-A317-52D597AB4C79}">
      <dgm:prSet/>
      <dgm:spPr/>
      <dgm:t>
        <a:bodyPr/>
        <a:lstStyle/>
        <a:p>
          <a:r>
            <a:rPr lang="en-US" dirty="0"/>
            <a:t>Johnson County Public Health Department</a:t>
          </a:r>
        </a:p>
      </dgm:t>
    </dgm:pt>
    <dgm:pt modelId="{6490DA06-4596-4E8B-9FE7-8051AE5BF4C8}" type="parTrans" cxnId="{2EE0B860-1326-4AA3-B03F-CEC9F9E9E284}">
      <dgm:prSet/>
      <dgm:spPr/>
      <dgm:t>
        <a:bodyPr/>
        <a:lstStyle/>
        <a:p>
          <a:endParaRPr lang="en-US"/>
        </a:p>
      </dgm:t>
    </dgm:pt>
    <dgm:pt modelId="{DA39CFCE-A970-4FCB-ABE3-9068398C84D2}" type="sibTrans" cxnId="{2EE0B860-1326-4AA3-B03F-CEC9F9E9E284}">
      <dgm:prSet/>
      <dgm:spPr/>
      <dgm:t>
        <a:bodyPr/>
        <a:lstStyle/>
        <a:p>
          <a:endParaRPr lang="en-US"/>
        </a:p>
      </dgm:t>
    </dgm:pt>
    <dgm:pt modelId="{D9FF758A-60A7-4BD7-BDDE-DFBB93767901}">
      <dgm:prSet/>
      <dgm:spPr/>
      <dgm:t>
        <a:bodyPr/>
        <a:lstStyle/>
        <a:p>
          <a:r>
            <a:rPr lang="en-US" dirty="0"/>
            <a:t>Websites</a:t>
          </a:r>
        </a:p>
      </dgm:t>
    </dgm:pt>
    <dgm:pt modelId="{F0DEE076-2C7F-49DF-A2C4-8A09BABB4D4D}" type="parTrans" cxnId="{75E314AD-EF96-469F-BC7E-981A55A21822}">
      <dgm:prSet/>
      <dgm:spPr/>
      <dgm:t>
        <a:bodyPr/>
        <a:lstStyle/>
        <a:p>
          <a:endParaRPr lang="en-US"/>
        </a:p>
      </dgm:t>
    </dgm:pt>
    <dgm:pt modelId="{D9FB88C7-6DF2-42DD-8C70-19866779CA62}" type="sibTrans" cxnId="{75E314AD-EF96-469F-BC7E-981A55A21822}">
      <dgm:prSet/>
      <dgm:spPr/>
      <dgm:t>
        <a:bodyPr/>
        <a:lstStyle/>
        <a:p>
          <a:endParaRPr lang="en-US"/>
        </a:p>
      </dgm:t>
    </dgm:pt>
    <dgm:pt modelId="{4EF196DE-E635-4B9D-9029-E43E67067052}">
      <dgm:prSet/>
      <dgm:spPr/>
      <dgm:t>
        <a:bodyPr/>
        <a:lstStyle/>
        <a:p>
          <a:r>
            <a:rPr lang="en-US" dirty="0"/>
            <a:t>CDC, FDA and CMS COVID specific sites</a:t>
          </a:r>
        </a:p>
      </dgm:t>
    </dgm:pt>
    <dgm:pt modelId="{93345643-DC4C-4878-AFA6-4AF5C74B22FC}" type="parTrans" cxnId="{2BB8E07A-7C9E-4215-9E51-C284088D466C}">
      <dgm:prSet/>
      <dgm:spPr/>
      <dgm:t>
        <a:bodyPr/>
        <a:lstStyle/>
        <a:p>
          <a:endParaRPr lang="en-US"/>
        </a:p>
      </dgm:t>
    </dgm:pt>
    <dgm:pt modelId="{F27E9366-7ECD-4047-BC78-ADD81DE487D8}" type="sibTrans" cxnId="{2BB8E07A-7C9E-4215-9E51-C284088D466C}">
      <dgm:prSet/>
      <dgm:spPr/>
      <dgm:t>
        <a:bodyPr/>
        <a:lstStyle/>
        <a:p>
          <a:endParaRPr lang="en-US"/>
        </a:p>
      </dgm:t>
    </dgm:pt>
    <dgm:pt modelId="{F6F399E1-EA6E-4310-A392-F21BBDF1CD7C}">
      <dgm:prSet/>
      <dgm:spPr/>
      <dgm:t>
        <a:bodyPr/>
        <a:lstStyle/>
        <a:p>
          <a:r>
            <a:rPr lang="en-US" dirty="0"/>
            <a:t>Association of Public Health Laboratories (APHL)</a:t>
          </a:r>
        </a:p>
      </dgm:t>
    </dgm:pt>
    <dgm:pt modelId="{2B122E1C-B3A3-4FB4-A4B9-1F98C36FC66C}" type="parTrans" cxnId="{7AF45A92-25BB-48AE-9474-A643FEA5472B}">
      <dgm:prSet/>
      <dgm:spPr/>
      <dgm:t>
        <a:bodyPr/>
        <a:lstStyle/>
        <a:p>
          <a:endParaRPr lang="en-US"/>
        </a:p>
      </dgm:t>
    </dgm:pt>
    <dgm:pt modelId="{26D172F6-DA54-4F38-944F-48E341E98307}" type="sibTrans" cxnId="{7AF45A92-25BB-48AE-9474-A643FEA5472B}">
      <dgm:prSet/>
      <dgm:spPr/>
      <dgm:t>
        <a:bodyPr/>
        <a:lstStyle/>
        <a:p>
          <a:endParaRPr lang="en-US"/>
        </a:p>
      </dgm:t>
    </dgm:pt>
    <dgm:pt modelId="{B0A48140-72CA-4E42-918A-3B3FED7E96E0}">
      <dgm:prSet/>
      <dgm:spPr/>
      <dgm:t>
        <a:bodyPr/>
        <a:lstStyle/>
        <a:p>
          <a:r>
            <a:rPr lang="en-US" dirty="0"/>
            <a:t>American Public Health Association (APHA)</a:t>
          </a:r>
        </a:p>
      </dgm:t>
    </dgm:pt>
    <dgm:pt modelId="{4BEF5200-D0ED-4DF4-A6A4-A4B2E5EB077F}" type="parTrans" cxnId="{DB94F43C-B968-4A6C-A66C-38CA65A4E4FD}">
      <dgm:prSet/>
      <dgm:spPr/>
      <dgm:t>
        <a:bodyPr/>
        <a:lstStyle/>
        <a:p>
          <a:endParaRPr lang="en-US"/>
        </a:p>
      </dgm:t>
    </dgm:pt>
    <dgm:pt modelId="{9F0CBE12-C041-4DC8-91F3-7D0B8B2FF87C}" type="sibTrans" cxnId="{DB94F43C-B968-4A6C-A66C-38CA65A4E4FD}">
      <dgm:prSet/>
      <dgm:spPr/>
      <dgm:t>
        <a:bodyPr/>
        <a:lstStyle/>
        <a:p>
          <a:endParaRPr lang="en-US"/>
        </a:p>
      </dgm:t>
    </dgm:pt>
    <dgm:pt modelId="{17BD097F-C512-4B4D-8AC5-3A413BF7A4A7}">
      <dgm:prSet/>
      <dgm:spPr/>
      <dgm:t>
        <a:bodyPr/>
        <a:lstStyle/>
        <a:p>
          <a:r>
            <a:rPr lang="en-US" dirty="0"/>
            <a:t>National Association of County and City Health Officials (NACCHO)</a:t>
          </a:r>
        </a:p>
      </dgm:t>
    </dgm:pt>
    <dgm:pt modelId="{A7F33306-F707-46AD-A7B6-24242ECB315F}" type="parTrans" cxnId="{06D2CDBC-4EC3-4FA6-BEE5-E74F10982FE4}">
      <dgm:prSet/>
      <dgm:spPr/>
      <dgm:t>
        <a:bodyPr/>
        <a:lstStyle/>
        <a:p>
          <a:endParaRPr lang="en-US"/>
        </a:p>
      </dgm:t>
    </dgm:pt>
    <dgm:pt modelId="{DBE3893F-5AE4-4850-AF3A-22912DAF3EC8}" type="sibTrans" cxnId="{06D2CDBC-4EC3-4FA6-BEE5-E74F10982FE4}">
      <dgm:prSet/>
      <dgm:spPr/>
      <dgm:t>
        <a:bodyPr/>
        <a:lstStyle/>
        <a:p>
          <a:endParaRPr lang="en-US"/>
        </a:p>
      </dgm:t>
    </dgm:pt>
    <dgm:pt modelId="{8D428764-B978-4152-B9B1-FBF4C1EF176F}">
      <dgm:prSet/>
      <dgm:spPr/>
      <dgm:t>
        <a:bodyPr/>
        <a:lstStyle/>
        <a:p>
          <a:r>
            <a:rPr lang="en-US" dirty="0"/>
            <a:t>Association of State and Territorial Health Officials(ASTHO)</a:t>
          </a:r>
        </a:p>
      </dgm:t>
    </dgm:pt>
    <dgm:pt modelId="{2C4D4446-B55C-4B2B-9158-6B423854FA24}" type="parTrans" cxnId="{98EA3D37-1113-41B3-AD5A-349C80E78004}">
      <dgm:prSet/>
      <dgm:spPr/>
      <dgm:t>
        <a:bodyPr/>
        <a:lstStyle/>
        <a:p>
          <a:endParaRPr lang="en-US"/>
        </a:p>
      </dgm:t>
    </dgm:pt>
    <dgm:pt modelId="{4429289A-B24D-4203-BE58-624A85CFDD43}" type="sibTrans" cxnId="{98EA3D37-1113-41B3-AD5A-349C80E78004}">
      <dgm:prSet/>
      <dgm:spPr/>
      <dgm:t>
        <a:bodyPr/>
        <a:lstStyle/>
        <a:p>
          <a:endParaRPr lang="en-US"/>
        </a:p>
      </dgm:t>
    </dgm:pt>
    <dgm:pt modelId="{546CE716-8C80-4F00-97F2-A7CE616B3BEE}">
      <dgm:prSet/>
      <dgm:spPr/>
      <dgm:t>
        <a:bodyPr/>
        <a:lstStyle/>
        <a:p>
          <a:r>
            <a:rPr lang="en-US" dirty="0"/>
            <a:t>Midwestern Public Health Training Center</a:t>
          </a:r>
        </a:p>
      </dgm:t>
    </dgm:pt>
    <dgm:pt modelId="{4C443250-178E-4546-9C32-0F5A8AAA50F9}" type="parTrans" cxnId="{F7388899-7FC3-4A2E-B311-A8BC5333C1DC}">
      <dgm:prSet/>
      <dgm:spPr/>
    </dgm:pt>
    <dgm:pt modelId="{D21E0106-FB92-4EE1-AFC9-414289C85EA6}" type="sibTrans" cxnId="{F7388899-7FC3-4A2E-B311-A8BC5333C1DC}">
      <dgm:prSet/>
      <dgm:spPr/>
    </dgm:pt>
    <dgm:pt modelId="{229BD04A-9172-41E4-BD34-DC5436E728A6}" type="pres">
      <dgm:prSet presAssocID="{0A943284-71E2-496C-AB16-61ED8F104F58}" presName="linear" presStyleCnt="0">
        <dgm:presLayoutVars>
          <dgm:dir/>
          <dgm:animLvl val="lvl"/>
          <dgm:resizeHandles val="exact"/>
        </dgm:presLayoutVars>
      </dgm:prSet>
      <dgm:spPr/>
    </dgm:pt>
    <dgm:pt modelId="{6DA943CB-4D66-4140-97D3-478E85CEF6EE}" type="pres">
      <dgm:prSet presAssocID="{EF8DF018-38E7-404E-B8F1-521C6B7D5EF2}" presName="parentLin" presStyleCnt="0"/>
      <dgm:spPr/>
    </dgm:pt>
    <dgm:pt modelId="{B3522381-B034-4E08-A8D4-C6732D05D035}" type="pres">
      <dgm:prSet presAssocID="{EF8DF018-38E7-404E-B8F1-521C6B7D5EF2}" presName="parentLeftMargin" presStyleLbl="node1" presStyleIdx="0" presStyleCnt="2"/>
      <dgm:spPr/>
    </dgm:pt>
    <dgm:pt modelId="{766E4D13-DB97-429E-AB96-A6DDD392263A}" type="pres">
      <dgm:prSet presAssocID="{EF8DF018-38E7-404E-B8F1-521C6B7D5EF2}" presName="parentText" presStyleLbl="node1" presStyleIdx="0" presStyleCnt="2">
        <dgm:presLayoutVars>
          <dgm:chMax val="0"/>
          <dgm:bulletEnabled val="1"/>
        </dgm:presLayoutVars>
      </dgm:prSet>
      <dgm:spPr/>
    </dgm:pt>
    <dgm:pt modelId="{AD78FE83-DB7A-44E2-977F-06A6384E68CD}" type="pres">
      <dgm:prSet presAssocID="{EF8DF018-38E7-404E-B8F1-521C6B7D5EF2}" presName="negativeSpace" presStyleCnt="0"/>
      <dgm:spPr/>
    </dgm:pt>
    <dgm:pt modelId="{CD3B6D33-BCDD-4685-83CC-823B01813C0C}" type="pres">
      <dgm:prSet presAssocID="{EF8DF018-38E7-404E-B8F1-521C6B7D5EF2}" presName="childText" presStyleLbl="conFgAcc1" presStyleIdx="0" presStyleCnt="2">
        <dgm:presLayoutVars>
          <dgm:bulletEnabled val="1"/>
        </dgm:presLayoutVars>
      </dgm:prSet>
      <dgm:spPr/>
    </dgm:pt>
    <dgm:pt modelId="{29191978-8612-4431-9F9D-D51DFB06F9F5}" type="pres">
      <dgm:prSet presAssocID="{679562BF-3036-4E59-A4B9-931FC58B9346}" presName="spaceBetweenRectangles" presStyleCnt="0"/>
      <dgm:spPr/>
    </dgm:pt>
    <dgm:pt modelId="{AC3AA512-1BB2-4E2E-AC85-0203BA030938}" type="pres">
      <dgm:prSet presAssocID="{D9FF758A-60A7-4BD7-BDDE-DFBB93767901}" presName="parentLin" presStyleCnt="0"/>
      <dgm:spPr/>
    </dgm:pt>
    <dgm:pt modelId="{E62B44DD-A990-4AE5-AC73-77201BD897C2}" type="pres">
      <dgm:prSet presAssocID="{D9FF758A-60A7-4BD7-BDDE-DFBB93767901}" presName="parentLeftMargin" presStyleLbl="node1" presStyleIdx="0" presStyleCnt="2"/>
      <dgm:spPr/>
    </dgm:pt>
    <dgm:pt modelId="{F6D7436F-EB3B-478B-A38A-F71401BFF0A2}" type="pres">
      <dgm:prSet presAssocID="{D9FF758A-60A7-4BD7-BDDE-DFBB93767901}" presName="parentText" presStyleLbl="node1" presStyleIdx="1" presStyleCnt="2">
        <dgm:presLayoutVars>
          <dgm:chMax val="0"/>
          <dgm:bulletEnabled val="1"/>
        </dgm:presLayoutVars>
      </dgm:prSet>
      <dgm:spPr/>
    </dgm:pt>
    <dgm:pt modelId="{73992F36-15C3-4B1F-829B-A7064B18068C}" type="pres">
      <dgm:prSet presAssocID="{D9FF758A-60A7-4BD7-BDDE-DFBB93767901}" presName="negativeSpace" presStyleCnt="0"/>
      <dgm:spPr/>
    </dgm:pt>
    <dgm:pt modelId="{C82D4F08-80F9-42F3-8B7A-41F4F272D21D}" type="pres">
      <dgm:prSet presAssocID="{D9FF758A-60A7-4BD7-BDDE-DFBB93767901}" presName="childText" presStyleLbl="conFgAcc1" presStyleIdx="1" presStyleCnt="2">
        <dgm:presLayoutVars>
          <dgm:bulletEnabled val="1"/>
        </dgm:presLayoutVars>
      </dgm:prSet>
      <dgm:spPr/>
    </dgm:pt>
  </dgm:ptLst>
  <dgm:cxnLst>
    <dgm:cxn modelId="{0ABA001C-DAB2-436B-B09C-54776370371A}" type="presOf" srcId="{0A943284-71E2-496C-AB16-61ED8F104F58}" destId="{229BD04A-9172-41E4-BD34-DC5436E728A6}" srcOrd="0" destOrd="0" presId="urn:microsoft.com/office/officeart/2005/8/layout/list1"/>
    <dgm:cxn modelId="{78DA3D1C-B0D5-4CDD-AA53-2208102592AA}" type="presOf" srcId="{BA7BBC81-08F2-4092-B3FF-96DD8C6B2B14}" destId="{CD3B6D33-BCDD-4685-83CC-823B01813C0C}" srcOrd="0" destOrd="0" presId="urn:microsoft.com/office/officeart/2005/8/layout/list1"/>
    <dgm:cxn modelId="{49D8EB1F-7DFD-46BE-946D-2B1347D74F19}" srcId="{EF8DF018-38E7-404E-B8F1-521C6B7D5EF2}" destId="{BA7BBC81-08F2-4092-B3FF-96DD8C6B2B14}" srcOrd="0" destOrd="0" parTransId="{80FC86DB-4C71-4209-B4A8-AE1B1CC4B4EC}" sibTransId="{0DCFC687-721A-4643-9B98-A308D2163F51}"/>
    <dgm:cxn modelId="{A49A3D25-5FBB-4862-A82C-42011FF0375F}" type="presOf" srcId="{8D428764-B978-4152-B9B1-FBF4C1EF176F}" destId="{C82D4F08-80F9-42F3-8B7A-41F4F272D21D}" srcOrd="0" destOrd="4" presId="urn:microsoft.com/office/officeart/2005/8/layout/list1"/>
    <dgm:cxn modelId="{98EA3D37-1113-41B3-AD5A-349C80E78004}" srcId="{D9FF758A-60A7-4BD7-BDDE-DFBB93767901}" destId="{8D428764-B978-4152-B9B1-FBF4C1EF176F}" srcOrd="4" destOrd="0" parTransId="{2C4D4446-B55C-4B2B-9158-6B423854FA24}" sibTransId="{4429289A-B24D-4203-BE58-624A85CFDD43}"/>
    <dgm:cxn modelId="{DB94F43C-B968-4A6C-A66C-38CA65A4E4FD}" srcId="{D9FF758A-60A7-4BD7-BDDE-DFBB93767901}" destId="{B0A48140-72CA-4E42-918A-3B3FED7E96E0}" srcOrd="2" destOrd="0" parTransId="{4BEF5200-D0ED-4DF4-A6A4-A4B2E5EB077F}" sibTransId="{9F0CBE12-C041-4DC8-91F3-7D0B8B2FF87C}"/>
    <dgm:cxn modelId="{2EE0B860-1326-4AA3-B03F-CEC9F9E9E284}" srcId="{EF8DF018-38E7-404E-B8F1-521C6B7D5EF2}" destId="{B6E66CC2-204B-4C65-A317-52D597AB4C79}" srcOrd="1" destOrd="0" parTransId="{6490DA06-4596-4E8B-9FE7-8051AE5BF4C8}" sibTransId="{DA39CFCE-A970-4FCB-ABE3-9068398C84D2}"/>
    <dgm:cxn modelId="{7E969571-33D8-466E-828E-949A00FEE0EB}" type="presOf" srcId="{F6F399E1-EA6E-4310-A392-F21BBDF1CD7C}" destId="{C82D4F08-80F9-42F3-8B7A-41F4F272D21D}" srcOrd="0" destOrd="1" presId="urn:microsoft.com/office/officeart/2005/8/layout/list1"/>
    <dgm:cxn modelId="{541F7055-4ECE-4B83-8F76-5940889695A8}" type="presOf" srcId="{D9FF758A-60A7-4BD7-BDDE-DFBB93767901}" destId="{E62B44DD-A990-4AE5-AC73-77201BD897C2}" srcOrd="0" destOrd="0" presId="urn:microsoft.com/office/officeart/2005/8/layout/list1"/>
    <dgm:cxn modelId="{87BA7157-41FF-49F3-9837-550E12CDC4FA}" srcId="{0A943284-71E2-496C-AB16-61ED8F104F58}" destId="{EF8DF018-38E7-404E-B8F1-521C6B7D5EF2}" srcOrd="0" destOrd="0" parTransId="{FA3F8BA7-4670-49AE-ABB3-C7C7009EADD2}" sibTransId="{679562BF-3036-4E59-A4B9-931FC58B9346}"/>
    <dgm:cxn modelId="{2BB8E07A-7C9E-4215-9E51-C284088D466C}" srcId="{D9FF758A-60A7-4BD7-BDDE-DFBB93767901}" destId="{4EF196DE-E635-4B9D-9029-E43E67067052}" srcOrd="0" destOrd="0" parTransId="{93345643-DC4C-4878-AFA6-4AF5C74B22FC}" sibTransId="{F27E9366-7ECD-4047-BC78-ADD81DE487D8}"/>
    <dgm:cxn modelId="{4106347E-AE0E-411D-ADEF-6028FEB81699}" type="presOf" srcId="{D9FF758A-60A7-4BD7-BDDE-DFBB93767901}" destId="{F6D7436F-EB3B-478B-A38A-F71401BFF0A2}" srcOrd="1" destOrd="0" presId="urn:microsoft.com/office/officeart/2005/8/layout/list1"/>
    <dgm:cxn modelId="{5F03B786-5F7C-48E6-9572-3A8301754CE3}" type="presOf" srcId="{EF8DF018-38E7-404E-B8F1-521C6B7D5EF2}" destId="{766E4D13-DB97-429E-AB96-A6DDD392263A}" srcOrd="1" destOrd="0" presId="urn:microsoft.com/office/officeart/2005/8/layout/list1"/>
    <dgm:cxn modelId="{7AF45A92-25BB-48AE-9474-A643FEA5472B}" srcId="{D9FF758A-60A7-4BD7-BDDE-DFBB93767901}" destId="{F6F399E1-EA6E-4310-A392-F21BBDF1CD7C}" srcOrd="1" destOrd="0" parTransId="{2B122E1C-B3A3-4FB4-A4B9-1F98C36FC66C}" sibTransId="{26D172F6-DA54-4F38-944F-48E341E98307}"/>
    <dgm:cxn modelId="{F7388899-7FC3-4A2E-B311-A8BC5333C1DC}" srcId="{D9FF758A-60A7-4BD7-BDDE-DFBB93767901}" destId="{546CE716-8C80-4F00-97F2-A7CE616B3BEE}" srcOrd="5" destOrd="0" parTransId="{4C443250-178E-4546-9C32-0F5A8AAA50F9}" sibTransId="{D21E0106-FB92-4EE1-AFC9-414289C85EA6}"/>
    <dgm:cxn modelId="{6D6388A2-A249-4BD2-81DA-8DE861F2CF64}" type="presOf" srcId="{B0A48140-72CA-4E42-918A-3B3FED7E96E0}" destId="{C82D4F08-80F9-42F3-8B7A-41F4F272D21D}" srcOrd="0" destOrd="2" presId="urn:microsoft.com/office/officeart/2005/8/layout/list1"/>
    <dgm:cxn modelId="{75E314AD-EF96-469F-BC7E-981A55A21822}" srcId="{0A943284-71E2-496C-AB16-61ED8F104F58}" destId="{D9FF758A-60A7-4BD7-BDDE-DFBB93767901}" srcOrd="1" destOrd="0" parTransId="{F0DEE076-2C7F-49DF-A2C4-8A09BABB4D4D}" sibTransId="{D9FB88C7-6DF2-42DD-8C70-19866779CA62}"/>
    <dgm:cxn modelId="{F29A4AB6-AB3D-41F3-AA49-3CF99D33559F}" type="presOf" srcId="{546CE716-8C80-4F00-97F2-A7CE616B3BEE}" destId="{C82D4F08-80F9-42F3-8B7A-41F4F272D21D}" srcOrd="0" destOrd="5" presId="urn:microsoft.com/office/officeart/2005/8/layout/list1"/>
    <dgm:cxn modelId="{06D2CDBC-4EC3-4FA6-BEE5-E74F10982FE4}" srcId="{D9FF758A-60A7-4BD7-BDDE-DFBB93767901}" destId="{17BD097F-C512-4B4D-8AC5-3A413BF7A4A7}" srcOrd="3" destOrd="0" parTransId="{A7F33306-F707-46AD-A7B6-24242ECB315F}" sibTransId="{DBE3893F-5AE4-4850-AF3A-22912DAF3EC8}"/>
    <dgm:cxn modelId="{383156D7-122E-48B8-B960-9B75B43B39D5}" type="presOf" srcId="{B6E66CC2-204B-4C65-A317-52D597AB4C79}" destId="{CD3B6D33-BCDD-4685-83CC-823B01813C0C}" srcOrd="0" destOrd="1" presId="urn:microsoft.com/office/officeart/2005/8/layout/list1"/>
    <dgm:cxn modelId="{779EF4DE-6384-4254-B095-4E7E104727B2}" type="presOf" srcId="{EF8DF018-38E7-404E-B8F1-521C6B7D5EF2}" destId="{B3522381-B034-4E08-A8D4-C6732D05D035}" srcOrd="0" destOrd="0" presId="urn:microsoft.com/office/officeart/2005/8/layout/list1"/>
    <dgm:cxn modelId="{497B03EF-8645-467F-95D9-570A6A313D2E}" type="presOf" srcId="{17BD097F-C512-4B4D-8AC5-3A413BF7A4A7}" destId="{C82D4F08-80F9-42F3-8B7A-41F4F272D21D}" srcOrd="0" destOrd="3" presId="urn:microsoft.com/office/officeart/2005/8/layout/list1"/>
    <dgm:cxn modelId="{3EDB21F0-540F-45E4-A807-F1902AB0FF37}" type="presOf" srcId="{4EF196DE-E635-4B9D-9029-E43E67067052}" destId="{C82D4F08-80F9-42F3-8B7A-41F4F272D21D}" srcOrd="0" destOrd="0" presId="urn:microsoft.com/office/officeart/2005/8/layout/list1"/>
    <dgm:cxn modelId="{153BA641-F7B9-404E-8C1A-7A2B13D9C288}" type="presParOf" srcId="{229BD04A-9172-41E4-BD34-DC5436E728A6}" destId="{6DA943CB-4D66-4140-97D3-478E85CEF6EE}" srcOrd="0" destOrd="0" presId="urn:microsoft.com/office/officeart/2005/8/layout/list1"/>
    <dgm:cxn modelId="{430710D0-A072-4EA6-831B-A6021608AA8E}" type="presParOf" srcId="{6DA943CB-4D66-4140-97D3-478E85CEF6EE}" destId="{B3522381-B034-4E08-A8D4-C6732D05D035}" srcOrd="0" destOrd="0" presId="urn:microsoft.com/office/officeart/2005/8/layout/list1"/>
    <dgm:cxn modelId="{F676D936-8DF9-4978-812B-4B9DCA9094D9}" type="presParOf" srcId="{6DA943CB-4D66-4140-97D3-478E85CEF6EE}" destId="{766E4D13-DB97-429E-AB96-A6DDD392263A}" srcOrd="1" destOrd="0" presId="urn:microsoft.com/office/officeart/2005/8/layout/list1"/>
    <dgm:cxn modelId="{64603065-80BC-478E-902C-7DE169DEC470}" type="presParOf" srcId="{229BD04A-9172-41E4-BD34-DC5436E728A6}" destId="{AD78FE83-DB7A-44E2-977F-06A6384E68CD}" srcOrd="1" destOrd="0" presId="urn:microsoft.com/office/officeart/2005/8/layout/list1"/>
    <dgm:cxn modelId="{EEF573DF-D327-4521-8BF3-B1B346D63782}" type="presParOf" srcId="{229BD04A-9172-41E4-BD34-DC5436E728A6}" destId="{CD3B6D33-BCDD-4685-83CC-823B01813C0C}" srcOrd="2" destOrd="0" presId="urn:microsoft.com/office/officeart/2005/8/layout/list1"/>
    <dgm:cxn modelId="{AA929CF4-538F-41E6-B369-1EA610D2D545}" type="presParOf" srcId="{229BD04A-9172-41E4-BD34-DC5436E728A6}" destId="{29191978-8612-4431-9F9D-D51DFB06F9F5}" srcOrd="3" destOrd="0" presId="urn:microsoft.com/office/officeart/2005/8/layout/list1"/>
    <dgm:cxn modelId="{EA88AF14-A4C4-46DF-B52D-50345DEE20B0}" type="presParOf" srcId="{229BD04A-9172-41E4-BD34-DC5436E728A6}" destId="{AC3AA512-1BB2-4E2E-AC85-0203BA030938}" srcOrd="4" destOrd="0" presId="urn:microsoft.com/office/officeart/2005/8/layout/list1"/>
    <dgm:cxn modelId="{A932AA86-9F77-4AF9-A8E1-43FC5ADBB4BB}" type="presParOf" srcId="{AC3AA512-1BB2-4E2E-AC85-0203BA030938}" destId="{E62B44DD-A990-4AE5-AC73-77201BD897C2}" srcOrd="0" destOrd="0" presId="urn:microsoft.com/office/officeart/2005/8/layout/list1"/>
    <dgm:cxn modelId="{F4B30DBA-677A-4BE9-89BA-0AC32EC19459}" type="presParOf" srcId="{AC3AA512-1BB2-4E2E-AC85-0203BA030938}" destId="{F6D7436F-EB3B-478B-A38A-F71401BFF0A2}" srcOrd="1" destOrd="0" presId="urn:microsoft.com/office/officeart/2005/8/layout/list1"/>
    <dgm:cxn modelId="{A251C530-D9CF-4BFB-9DBB-D8449BC0D651}" type="presParOf" srcId="{229BD04A-9172-41E4-BD34-DC5436E728A6}" destId="{73992F36-15C3-4B1F-829B-A7064B18068C}" srcOrd="5" destOrd="0" presId="urn:microsoft.com/office/officeart/2005/8/layout/list1"/>
    <dgm:cxn modelId="{687E1054-0AFD-4C98-9E73-73426A3B61B3}" type="presParOf" srcId="{229BD04A-9172-41E4-BD34-DC5436E728A6}" destId="{C82D4F08-80F9-42F3-8B7A-41F4F272D21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9EF60-5FD5-4D3A-BE62-1527669122F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60C140-A7B3-4C91-B6AA-64E9B642B815}">
      <dgm:prSet/>
      <dgm:spPr/>
      <dgm:t>
        <a:bodyPr/>
        <a:lstStyle/>
        <a:p>
          <a:r>
            <a:rPr lang="en-US" dirty="0"/>
            <a:t>The CDC is NOT a regulatory agency. The FDA and CMS ARE regulatory agencies.</a:t>
          </a:r>
        </a:p>
      </dgm:t>
    </dgm:pt>
    <dgm:pt modelId="{AF037D77-0EEC-4C4E-865C-21AB633C1880}" type="parTrans" cxnId="{724555AA-3547-416A-B329-3A5A116D5BDF}">
      <dgm:prSet/>
      <dgm:spPr/>
      <dgm:t>
        <a:bodyPr/>
        <a:lstStyle/>
        <a:p>
          <a:endParaRPr lang="en-US"/>
        </a:p>
      </dgm:t>
    </dgm:pt>
    <dgm:pt modelId="{5F7CAE09-1E02-4F1E-B3F6-B49ACFD90BEF}" type="sibTrans" cxnId="{724555AA-3547-416A-B329-3A5A116D5BDF}">
      <dgm:prSet/>
      <dgm:spPr/>
      <dgm:t>
        <a:bodyPr/>
        <a:lstStyle/>
        <a:p>
          <a:endParaRPr lang="en-US"/>
        </a:p>
      </dgm:t>
    </dgm:pt>
    <dgm:pt modelId="{0D122BB9-04EF-4DDD-8CCA-C8F3345510AD}">
      <dgm:prSet/>
      <dgm:spPr/>
      <dgm:t>
        <a:bodyPr/>
        <a:lstStyle/>
        <a:p>
          <a:r>
            <a:rPr lang="en-US" dirty="0"/>
            <a:t>CDC laboratories are not designed to handle significant volumes for diagnostic testing.</a:t>
          </a:r>
        </a:p>
      </dgm:t>
    </dgm:pt>
    <dgm:pt modelId="{2B0C94FA-51B5-45BF-A823-6CA5970C9A8A}" type="parTrans" cxnId="{8EB51978-251B-4E9C-8606-0ACEAFEC2BA4}">
      <dgm:prSet/>
      <dgm:spPr/>
      <dgm:t>
        <a:bodyPr/>
        <a:lstStyle/>
        <a:p>
          <a:endParaRPr lang="en-US"/>
        </a:p>
      </dgm:t>
    </dgm:pt>
    <dgm:pt modelId="{0F817E9E-6AD8-4D8C-A2B3-E492F4B12DB5}" type="sibTrans" cxnId="{8EB51978-251B-4E9C-8606-0ACEAFEC2BA4}">
      <dgm:prSet/>
      <dgm:spPr/>
      <dgm:t>
        <a:bodyPr/>
        <a:lstStyle/>
        <a:p>
          <a:endParaRPr lang="en-US"/>
        </a:p>
      </dgm:t>
    </dgm:pt>
    <dgm:pt modelId="{206C41D3-92B4-4128-A076-3DB5B017EE10}">
      <dgm:prSet/>
      <dgm:spPr/>
      <dgm:t>
        <a:bodyPr/>
        <a:lstStyle/>
        <a:p>
          <a:r>
            <a:rPr lang="en-US" dirty="0"/>
            <a:t>National emergencies are governed by the:</a:t>
          </a:r>
        </a:p>
      </dgm:t>
    </dgm:pt>
    <dgm:pt modelId="{7154046F-A9A6-42A1-A142-46AA9EE6962F}" type="parTrans" cxnId="{2332BF11-383B-4D5C-BD5D-040943FDEA74}">
      <dgm:prSet/>
      <dgm:spPr/>
      <dgm:t>
        <a:bodyPr/>
        <a:lstStyle/>
        <a:p>
          <a:endParaRPr lang="en-US"/>
        </a:p>
      </dgm:t>
    </dgm:pt>
    <dgm:pt modelId="{C867E116-AD05-4585-BECD-0EEC06331F2E}" type="sibTrans" cxnId="{2332BF11-383B-4D5C-BD5D-040943FDEA74}">
      <dgm:prSet/>
      <dgm:spPr/>
      <dgm:t>
        <a:bodyPr/>
        <a:lstStyle/>
        <a:p>
          <a:endParaRPr lang="en-US"/>
        </a:p>
      </dgm:t>
    </dgm:pt>
    <dgm:pt modelId="{E2CCDFA9-5EE0-4E26-9D6F-B88D3E0CF59F}">
      <dgm:prSet/>
      <dgm:spPr/>
      <dgm:t>
        <a:bodyPr/>
        <a:lstStyle/>
        <a:p>
          <a:r>
            <a:rPr lang="en-US" dirty="0"/>
            <a:t>National Emergencies Act 91076)</a:t>
          </a:r>
        </a:p>
      </dgm:t>
    </dgm:pt>
    <dgm:pt modelId="{07CDB335-C6E3-430D-AAC7-B961C5B7485A}" type="parTrans" cxnId="{FCE970B8-A2A4-44BC-BE24-481D8A2F8F56}">
      <dgm:prSet/>
      <dgm:spPr/>
      <dgm:t>
        <a:bodyPr/>
        <a:lstStyle/>
        <a:p>
          <a:endParaRPr lang="en-US"/>
        </a:p>
      </dgm:t>
    </dgm:pt>
    <dgm:pt modelId="{325AF2BF-8AA3-4E10-AD84-C49BBE655D71}" type="sibTrans" cxnId="{FCE970B8-A2A4-44BC-BE24-481D8A2F8F56}">
      <dgm:prSet/>
      <dgm:spPr/>
      <dgm:t>
        <a:bodyPr/>
        <a:lstStyle/>
        <a:p>
          <a:endParaRPr lang="en-US"/>
        </a:p>
      </dgm:t>
    </dgm:pt>
    <dgm:pt modelId="{8A124244-5CAB-4338-AE1A-9E9E57A8D265}">
      <dgm:prSet/>
      <dgm:spPr/>
      <dgm:t>
        <a:bodyPr/>
        <a:lstStyle/>
        <a:p>
          <a:r>
            <a:rPr lang="en-US" dirty="0"/>
            <a:t>Public Health Service Act (1944)</a:t>
          </a:r>
        </a:p>
      </dgm:t>
    </dgm:pt>
    <dgm:pt modelId="{AF5C1262-8A0B-4AC8-ADFD-7C78E5F3AAA3}" type="parTrans" cxnId="{532CA3FD-C932-4C7B-8348-01917DB17F93}">
      <dgm:prSet/>
      <dgm:spPr/>
      <dgm:t>
        <a:bodyPr/>
        <a:lstStyle/>
        <a:p>
          <a:endParaRPr lang="en-US"/>
        </a:p>
      </dgm:t>
    </dgm:pt>
    <dgm:pt modelId="{905340E6-4A7E-489D-9DE3-F212877AF467}" type="sibTrans" cxnId="{532CA3FD-C932-4C7B-8348-01917DB17F93}">
      <dgm:prSet/>
      <dgm:spPr/>
      <dgm:t>
        <a:bodyPr/>
        <a:lstStyle/>
        <a:p>
          <a:endParaRPr lang="en-US"/>
        </a:p>
      </dgm:t>
    </dgm:pt>
    <dgm:pt modelId="{63F52162-E9BB-4918-B8A4-89BA5469BC97}">
      <dgm:prSet/>
      <dgm:spPr/>
      <dgm:t>
        <a:bodyPr/>
        <a:lstStyle/>
        <a:p>
          <a:r>
            <a:rPr lang="en-US" dirty="0"/>
            <a:t>Stafford Act (1988)</a:t>
          </a:r>
        </a:p>
      </dgm:t>
    </dgm:pt>
    <dgm:pt modelId="{69056368-0460-44B0-9CD5-A154B0C76EA1}" type="parTrans" cxnId="{773A6BA3-BD38-4C28-BC7F-3D226516B905}">
      <dgm:prSet/>
      <dgm:spPr/>
      <dgm:t>
        <a:bodyPr/>
        <a:lstStyle/>
        <a:p>
          <a:endParaRPr lang="en-US"/>
        </a:p>
      </dgm:t>
    </dgm:pt>
    <dgm:pt modelId="{5DCEF748-AB03-4C5D-A5A9-E7733195B479}" type="sibTrans" cxnId="{773A6BA3-BD38-4C28-BC7F-3D226516B905}">
      <dgm:prSet/>
      <dgm:spPr/>
      <dgm:t>
        <a:bodyPr/>
        <a:lstStyle/>
        <a:p>
          <a:endParaRPr lang="en-US"/>
        </a:p>
      </dgm:t>
    </dgm:pt>
    <dgm:pt modelId="{1D6023B8-8EA9-4BF9-A888-CA75D72219BA}">
      <dgm:prSet/>
      <dgm:spPr/>
      <dgm:t>
        <a:bodyPr/>
        <a:lstStyle/>
        <a:p>
          <a:r>
            <a:rPr lang="en-US" dirty="0"/>
            <a:t>National Security and Homeland Security Presidential Directive</a:t>
          </a:r>
        </a:p>
      </dgm:t>
    </dgm:pt>
    <dgm:pt modelId="{00BB1BF4-D71E-4232-8B5E-0AE48E2812EA}" type="parTrans" cxnId="{3EF2E5E0-21E8-4661-8EF2-A773347BBE69}">
      <dgm:prSet/>
      <dgm:spPr/>
      <dgm:t>
        <a:bodyPr/>
        <a:lstStyle/>
        <a:p>
          <a:endParaRPr lang="en-US"/>
        </a:p>
      </dgm:t>
    </dgm:pt>
    <dgm:pt modelId="{6ABAC057-1EE3-47E5-B9B7-0EE32146592A}" type="sibTrans" cxnId="{3EF2E5E0-21E8-4661-8EF2-A773347BBE69}">
      <dgm:prSet/>
      <dgm:spPr/>
      <dgm:t>
        <a:bodyPr/>
        <a:lstStyle/>
        <a:p>
          <a:endParaRPr lang="en-US"/>
        </a:p>
      </dgm:t>
    </dgm:pt>
    <dgm:pt modelId="{535931A8-8A3B-452B-AAEE-69E4FE34B16C}" type="pres">
      <dgm:prSet presAssocID="{4D29EF60-5FD5-4D3A-BE62-1527669122F4}" presName="linear" presStyleCnt="0">
        <dgm:presLayoutVars>
          <dgm:animLvl val="lvl"/>
          <dgm:resizeHandles val="exact"/>
        </dgm:presLayoutVars>
      </dgm:prSet>
      <dgm:spPr/>
    </dgm:pt>
    <dgm:pt modelId="{E3EF9DFB-E0D0-478A-AEE1-76076EA323A8}" type="pres">
      <dgm:prSet presAssocID="{5860C140-A7B3-4C91-B6AA-64E9B642B815}" presName="parentText" presStyleLbl="node1" presStyleIdx="0" presStyleCnt="3">
        <dgm:presLayoutVars>
          <dgm:chMax val="0"/>
          <dgm:bulletEnabled val="1"/>
        </dgm:presLayoutVars>
      </dgm:prSet>
      <dgm:spPr/>
    </dgm:pt>
    <dgm:pt modelId="{7AB87A28-9DB5-43EA-BF89-16CFAC078E28}" type="pres">
      <dgm:prSet presAssocID="{5F7CAE09-1E02-4F1E-B3F6-B49ACFD90BEF}" presName="spacer" presStyleCnt="0"/>
      <dgm:spPr/>
    </dgm:pt>
    <dgm:pt modelId="{925DF5BF-4014-4ACE-879C-8AEB2BC94FC8}" type="pres">
      <dgm:prSet presAssocID="{0D122BB9-04EF-4DDD-8CCA-C8F3345510AD}" presName="parentText" presStyleLbl="node1" presStyleIdx="1" presStyleCnt="3">
        <dgm:presLayoutVars>
          <dgm:chMax val="0"/>
          <dgm:bulletEnabled val="1"/>
        </dgm:presLayoutVars>
      </dgm:prSet>
      <dgm:spPr/>
    </dgm:pt>
    <dgm:pt modelId="{6E7E4570-3E50-4EB1-A35F-98E8F06F7733}" type="pres">
      <dgm:prSet presAssocID="{0F817E9E-6AD8-4D8C-A2B3-E492F4B12DB5}" presName="spacer" presStyleCnt="0"/>
      <dgm:spPr/>
    </dgm:pt>
    <dgm:pt modelId="{719CA874-5D9D-4BB3-8122-017DBA72EA56}" type="pres">
      <dgm:prSet presAssocID="{206C41D3-92B4-4128-A076-3DB5B017EE10}" presName="parentText" presStyleLbl="node1" presStyleIdx="2" presStyleCnt="3">
        <dgm:presLayoutVars>
          <dgm:chMax val="0"/>
          <dgm:bulletEnabled val="1"/>
        </dgm:presLayoutVars>
      </dgm:prSet>
      <dgm:spPr/>
    </dgm:pt>
    <dgm:pt modelId="{CFC2483C-443B-4BD5-9010-114A5238B96B}" type="pres">
      <dgm:prSet presAssocID="{206C41D3-92B4-4128-A076-3DB5B017EE10}" presName="childText" presStyleLbl="revTx" presStyleIdx="0" presStyleCnt="1">
        <dgm:presLayoutVars>
          <dgm:bulletEnabled val="1"/>
        </dgm:presLayoutVars>
      </dgm:prSet>
      <dgm:spPr/>
    </dgm:pt>
  </dgm:ptLst>
  <dgm:cxnLst>
    <dgm:cxn modelId="{2332BF11-383B-4D5C-BD5D-040943FDEA74}" srcId="{4D29EF60-5FD5-4D3A-BE62-1527669122F4}" destId="{206C41D3-92B4-4128-A076-3DB5B017EE10}" srcOrd="2" destOrd="0" parTransId="{7154046F-A9A6-42A1-A142-46AA9EE6962F}" sibTransId="{C867E116-AD05-4585-BECD-0EEC06331F2E}"/>
    <dgm:cxn modelId="{EC4E5515-FCB3-494A-8544-9B7E88713842}" type="presOf" srcId="{1D6023B8-8EA9-4BF9-A888-CA75D72219BA}" destId="{CFC2483C-443B-4BD5-9010-114A5238B96B}" srcOrd="0" destOrd="3" presId="urn:microsoft.com/office/officeart/2005/8/layout/vList2"/>
    <dgm:cxn modelId="{7AB1112F-2C18-457E-A6BE-32C3DD063599}" type="presOf" srcId="{206C41D3-92B4-4128-A076-3DB5B017EE10}" destId="{719CA874-5D9D-4BB3-8122-017DBA72EA56}" srcOrd="0" destOrd="0" presId="urn:microsoft.com/office/officeart/2005/8/layout/vList2"/>
    <dgm:cxn modelId="{FF6B195B-73D1-401A-B4AF-371C59AB1F29}" type="presOf" srcId="{5860C140-A7B3-4C91-B6AA-64E9B642B815}" destId="{E3EF9DFB-E0D0-478A-AEE1-76076EA323A8}" srcOrd="0" destOrd="0" presId="urn:microsoft.com/office/officeart/2005/8/layout/vList2"/>
    <dgm:cxn modelId="{A72DD442-34DE-437F-B09D-B490B3CBD411}" type="presOf" srcId="{0D122BB9-04EF-4DDD-8CCA-C8F3345510AD}" destId="{925DF5BF-4014-4ACE-879C-8AEB2BC94FC8}" srcOrd="0" destOrd="0" presId="urn:microsoft.com/office/officeart/2005/8/layout/vList2"/>
    <dgm:cxn modelId="{8EB51978-251B-4E9C-8606-0ACEAFEC2BA4}" srcId="{4D29EF60-5FD5-4D3A-BE62-1527669122F4}" destId="{0D122BB9-04EF-4DDD-8CCA-C8F3345510AD}" srcOrd="1" destOrd="0" parTransId="{2B0C94FA-51B5-45BF-A823-6CA5970C9A8A}" sibTransId="{0F817E9E-6AD8-4D8C-A2B3-E492F4B12DB5}"/>
    <dgm:cxn modelId="{773A6BA3-BD38-4C28-BC7F-3D226516B905}" srcId="{206C41D3-92B4-4128-A076-3DB5B017EE10}" destId="{63F52162-E9BB-4918-B8A4-89BA5469BC97}" srcOrd="2" destOrd="0" parTransId="{69056368-0460-44B0-9CD5-A154B0C76EA1}" sibTransId="{5DCEF748-AB03-4C5D-A5A9-E7733195B479}"/>
    <dgm:cxn modelId="{0B3907AA-1624-40D2-9C5A-1E638E973790}" type="presOf" srcId="{8A124244-5CAB-4338-AE1A-9E9E57A8D265}" destId="{CFC2483C-443B-4BD5-9010-114A5238B96B}" srcOrd="0" destOrd="1" presId="urn:microsoft.com/office/officeart/2005/8/layout/vList2"/>
    <dgm:cxn modelId="{724555AA-3547-416A-B329-3A5A116D5BDF}" srcId="{4D29EF60-5FD5-4D3A-BE62-1527669122F4}" destId="{5860C140-A7B3-4C91-B6AA-64E9B642B815}" srcOrd="0" destOrd="0" parTransId="{AF037D77-0EEC-4C4E-865C-21AB633C1880}" sibTransId="{5F7CAE09-1E02-4F1E-B3F6-B49ACFD90BEF}"/>
    <dgm:cxn modelId="{3B7C2DB6-8CAC-41F1-8A70-4028EF1EB3E8}" type="presOf" srcId="{E2CCDFA9-5EE0-4E26-9D6F-B88D3E0CF59F}" destId="{CFC2483C-443B-4BD5-9010-114A5238B96B}" srcOrd="0" destOrd="0" presId="urn:microsoft.com/office/officeart/2005/8/layout/vList2"/>
    <dgm:cxn modelId="{FCE970B8-A2A4-44BC-BE24-481D8A2F8F56}" srcId="{206C41D3-92B4-4128-A076-3DB5B017EE10}" destId="{E2CCDFA9-5EE0-4E26-9D6F-B88D3E0CF59F}" srcOrd="0" destOrd="0" parTransId="{07CDB335-C6E3-430D-AAC7-B961C5B7485A}" sibTransId="{325AF2BF-8AA3-4E10-AD84-C49BBE655D71}"/>
    <dgm:cxn modelId="{20FAE8C0-C35A-46F5-8401-650F99D68CFC}" type="presOf" srcId="{4D29EF60-5FD5-4D3A-BE62-1527669122F4}" destId="{535931A8-8A3B-452B-AAEE-69E4FE34B16C}" srcOrd="0" destOrd="0" presId="urn:microsoft.com/office/officeart/2005/8/layout/vList2"/>
    <dgm:cxn modelId="{3EF2E5E0-21E8-4661-8EF2-A773347BBE69}" srcId="{206C41D3-92B4-4128-A076-3DB5B017EE10}" destId="{1D6023B8-8EA9-4BF9-A888-CA75D72219BA}" srcOrd="3" destOrd="0" parTransId="{00BB1BF4-D71E-4232-8B5E-0AE48E2812EA}" sibTransId="{6ABAC057-1EE3-47E5-B9B7-0EE32146592A}"/>
    <dgm:cxn modelId="{1C44DBE2-4EB0-4166-9C8E-CC1B93E4296F}" type="presOf" srcId="{63F52162-E9BB-4918-B8A4-89BA5469BC97}" destId="{CFC2483C-443B-4BD5-9010-114A5238B96B}" srcOrd="0" destOrd="2" presId="urn:microsoft.com/office/officeart/2005/8/layout/vList2"/>
    <dgm:cxn modelId="{532CA3FD-C932-4C7B-8348-01917DB17F93}" srcId="{206C41D3-92B4-4128-A076-3DB5B017EE10}" destId="{8A124244-5CAB-4338-AE1A-9E9E57A8D265}" srcOrd="1" destOrd="0" parTransId="{AF5C1262-8A0B-4AC8-ADFD-7C78E5F3AAA3}" sibTransId="{905340E6-4A7E-489D-9DE3-F212877AF467}"/>
    <dgm:cxn modelId="{AC2711D4-A527-4F76-A055-631748343E0F}" type="presParOf" srcId="{535931A8-8A3B-452B-AAEE-69E4FE34B16C}" destId="{E3EF9DFB-E0D0-478A-AEE1-76076EA323A8}" srcOrd="0" destOrd="0" presId="urn:microsoft.com/office/officeart/2005/8/layout/vList2"/>
    <dgm:cxn modelId="{474F4B93-6388-4BDD-9B79-0BBF7E29DC4F}" type="presParOf" srcId="{535931A8-8A3B-452B-AAEE-69E4FE34B16C}" destId="{7AB87A28-9DB5-43EA-BF89-16CFAC078E28}" srcOrd="1" destOrd="0" presId="urn:microsoft.com/office/officeart/2005/8/layout/vList2"/>
    <dgm:cxn modelId="{1ACE3302-E376-4BDC-BB39-24BAB61F8B37}" type="presParOf" srcId="{535931A8-8A3B-452B-AAEE-69E4FE34B16C}" destId="{925DF5BF-4014-4ACE-879C-8AEB2BC94FC8}" srcOrd="2" destOrd="0" presId="urn:microsoft.com/office/officeart/2005/8/layout/vList2"/>
    <dgm:cxn modelId="{6F164E36-91BB-43D0-B2FA-B4428F906D74}" type="presParOf" srcId="{535931A8-8A3B-452B-AAEE-69E4FE34B16C}" destId="{6E7E4570-3E50-4EB1-A35F-98E8F06F7733}" srcOrd="3" destOrd="0" presId="urn:microsoft.com/office/officeart/2005/8/layout/vList2"/>
    <dgm:cxn modelId="{1A59A43D-1888-45FE-BC63-D6BCC70D55DA}" type="presParOf" srcId="{535931A8-8A3B-452B-AAEE-69E4FE34B16C}" destId="{719CA874-5D9D-4BB3-8122-017DBA72EA56}" srcOrd="4" destOrd="0" presId="urn:microsoft.com/office/officeart/2005/8/layout/vList2"/>
    <dgm:cxn modelId="{2CC15890-09F3-47FF-8522-1856960E3A9E}" type="presParOf" srcId="{535931A8-8A3B-452B-AAEE-69E4FE34B16C}" destId="{CFC2483C-443B-4BD5-9010-114A5238B96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33CE7-95CD-429D-B1E8-449F51A886B0}">
      <dsp:nvSpPr>
        <dsp:cNvPr id="0" name=""/>
        <dsp:cNvSpPr/>
      </dsp:nvSpPr>
      <dsp:spPr>
        <a:xfrm>
          <a:off x="0" y="78105"/>
          <a:ext cx="6151562" cy="1235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Press Conferences on Facebook or YouTube</a:t>
          </a:r>
        </a:p>
      </dsp:txBody>
      <dsp:txXfrm>
        <a:off x="60313" y="138418"/>
        <a:ext cx="6030936" cy="1114894"/>
      </dsp:txXfrm>
    </dsp:sp>
    <dsp:sp modelId="{219E468D-843E-4B8C-B8C2-86B62149429D}">
      <dsp:nvSpPr>
        <dsp:cNvPr id="0" name=""/>
        <dsp:cNvSpPr/>
      </dsp:nvSpPr>
      <dsp:spPr>
        <a:xfrm>
          <a:off x="0" y="1313625"/>
          <a:ext cx="615156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Iowa Governor’s Press Conference – every day, 2:30 pm</a:t>
          </a:r>
        </a:p>
        <a:p>
          <a:pPr marL="228600" lvl="1" indent="-228600" algn="l" defTabSz="1111250">
            <a:lnSpc>
              <a:spcPct val="90000"/>
            </a:lnSpc>
            <a:spcBef>
              <a:spcPct val="0"/>
            </a:spcBef>
            <a:spcAft>
              <a:spcPct val="20000"/>
            </a:spcAft>
            <a:buChar char="•"/>
          </a:pPr>
          <a:r>
            <a:rPr lang="en-US" sz="2500" kern="1200" dirty="0"/>
            <a:t>Johnson County Emergency Operations Center – Tuesday &amp; Thursday, 1:00</a:t>
          </a:r>
        </a:p>
      </dsp:txBody>
      <dsp:txXfrm>
        <a:off x="0" y="1313625"/>
        <a:ext cx="6151562" cy="1490400"/>
      </dsp:txXfrm>
    </dsp:sp>
    <dsp:sp modelId="{4062CB64-1DE6-4D62-9D3E-EBEB139E259A}">
      <dsp:nvSpPr>
        <dsp:cNvPr id="0" name=""/>
        <dsp:cNvSpPr/>
      </dsp:nvSpPr>
      <dsp:spPr>
        <a:xfrm>
          <a:off x="0" y="2804025"/>
          <a:ext cx="6151562" cy="123552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Conference Calls – Specific to Discipline</a:t>
          </a:r>
        </a:p>
      </dsp:txBody>
      <dsp:txXfrm>
        <a:off x="60313" y="2864338"/>
        <a:ext cx="6030936" cy="1114894"/>
      </dsp:txXfrm>
    </dsp:sp>
    <dsp:sp modelId="{B8B1555E-C573-4ED4-8CF4-DB2AA61E2E36}">
      <dsp:nvSpPr>
        <dsp:cNvPr id="0" name=""/>
        <dsp:cNvSpPr/>
      </dsp:nvSpPr>
      <dsp:spPr>
        <a:xfrm>
          <a:off x="0" y="4039545"/>
          <a:ext cx="6151562"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CDC Division of Laboratory Systems COVID-19 Response – weekly</a:t>
          </a:r>
        </a:p>
        <a:p>
          <a:pPr marL="228600" lvl="1" indent="-228600" algn="l" defTabSz="1111250">
            <a:lnSpc>
              <a:spcPct val="90000"/>
            </a:lnSpc>
            <a:spcBef>
              <a:spcPct val="0"/>
            </a:spcBef>
            <a:spcAft>
              <a:spcPct val="20000"/>
            </a:spcAft>
            <a:buChar char="•"/>
          </a:pPr>
          <a:r>
            <a:rPr lang="en-US" sz="2500" kern="1200" dirty="0"/>
            <a:t>SHL Iowa Laboratory Network  - weekly</a:t>
          </a:r>
        </a:p>
      </dsp:txBody>
      <dsp:txXfrm>
        <a:off x="0" y="4039545"/>
        <a:ext cx="6151562" cy="115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B6D33-BCDD-4685-83CC-823B01813C0C}">
      <dsp:nvSpPr>
        <dsp:cNvPr id="0" name=""/>
        <dsp:cNvSpPr/>
      </dsp:nvSpPr>
      <dsp:spPr>
        <a:xfrm>
          <a:off x="0" y="347674"/>
          <a:ext cx="5607050" cy="10773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95732" rIns="435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Iowa Governor’s Office</a:t>
          </a:r>
        </a:p>
        <a:p>
          <a:pPr marL="171450" lvl="1" indent="-171450" algn="l" defTabSz="844550">
            <a:lnSpc>
              <a:spcPct val="90000"/>
            </a:lnSpc>
            <a:spcBef>
              <a:spcPct val="0"/>
            </a:spcBef>
            <a:spcAft>
              <a:spcPct val="15000"/>
            </a:spcAft>
            <a:buChar char="•"/>
          </a:pPr>
          <a:r>
            <a:rPr lang="en-US" sz="1900" kern="1200" dirty="0"/>
            <a:t>Johnson County Public Health Department</a:t>
          </a:r>
        </a:p>
      </dsp:txBody>
      <dsp:txXfrm>
        <a:off x="0" y="347674"/>
        <a:ext cx="5607050" cy="1077300"/>
      </dsp:txXfrm>
    </dsp:sp>
    <dsp:sp modelId="{766E4D13-DB97-429E-AB96-A6DDD392263A}">
      <dsp:nvSpPr>
        <dsp:cNvPr id="0" name=""/>
        <dsp:cNvSpPr/>
      </dsp:nvSpPr>
      <dsp:spPr>
        <a:xfrm>
          <a:off x="280352" y="67234"/>
          <a:ext cx="3924935" cy="56088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44550">
            <a:lnSpc>
              <a:spcPct val="90000"/>
            </a:lnSpc>
            <a:spcBef>
              <a:spcPct val="0"/>
            </a:spcBef>
            <a:spcAft>
              <a:spcPct val="35000"/>
            </a:spcAft>
            <a:buNone/>
          </a:pPr>
          <a:r>
            <a:rPr lang="en-US" sz="1900" kern="1200" dirty="0"/>
            <a:t>Press Release Email Subscriptions</a:t>
          </a:r>
        </a:p>
      </dsp:txBody>
      <dsp:txXfrm>
        <a:off x="307732" y="94614"/>
        <a:ext cx="3870175" cy="506120"/>
      </dsp:txXfrm>
    </dsp:sp>
    <dsp:sp modelId="{C82D4F08-80F9-42F3-8B7A-41F4F272D21D}">
      <dsp:nvSpPr>
        <dsp:cNvPr id="0" name=""/>
        <dsp:cNvSpPr/>
      </dsp:nvSpPr>
      <dsp:spPr>
        <a:xfrm>
          <a:off x="0" y="1808015"/>
          <a:ext cx="5607050" cy="3052349"/>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5169" tIns="395732" rIns="435169"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CDC, FDA and CMS COVID specific sites</a:t>
          </a:r>
        </a:p>
        <a:p>
          <a:pPr marL="171450" lvl="1" indent="-171450" algn="l" defTabSz="844550">
            <a:lnSpc>
              <a:spcPct val="90000"/>
            </a:lnSpc>
            <a:spcBef>
              <a:spcPct val="0"/>
            </a:spcBef>
            <a:spcAft>
              <a:spcPct val="15000"/>
            </a:spcAft>
            <a:buChar char="•"/>
          </a:pPr>
          <a:r>
            <a:rPr lang="en-US" sz="1900" kern="1200" dirty="0"/>
            <a:t>Association of Public Health Laboratories (APHL)</a:t>
          </a:r>
        </a:p>
        <a:p>
          <a:pPr marL="171450" lvl="1" indent="-171450" algn="l" defTabSz="844550">
            <a:lnSpc>
              <a:spcPct val="90000"/>
            </a:lnSpc>
            <a:spcBef>
              <a:spcPct val="0"/>
            </a:spcBef>
            <a:spcAft>
              <a:spcPct val="15000"/>
            </a:spcAft>
            <a:buChar char="•"/>
          </a:pPr>
          <a:r>
            <a:rPr lang="en-US" sz="1900" kern="1200" dirty="0"/>
            <a:t>American Public Health Association (APHA)</a:t>
          </a:r>
        </a:p>
        <a:p>
          <a:pPr marL="171450" lvl="1" indent="-171450" algn="l" defTabSz="844550">
            <a:lnSpc>
              <a:spcPct val="90000"/>
            </a:lnSpc>
            <a:spcBef>
              <a:spcPct val="0"/>
            </a:spcBef>
            <a:spcAft>
              <a:spcPct val="15000"/>
            </a:spcAft>
            <a:buChar char="•"/>
          </a:pPr>
          <a:r>
            <a:rPr lang="en-US" sz="1900" kern="1200" dirty="0"/>
            <a:t>National Association of County and City Health Officials (NACCHO)</a:t>
          </a:r>
        </a:p>
        <a:p>
          <a:pPr marL="171450" lvl="1" indent="-171450" algn="l" defTabSz="844550">
            <a:lnSpc>
              <a:spcPct val="90000"/>
            </a:lnSpc>
            <a:spcBef>
              <a:spcPct val="0"/>
            </a:spcBef>
            <a:spcAft>
              <a:spcPct val="15000"/>
            </a:spcAft>
            <a:buChar char="•"/>
          </a:pPr>
          <a:r>
            <a:rPr lang="en-US" sz="1900" kern="1200" dirty="0"/>
            <a:t>Association of State and Territorial Health Officials(ASTHO)</a:t>
          </a:r>
        </a:p>
        <a:p>
          <a:pPr marL="171450" lvl="1" indent="-171450" algn="l" defTabSz="844550">
            <a:lnSpc>
              <a:spcPct val="90000"/>
            </a:lnSpc>
            <a:spcBef>
              <a:spcPct val="0"/>
            </a:spcBef>
            <a:spcAft>
              <a:spcPct val="15000"/>
            </a:spcAft>
            <a:buChar char="•"/>
          </a:pPr>
          <a:r>
            <a:rPr lang="en-US" sz="1900" kern="1200" dirty="0"/>
            <a:t>Midwestern Public Health Training Center</a:t>
          </a:r>
        </a:p>
      </dsp:txBody>
      <dsp:txXfrm>
        <a:off x="0" y="1808015"/>
        <a:ext cx="5607050" cy="3052349"/>
      </dsp:txXfrm>
    </dsp:sp>
    <dsp:sp modelId="{F6D7436F-EB3B-478B-A38A-F71401BFF0A2}">
      <dsp:nvSpPr>
        <dsp:cNvPr id="0" name=""/>
        <dsp:cNvSpPr/>
      </dsp:nvSpPr>
      <dsp:spPr>
        <a:xfrm>
          <a:off x="280352" y="1527575"/>
          <a:ext cx="3924935" cy="56088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353" tIns="0" rIns="148353" bIns="0" numCol="1" spcCol="1270" anchor="ctr" anchorCtr="0">
          <a:noAutofit/>
        </a:bodyPr>
        <a:lstStyle/>
        <a:p>
          <a:pPr marL="0" lvl="0" indent="0" algn="l" defTabSz="844550">
            <a:lnSpc>
              <a:spcPct val="90000"/>
            </a:lnSpc>
            <a:spcBef>
              <a:spcPct val="0"/>
            </a:spcBef>
            <a:spcAft>
              <a:spcPct val="35000"/>
            </a:spcAft>
            <a:buNone/>
          </a:pPr>
          <a:r>
            <a:rPr lang="en-US" sz="1900" kern="1200" dirty="0"/>
            <a:t>Websites</a:t>
          </a:r>
        </a:p>
      </dsp:txBody>
      <dsp:txXfrm>
        <a:off x="307732" y="1554955"/>
        <a:ext cx="3870175"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F9DFB-E0D0-478A-AEE1-76076EA323A8}">
      <dsp:nvSpPr>
        <dsp:cNvPr id="0" name=""/>
        <dsp:cNvSpPr/>
      </dsp:nvSpPr>
      <dsp:spPr>
        <a:xfrm>
          <a:off x="0" y="329362"/>
          <a:ext cx="6151562" cy="965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CDC is NOT a regulatory agency. The FDA and CMS ARE regulatory agencies.</a:t>
          </a:r>
        </a:p>
      </dsp:txBody>
      <dsp:txXfrm>
        <a:off x="47120" y="376482"/>
        <a:ext cx="6057322" cy="871010"/>
      </dsp:txXfrm>
    </dsp:sp>
    <dsp:sp modelId="{925DF5BF-4014-4ACE-879C-8AEB2BC94FC8}">
      <dsp:nvSpPr>
        <dsp:cNvPr id="0" name=""/>
        <dsp:cNvSpPr/>
      </dsp:nvSpPr>
      <dsp:spPr>
        <a:xfrm>
          <a:off x="0" y="1366612"/>
          <a:ext cx="6151562" cy="96525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CDC laboratories are not designed to handle significant volumes for diagnostic testing.</a:t>
          </a:r>
        </a:p>
      </dsp:txBody>
      <dsp:txXfrm>
        <a:off x="47120" y="1413732"/>
        <a:ext cx="6057322" cy="871010"/>
      </dsp:txXfrm>
    </dsp:sp>
    <dsp:sp modelId="{719CA874-5D9D-4BB3-8122-017DBA72EA56}">
      <dsp:nvSpPr>
        <dsp:cNvPr id="0" name=""/>
        <dsp:cNvSpPr/>
      </dsp:nvSpPr>
      <dsp:spPr>
        <a:xfrm>
          <a:off x="0" y="2403862"/>
          <a:ext cx="6151562" cy="96525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National emergencies are governed by the:</a:t>
          </a:r>
        </a:p>
      </dsp:txBody>
      <dsp:txXfrm>
        <a:off x="47120" y="2450982"/>
        <a:ext cx="6057322" cy="871010"/>
      </dsp:txXfrm>
    </dsp:sp>
    <dsp:sp modelId="{CFC2483C-443B-4BD5-9010-114A5238B96B}">
      <dsp:nvSpPr>
        <dsp:cNvPr id="0" name=""/>
        <dsp:cNvSpPr/>
      </dsp:nvSpPr>
      <dsp:spPr>
        <a:xfrm>
          <a:off x="0" y="3369112"/>
          <a:ext cx="6151562" cy="157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National Emergencies Act 91076)</a:t>
          </a:r>
        </a:p>
        <a:p>
          <a:pPr marL="228600" lvl="1" indent="-228600" algn="l" defTabSz="889000">
            <a:lnSpc>
              <a:spcPct val="90000"/>
            </a:lnSpc>
            <a:spcBef>
              <a:spcPct val="0"/>
            </a:spcBef>
            <a:spcAft>
              <a:spcPct val="20000"/>
            </a:spcAft>
            <a:buChar char="•"/>
          </a:pPr>
          <a:r>
            <a:rPr lang="en-US" sz="2000" kern="1200" dirty="0"/>
            <a:t>Public Health Service Act (1944)</a:t>
          </a:r>
        </a:p>
        <a:p>
          <a:pPr marL="228600" lvl="1" indent="-228600" algn="l" defTabSz="889000">
            <a:lnSpc>
              <a:spcPct val="90000"/>
            </a:lnSpc>
            <a:spcBef>
              <a:spcPct val="0"/>
            </a:spcBef>
            <a:spcAft>
              <a:spcPct val="20000"/>
            </a:spcAft>
            <a:buChar char="•"/>
          </a:pPr>
          <a:r>
            <a:rPr lang="en-US" sz="2000" kern="1200" dirty="0"/>
            <a:t>Stafford Act (1988)</a:t>
          </a:r>
        </a:p>
        <a:p>
          <a:pPr marL="228600" lvl="1" indent="-228600" algn="l" defTabSz="889000">
            <a:lnSpc>
              <a:spcPct val="90000"/>
            </a:lnSpc>
            <a:spcBef>
              <a:spcPct val="0"/>
            </a:spcBef>
            <a:spcAft>
              <a:spcPct val="20000"/>
            </a:spcAft>
            <a:buChar char="•"/>
          </a:pPr>
          <a:r>
            <a:rPr lang="en-US" sz="2000" kern="1200" dirty="0"/>
            <a:t>National Security and Homeland Security Presidential Directive</a:t>
          </a:r>
        </a:p>
      </dsp:txBody>
      <dsp:txXfrm>
        <a:off x="0" y="3369112"/>
        <a:ext cx="6151562" cy="1578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044973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8660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3267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0292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7DE6118-2437-4B30-8E3C-4D2BE6020583}"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544237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DE6118-2437-4B30-8E3C-4D2BE6020583}" type="datetimeFigureOut">
              <a:rPr lang="en-US" smtClean="0"/>
              <a:t>4/1/2020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2749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7DE6118-2437-4B30-8E3C-4D2BE6020583}" type="datetimeFigureOut">
              <a:rPr lang="en-US" smtClean="0"/>
              <a:pPr/>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177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362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3054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7DE6118-2437-4B30-8E3C-4D2BE6020583}" type="datetimeFigureOut">
              <a:rPr lang="en-US" smtClean="0"/>
              <a:pPr/>
              <a:t>4/1/2020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318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7DE6118-2437-4B30-8E3C-4D2BE6020583}" type="datetimeFigureOut">
              <a:rPr lang="en-US" smtClean="0"/>
              <a:pPr/>
              <a:t>4/1/2020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7955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7DE6118-2437-4B30-8E3C-4D2BE6020583}" type="datetimeFigureOut">
              <a:rPr lang="en-US" smtClean="0"/>
              <a:pPr/>
              <a:t>4/1/2020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53405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iowa.us10.list-manage.com/track/click?u=a05042fc47323f5ce51346497&amp;id=8ffcabf418&amp;e=295735a63a" TargetMode="External"/><Relationship Id="rId2" Type="http://schemas.openxmlformats.org/officeDocument/2006/relationships/hyperlink" Target="https://uiowa.us10.list-manage.com/track/click?u=a05042fc47323f5ce51346497&amp;id=8499165ed4&amp;e=295735a63a"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uiowa.us10.list-manage.com/track/click?u=a05042fc47323f5ce51346497&amp;id=3d95bc3af0&amp;e=295735a63a" TargetMode="External"/><Relationship Id="rId4" Type="http://schemas.openxmlformats.org/officeDocument/2006/relationships/hyperlink" Target="https://uiowa.us10.list-manage.com/track/click?u=a05042fc47323f5ce51346497&amp;id=f2c8d3224c&amp;e=295735a63a"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uiowa.us10.list-manage.com/track/click?u=a05042fc47323f5ce51346497&amp;id=7b6a804e01&amp;e=295735a63a" TargetMode="External"/><Relationship Id="rId7" Type="http://schemas.openxmlformats.org/officeDocument/2006/relationships/hyperlink" Target="https://uiowa.us10.list-manage.com/track/click?u=a05042fc47323f5ce51346497&amp;id=a647e0bb1b&amp;e=295735a63a" TargetMode="External"/><Relationship Id="rId2" Type="http://schemas.openxmlformats.org/officeDocument/2006/relationships/hyperlink" Target="http://www.mphtc.org/covid-19-resources/" TargetMode="External"/><Relationship Id="rId1" Type="http://schemas.openxmlformats.org/officeDocument/2006/relationships/slideLayout" Target="../slideLayouts/slideLayout2.xml"/><Relationship Id="rId6" Type="http://schemas.openxmlformats.org/officeDocument/2006/relationships/hyperlink" Target="https://uiowa.us10.list-manage.com/track/click?u=a05042fc47323f5ce51346497&amp;id=454c9b0b33&amp;e=295735a63a" TargetMode="External"/><Relationship Id="rId5" Type="http://schemas.openxmlformats.org/officeDocument/2006/relationships/hyperlink" Target="https://uiowa.us10.list-manage.com/track/click?u=a05042fc47323f5ce51346497&amp;id=fc40c9659f&amp;e=295735a63a" TargetMode="External"/><Relationship Id="rId4" Type="http://schemas.openxmlformats.org/officeDocument/2006/relationships/hyperlink" Target="https://uiowa.us10.list-manage.com/track/click?u=a05042fc47323f5ce51346497&amp;id=7b652c52f1&amp;e=295735a63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uiowa.us10.list-manage.com/track/click?u=a05042fc47323f5ce51346497&amp;id=1754c97b3a&amp;e=295735a63a" TargetMode="External"/><Relationship Id="rId13" Type="http://schemas.openxmlformats.org/officeDocument/2006/relationships/hyperlink" Target="https://uiowa.us10.list-manage.com/track/click?u=a05042fc47323f5ce51346497&amp;id=823dfa4c1c&amp;e=295735a63a" TargetMode="External"/><Relationship Id="rId3" Type="http://schemas.openxmlformats.org/officeDocument/2006/relationships/hyperlink" Target="http://www.mphtc.org/covid-19-resources/" TargetMode="External"/><Relationship Id="rId7" Type="http://schemas.openxmlformats.org/officeDocument/2006/relationships/hyperlink" Target="https://uiowa.us10.list-manage.com/track/click?u=a05042fc47323f5ce51346497&amp;id=6beda2755a&amp;e=295735a63a" TargetMode="External"/><Relationship Id="rId12" Type="http://schemas.openxmlformats.org/officeDocument/2006/relationships/hyperlink" Target="https://uiowa.us10.list-manage.com/track/click?u=a05042fc47323f5ce51346497&amp;id=2e55c47ea7&amp;e=295735a63a"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uiowa.us10.list-manage.com/track/click?u=a05042fc47323f5ce51346497&amp;id=475a03d64d&amp;e=295735a63a" TargetMode="External"/><Relationship Id="rId11" Type="http://schemas.openxmlformats.org/officeDocument/2006/relationships/hyperlink" Target="https://uiowa.us10.list-manage.com/track/click?u=a05042fc47323f5ce51346497&amp;id=3eab65b12b&amp;e=295735a63a" TargetMode="External"/><Relationship Id="rId5" Type="http://schemas.openxmlformats.org/officeDocument/2006/relationships/hyperlink" Target="https://uiowa.us10.list-manage.com/track/click?u=a05042fc47323f5ce51346497&amp;id=87a9af17c1&amp;e=295735a63a" TargetMode="External"/><Relationship Id="rId10" Type="http://schemas.openxmlformats.org/officeDocument/2006/relationships/hyperlink" Target="https://uiowa.us10.list-manage.com/track/click?u=a05042fc47323f5ce51346497&amp;id=7c4ea09b77&amp;e=295735a63a" TargetMode="External"/><Relationship Id="rId4" Type="http://schemas.openxmlformats.org/officeDocument/2006/relationships/hyperlink" Target="https://uiowa.us10.list-manage.com/track/click?u=a05042fc47323f5ce51346497&amp;id=45a14010b3&amp;e=295735a63a" TargetMode="External"/><Relationship Id="rId9" Type="http://schemas.openxmlformats.org/officeDocument/2006/relationships/hyperlink" Target="https://uiowa.us10.list-manage.com/track/click?u=a05042fc47323f5ce51346497&amp;id=54d8a7c672&amp;e=295735a63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isa.gov/identifying-critical-infrastructure-during-covid-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E037-DA05-4B64-85CC-026D24F63E1C}"/>
              </a:ext>
            </a:extLst>
          </p:cNvPr>
          <p:cNvSpPr>
            <a:spLocks noGrp="1"/>
          </p:cNvSpPr>
          <p:nvPr>
            <p:ph type="ctrTitle"/>
          </p:nvPr>
        </p:nvSpPr>
        <p:spPr>
          <a:xfrm>
            <a:off x="1600200" y="444500"/>
            <a:ext cx="9353550" cy="3588164"/>
          </a:xfrm>
        </p:spPr>
        <p:txBody>
          <a:bodyPr>
            <a:normAutofit/>
          </a:bodyPr>
          <a:lstStyle/>
          <a:p>
            <a:r>
              <a:rPr lang="en-US" dirty="0"/>
              <a:t>General perspectives</a:t>
            </a:r>
            <a:br>
              <a:rPr lang="en-US" dirty="0"/>
            </a:br>
            <a:r>
              <a:rPr lang="en-US" dirty="0"/>
              <a:t> or</a:t>
            </a:r>
            <a:br>
              <a:rPr lang="en-US" dirty="0"/>
            </a:br>
            <a:r>
              <a:rPr lang="en-US" dirty="0"/>
              <a:t>thoughts while washing my hands</a:t>
            </a:r>
          </a:p>
        </p:txBody>
      </p:sp>
      <p:sp>
        <p:nvSpPr>
          <p:cNvPr id="3" name="Subtitle 2">
            <a:extLst>
              <a:ext uri="{FF2B5EF4-FFF2-40B4-BE49-F238E27FC236}">
                <a16:creationId xmlns:a16="http://schemas.microsoft.com/office/drawing/2014/main" id="{F7714467-7008-4ED0-858E-987E86310B56}"/>
              </a:ext>
            </a:extLst>
          </p:cNvPr>
          <p:cNvSpPr>
            <a:spLocks noGrp="1"/>
          </p:cNvSpPr>
          <p:nvPr>
            <p:ph type="subTitle" idx="1"/>
          </p:nvPr>
        </p:nvSpPr>
        <p:spPr/>
        <p:txBody>
          <a:bodyPr>
            <a:noAutofit/>
          </a:bodyPr>
          <a:lstStyle/>
          <a:p>
            <a:r>
              <a:rPr lang="en-US" sz="2800" dirty="0"/>
              <a:t>Bonnie D. Rubin, CLS(ASCP), MBA, MHA</a:t>
            </a:r>
          </a:p>
          <a:p>
            <a:r>
              <a:rPr lang="en-US" sz="2800" dirty="0"/>
              <a:t>Adjunct Assistant Professor</a:t>
            </a:r>
          </a:p>
          <a:p>
            <a:r>
              <a:rPr lang="en-US" sz="2800" dirty="0"/>
              <a:t>UI College of Public Health</a:t>
            </a:r>
          </a:p>
        </p:txBody>
      </p:sp>
    </p:spTree>
    <p:extLst>
      <p:ext uri="{BB962C8B-B14F-4D97-AF65-F5344CB8AC3E}">
        <p14:creationId xmlns:p14="http://schemas.microsoft.com/office/powerpoint/2010/main" val="246161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2228E-BB6E-439C-A769-655CEF5535C4}"/>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5A5412E0-51A2-4114-8B70-0C405FF25245}"/>
              </a:ext>
            </a:extLst>
          </p:cNvPr>
          <p:cNvSpPr>
            <a:spLocks noGrp="1"/>
          </p:cNvSpPr>
          <p:nvPr>
            <p:ph idx="1"/>
          </p:nvPr>
        </p:nvSpPr>
        <p:spPr>
          <a:xfrm>
            <a:off x="128337" y="2638044"/>
            <a:ext cx="10651957" cy="4219956"/>
          </a:xfrm>
        </p:spPr>
        <p:txBody>
          <a:bodyPr>
            <a:normAutofit/>
          </a:bodyPr>
          <a:lstStyle/>
          <a:p>
            <a:r>
              <a:rPr lang="en-US" sz="2400" dirty="0"/>
              <a:t>1 of 10 regional public health training centers funded by the Health Resources and Services Administration (an agency within U.S. DHHS)</a:t>
            </a:r>
          </a:p>
          <a:p>
            <a:r>
              <a:rPr lang="en-US" sz="2400" dirty="0"/>
              <a:t>Covers the four-state region of Iowa, Kansas Missouri, and Nebraska</a:t>
            </a:r>
          </a:p>
          <a:p>
            <a:r>
              <a:rPr lang="en-US" sz="2400" dirty="0"/>
              <a:t>Housed in the UI College of Public Health with partners at the St. Louis University CPH and Social Justice, Wichita State University and the University of Nebraska Medical Center</a:t>
            </a:r>
          </a:p>
          <a:p>
            <a:r>
              <a:rPr lang="en-US" sz="2400" dirty="0"/>
              <a:t>Purpose is to improve public health by strengthening the technical, scientific, managerial and leadership competencies of the public health work force through training, workforce development and technical assistance.</a:t>
            </a:r>
          </a:p>
        </p:txBody>
      </p:sp>
      <p:pic>
        <p:nvPicPr>
          <p:cNvPr id="4" name="Picture 3">
            <a:extLst>
              <a:ext uri="{FF2B5EF4-FFF2-40B4-BE49-F238E27FC236}">
                <a16:creationId xmlns:a16="http://schemas.microsoft.com/office/drawing/2014/main" id="{6B672840-ED12-4E77-AAB1-5FE7C0D941C0}"/>
              </a:ext>
            </a:extLst>
          </p:cNvPr>
          <p:cNvPicPr>
            <a:picLocks noChangeAspect="1"/>
          </p:cNvPicPr>
          <p:nvPr/>
        </p:nvPicPr>
        <p:blipFill>
          <a:blip r:embed="rId2"/>
          <a:stretch>
            <a:fillRect/>
          </a:stretch>
        </p:blipFill>
        <p:spPr>
          <a:xfrm>
            <a:off x="3349906" y="964692"/>
            <a:ext cx="5492187" cy="1188720"/>
          </a:xfrm>
          <a:prstGeom prst="rect">
            <a:avLst/>
          </a:prstGeom>
        </p:spPr>
      </p:pic>
    </p:spTree>
    <p:extLst>
      <p:ext uri="{BB962C8B-B14F-4D97-AF65-F5344CB8AC3E}">
        <p14:creationId xmlns:p14="http://schemas.microsoft.com/office/powerpoint/2010/main" val="162470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7A86-D34B-4F0D-9E6B-DB919BCD8BFA}"/>
              </a:ext>
            </a:extLst>
          </p:cNvPr>
          <p:cNvSpPr>
            <a:spLocks noGrp="1"/>
          </p:cNvSpPr>
          <p:nvPr>
            <p:ph type="title"/>
          </p:nvPr>
        </p:nvSpPr>
        <p:spPr/>
        <p:txBody>
          <a:bodyPr>
            <a:normAutofit fontScale="90000"/>
          </a:bodyPr>
          <a:lstStyle/>
          <a:p>
            <a:r>
              <a:rPr lang="en-US" dirty="0">
                <a:solidFill>
                  <a:schemeClr val="tx1"/>
                </a:solidFill>
              </a:rPr>
              <a:t>Organizations</a:t>
            </a:r>
            <a:br>
              <a:rPr lang="en-US" dirty="0">
                <a:solidFill>
                  <a:srgbClr val="00B0F0"/>
                </a:solidFill>
              </a:rPr>
            </a:br>
            <a:r>
              <a:rPr lang="en-US" sz="2200" dirty="0">
                <a:solidFill>
                  <a:srgbClr val="00B0F0"/>
                </a:solidFill>
              </a:rPr>
              <a:t>http://www.mphtc.org/covid-19-resources/</a:t>
            </a:r>
          </a:p>
        </p:txBody>
      </p:sp>
      <p:sp>
        <p:nvSpPr>
          <p:cNvPr id="3" name="Content Placeholder 2">
            <a:extLst>
              <a:ext uri="{FF2B5EF4-FFF2-40B4-BE49-F238E27FC236}">
                <a16:creationId xmlns:a16="http://schemas.microsoft.com/office/drawing/2014/main" id="{CA99B440-A369-4AFA-A51A-F3A31EE59389}"/>
              </a:ext>
            </a:extLst>
          </p:cNvPr>
          <p:cNvSpPr>
            <a:spLocks noGrp="1"/>
          </p:cNvSpPr>
          <p:nvPr>
            <p:ph idx="1"/>
          </p:nvPr>
        </p:nvSpPr>
        <p:spPr>
          <a:xfrm>
            <a:off x="2231135" y="2638044"/>
            <a:ext cx="8292485" cy="4067556"/>
          </a:xfrm>
        </p:spPr>
        <p:txBody>
          <a:bodyPr/>
          <a:lstStyle/>
          <a:p>
            <a:r>
              <a:rPr lang="en-US" sz="2400" dirty="0">
                <a:solidFill>
                  <a:schemeClr val="tx1"/>
                </a:solidFill>
                <a:hlinkClick r:id="rId2">
                  <a:extLst>
                    <a:ext uri="{A12FA001-AC4F-418D-AE19-62706E023703}">
                      <ahyp:hlinkClr xmlns:ahyp="http://schemas.microsoft.com/office/drawing/2018/hyperlinkcolor" val="tx"/>
                    </a:ext>
                  </a:extLst>
                </a:hlinkClick>
              </a:rPr>
              <a:t>CDC COVID-19 information</a:t>
            </a:r>
            <a:r>
              <a:rPr lang="en-US" sz="2400" dirty="0">
                <a:solidFill>
                  <a:schemeClr val="tx1"/>
                </a:solidFill>
              </a:rPr>
              <a:t>. The CDC also has an </a:t>
            </a:r>
            <a:r>
              <a:rPr lang="en-US" sz="2400" dirty="0">
                <a:solidFill>
                  <a:schemeClr val="tx1"/>
                </a:solidFill>
                <a:hlinkClick r:id="rId3">
                  <a:extLst>
                    <a:ext uri="{A12FA001-AC4F-418D-AE19-62706E023703}">
                      <ahyp:hlinkClr xmlns:ahyp="http://schemas.microsoft.com/office/drawing/2018/hyperlinkcolor" val="tx"/>
                    </a:ext>
                  </a:extLst>
                </a:hlinkClick>
              </a:rPr>
              <a:t>interactive map</a:t>
            </a:r>
            <a:r>
              <a:rPr lang="en-US" sz="2400" dirty="0">
                <a:solidFill>
                  <a:schemeClr val="tx1"/>
                </a:solidFill>
              </a:rPr>
              <a:t> that allows you to click on a state to go directly their health department's COVID-19 information.</a:t>
            </a:r>
          </a:p>
          <a:p>
            <a:r>
              <a:rPr lang="en-US" sz="2400" dirty="0">
                <a:solidFill>
                  <a:schemeClr val="tx1"/>
                </a:solidFill>
                <a:hlinkClick r:id="rId4">
                  <a:extLst>
                    <a:ext uri="{A12FA001-AC4F-418D-AE19-62706E023703}">
                      <ahyp:hlinkClr xmlns:ahyp="http://schemas.microsoft.com/office/drawing/2018/hyperlinkcolor" val="tx"/>
                    </a:ext>
                  </a:extLst>
                </a:hlinkClick>
              </a:rPr>
              <a:t>World Health Organization rolling updates</a:t>
            </a:r>
            <a:endParaRPr lang="en-US" sz="2400" dirty="0">
              <a:solidFill>
                <a:schemeClr val="tx1"/>
              </a:solidFill>
            </a:endParaRPr>
          </a:p>
          <a:p>
            <a:r>
              <a:rPr lang="en-US" sz="2400" dirty="0">
                <a:solidFill>
                  <a:schemeClr val="tx1"/>
                </a:solidFill>
                <a:hlinkClick r:id="rId5">
                  <a:extLst>
                    <a:ext uri="{A12FA001-AC4F-418D-AE19-62706E023703}">
                      <ahyp:hlinkClr xmlns:ahyp="http://schemas.microsoft.com/office/drawing/2018/hyperlinkcolor" val="tx"/>
                    </a:ext>
                  </a:extLst>
                </a:hlinkClick>
              </a:rPr>
              <a:t>Substance Abuse and Mental Health Services Administration (SAMHSA) Coronavirus Resources</a:t>
            </a:r>
            <a:endParaRPr lang="en-US" sz="2400" dirty="0">
              <a:solidFill>
                <a:schemeClr val="tx1"/>
              </a:solidFill>
            </a:endParaRPr>
          </a:p>
          <a:p>
            <a:endParaRPr lang="en-US" dirty="0"/>
          </a:p>
        </p:txBody>
      </p:sp>
      <p:pic>
        <p:nvPicPr>
          <p:cNvPr id="4" name="Picture 3">
            <a:extLst>
              <a:ext uri="{FF2B5EF4-FFF2-40B4-BE49-F238E27FC236}">
                <a16:creationId xmlns:a16="http://schemas.microsoft.com/office/drawing/2014/main" id="{C4E4EA76-77BE-4A9B-A218-D5F805FC8762}"/>
              </a:ext>
            </a:extLst>
          </p:cNvPr>
          <p:cNvPicPr>
            <a:picLocks noChangeAspect="1"/>
          </p:cNvPicPr>
          <p:nvPr/>
        </p:nvPicPr>
        <p:blipFill>
          <a:blip r:embed="rId6"/>
          <a:stretch>
            <a:fillRect/>
          </a:stretch>
        </p:blipFill>
        <p:spPr>
          <a:xfrm>
            <a:off x="322066" y="5740027"/>
            <a:ext cx="3475021" cy="749873"/>
          </a:xfrm>
          <a:prstGeom prst="rect">
            <a:avLst/>
          </a:prstGeom>
        </p:spPr>
      </p:pic>
    </p:spTree>
    <p:extLst>
      <p:ext uri="{BB962C8B-B14F-4D97-AF65-F5344CB8AC3E}">
        <p14:creationId xmlns:p14="http://schemas.microsoft.com/office/powerpoint/2010/main" val="146082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1000-8262-4310-B9EA-748F1B764539}"/>
              </a:ext>
            </a:extLst>
          </p:cNvPr>
          <p:cNvSpPr>
            <a:spLocks noGrp="1"/>
          </p:cNvSpPr>
          <p:nvPr>
            <p:ph type="title"/>
          </p:nvPr>
        </p:nvSpPr>
        <p:spPr/>
        <p:txBody>
          <a:bodyPr>
            <a:normAutofit fontScale="90000"/>
          </a:bodyPr>
          <a:lstStyle/>
          <a:p>
            <a:r>
              <a:rPr lang="en-US" dirty="0"/>
              <a:t>Communications</a:t>
            </a:r>
            <a:br>
              <a:rPr lang="en-US" dirty="0"/>
            </a:br>
            <a:r>
              <a:rPr lang="en-US" sz="2200" dirty="0">
                <a:hlinkClick r:id="rId2"/>
              </a:rPr>
              <a:t>http://www.mphtc.org/covid-19-resources/</a:t>
            </a:r>
            <a:endParaRPr lang="en-US" sz="2200" dirty="0"/>
          </a:p>
        </p:txBody>
      </p:sp>
      <p:sp>
        <p:nvSpPr>
          <p:cNvPr id="3" name="Content Placeholder 2">
            <a:extLst>
              <a:ext uri="{FF2B5EF4-FFF2-40B4-BE49-F238E27FC236}">
                <a16:creationId xmlns:a16="http://schemas.microsoft.com/office/drawing/2014/main" id="{59C1C472-D170-4FA7-B096-4FE4F09498C2}"/>
              </a:ext>
            </a:extLst>
          </p:cNvPr>
          <p:cNvSpPr>
            <a:spLocks noGrp="1"/>
          </p:cNvSpPr>
          <p:nvPr>
            <p:ph idx="1"/>
          </p:nvPr>
        </p:nvSpPr>
        <p:spPr>
          <a:xfrm>
            <a:off x="866274" y="2263107"/>
            <a:ext cx="10764253" cy="4105035"/>
          </a:xfrm>
        </p:spPr>
        <p:txBody>
          <a:bodyPr>
            <a:normAutofit/>
          </a:bodyPr>
          <a:lstStyle/>
          <a:p>
            <a:r>
              <a:rPr lang="en-US" sz="2400" dirty="0">
                <a:solidFill>
                  <a:schemeClr val="tx1"/>
                </a:solidFill>
                <a:hlinkClick r:id="rId3">
                  <a:extLst>
                    <a:ext uri="{A12FA001-AC4F-418D-AE19-62706E023703}">
                      <ahyp:hlinkClr xmlns:ahyp="http://schemas.microsoft.com/office/drawing/2018/hyperlinkcolor" val="tx"/>
                    </a:ext>
                  </a:extLst>
                </a:hlinkClick>
              </a:rPr>
              <a:t>Crisis and Emergency Risk Communication tools from the CDC</a:t>
            </a:r>
            <a:endParaRPr lang="en-US" sz="2400" dirty="0">
              <a:solidFill>
                <a:schemeClr val="tx1"/>
              </a:solidFill>
            </a:endParaRPr>
          </a:p>
          <a:p>
            <a:r>
              <a:rPr lang="en-US" sz="2400" dirty="0">
                <a:solidFill>
                  <a:schemeClr val="tx1"/>
                </a:solidFill>
                <a:hlinkClick r:id="rId4">
                  <a:extLst>
                    <a:ext uri="{A12FA001-AC4F-418D-AE19-62706E023703}">
                      <ahyp:hlinkClr xmlns:ahyp="http://schemas.microsoft.com/office/drawing/2018/hyperlinkcolor" val="tx"/>
                    </a:ext>
                  </a:extLst>
                </a:hlinkClick>
              </a:rPr>
              <a:t>COVID-19: Simple Answers to Top Questions Risk Communication Guide</a:t>
            </a:r>
            <a:r>
              <a:rPr lang="en-US" sz="2400" dirty="0">
                <a:solidFill>
                  <a:schemeClr val="tx1"/>
                </a:solidFill>
              </a:rPr>
              <a:t> from the Association of State and Territorial Health Officials, </a:t>
            </a:r>
            <a:r>
              <a:rPr lang="en-US" sz="2400" i="1" dirty="0">
                <a:solidFill>
                  <a:schemeClr val="tx1"/>
                </a:solidFill>
              </a:rPr>
              <a:t>note: the table of contents for this guide is clickable</a:t>
            </a:r>
            <a:endParaRPr lang="en-US" sz="2400" dirty="0">
              <a:solidFill>
                <a:schemeClr val="tx1"/>
              </a:solidFill>
            </a:endParaRPr>
          </a:p>
          <a:p>
            <a:r>
              <a:rPr lang="en-US" sz="2400" dirty="0">
                <a:solidFill>
                  <a:schemeClr val="tx1"/>
                </a:solidFill>
              </a:rPr>
              <a:t>Podcast: </a:t>
            </a:r>
            <a:r>
              <a:rPr lang="en-US" sz="2400" dirty="0">
                <a:solidFill>
                  <a:schemeClr val="tx1"/>
                </a:solidFill>
                <a:hlinkClick r:id="rId5">
                  <a:extLst>
                    <a:ext uri="{A12FA001-AC4F-418D-AE19-62706E023703}">
                      <ahyp:hlinkClr xmlns:ahyp="http://schemas.microsoft.com/office/drawing/2018/hyperlinkcolor" val="tx"/>
                    </a:ext>
                  </a:extLst>
                </a:hlinkClick>
              </a:rPr>
              <a:t>Messaging, Communications, and Behavior Change during COVID-19 Pandemic</a:t>
            </a:r>
            <a:endParaRPr lang="en-US" sz="2400" dirty="0">
              <a:solidFill>
                <a:schemeClr val="tx1"/>
              </a:solidFill>
            </a:endParaRPr>
          </a:p>
          <a:p>
            <a:r>
              <a:rPr lang="en-US" sz="2400" dirty="0">
                <a:solidFill>
                  <a:schemeClr val="tx1"/>
                </a:solidFill>
              </a:rPr>
              <a:t>One pager with tips for </a:t>
            </a:r>
            <a:r>
              <a:rPr lang="en-US" sz="2400" dirty="0">
                <a:solidFill>
                  <a:schemeClr val="tx1"/>
                </a:solidFill>
                <a:hlinkClick r:id="rId6">
                  <a:extLst>
                    <a:ext uri="{A12FA001-AC4F-418D-AE19-62706E023703}">
                      <ahyp:hlinkClr xmlns:ahyp="http://schemas.microsoft.com/office/drawing/2018/hyperlinkcolor" val="tx"/>
                    </a:ext>
                  </a:extLst>
                </a:hlinkClick>
              </a:rPr>
              <a:t>communicating with different audiences</a:t>
            </a:r>
            <a:endParaRPr lang="en-US" sz="2400" dirty="0">
              <a:solidFill>
                <a:schemeClr val="tx1"/>
              </a:solidFill>
            </a:endParaRPr>
          </a:p>
          <a:p>
            <a:r>
              <a:rPr lang="en-US" sz="2400" b="1" dirty="0">
                <a:solidFill>
                  <a:schemeClr val="tx1"/>
                </a:solidFill>
              </a:rPr>
              <a:t>Resources from regional Public Health Training Centers</a:t>
            </a:r>
          </a:p>
          <a:p>
            <a:r>
              <a:rPr lang="en-US" sz="2400" dirty="0">
                <a:solidFill>
                  <a:schemeClr val="tx1"/>
                </a:solidFill>
                <a:hlinkClick r:id="rId7">
                  <a:extLst>
                    <a:ext uri="{A12FA001-AC4F-418D-AE19-62706E023703}">
                      <ahyp:hlinkClr xmlns:ahyp="http://schemas.microsoft.com/office/drawing/2018/hyperlinkcolor" val="tx"/>
                    </a:ext>
                  </a:extLst>
                </a:hlinkClick>
              </a:rPr>
              <a:t>COVID-19 Resources from the Public Health Learning Navigator</a:t>
            </a:r>
            <a:endParaRPr lang="en-US" sz="2400" dirty="0">
              <a:solidFill>
                <a:schemeClr val="tx1"/>
              </a:solidFill>
            </a:endParaRPr>
          </a:p>
          <a:p>
            <a:endParaRPr lang="en-US" dirty="0"/>
          </a:p>
        </p:txBody>
      </p:sp>
      <p:pic>
        <p:nvPicPr>
          <p:cNvPr id="4" name="Picture 3">
            <a:extLst>
              <a:ext uri="{FF2B5EF4-FFF2-40B4-BE49-F238E27FC236}">
                <a16:creationId xmlns:a16="http://schemas.microsoft.com/office/drawing/2014/main" id="{1E65B507-36C8-4FC5-97D4-4969755170A7}"/>
              </a:ext>
            </a:extLst>
          </p:cNvPr>
          <p:cNvPicPr>
            <a:picLocks noChangeAspect="1"/>
          </p:cNvPicPr>
          <p:nvPr/>
        </p:nvPicPr>
        <p:blipFill>
          <a:blip r:embed="rId8"/>
          <a:stretch>
            <a:fillRect/>
          </a:stretch>
        </p:blipFill>
        <p:spPr>
          <a:xfrm>
            <a:off x="387381" y="6220871"/>
            <a:ext cx="2419988" cy="522208"/>
          </a:xfrm>
          <a:prstGeom prst="rect">
            <a:avLst/>
          </a:prstGeom>
        </p:spPr>
      </p:pic>
    </p:spTree>
    <p:extLst>
      <p:ext uri="{BB962C8B-B14F-4D97-AF65-F5344CB8AC3E}">
        <p14:creationId xmlns:p14="http://schemas.microsoft.com/office/powerpoint/2010/main" val="98595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A75116-848A-4CBC-801A-B2FD47BDD627}"/>
              </a:ext>
            </a:extLst>
          </p:cNvPr>
          <p:cNvPicPr>
            <a:picLocks noChangeAspect="1"/>
          </p:cNvPicPr>
          <p:nvPr/>
        </p:nvPicPr>
        <p:blipFill>
          <a:blip r:embed="rId2"/>
          <a:stretch>
            <a:fillRect/>
          </a:stretch>
        </p:blipFill>
        <p:spPr>
          <a:xfrm>
            <a:off x="321265" y="6003531"/>
            <a:ext cx="2967368" cy="642252"/>
          </a:xfrm>
          <a:prstGeom prst="rect">
            <a:avLst/>
          </a:prstGeom>
        </p:spPr>
      </p:pic>
      <p:sp>
        <p:nvSpPr>
          <p:cNvPr id="2" name="Title 1">
            <a:extLst>
              <a:ext uri="{FF2B5EF4-FFF2-40B4-BE49-F238E27FC236}">
                <a16:creationId xmlns:a16="http://schemas.microsoft.com/office/drawing/2014/main" id="{40113CE1-43AD-41C7-B5F0-57ADFFCA73E7}"/>
              </a:ext>
            </a:extLst>
          </p:cNvPr>
          <p:cNvSpPr>
            <a:spLocks noGrp="1"/>
          </p:cNvSpPr>
          <p:nvPr>
            <p:ph type="title"/>
          </p:nvPr>
        </p:nvSpPr>
        <p:spPr>
          <a:xfrm>
            <a:off x="2231136" y="365176"/>
            <a:ext cx="7729728" cy="1188720"/>
          </a:xfrm>
        </p:spPr>
        <p:txBody>
          <a:bodyPr>
            <a:normAutofit fontScale="90000"/>
          </a:bodyPr>
          <a:lstStyle/>
          <a:p>
            <a:r>
              <a:rPr lang="en-US" dirty="0"/>
              <a:t>Mental Health resources</a:t>
            </a:r>
            <a:br>
              <a:rPr lang="en-US" dirty="0"/>
            </a:br>
            <a:r>
              <a:rPr lang="en-US" sz="2200" dirty="0">
                <a:hlinkClick r:id="rId3"/>
              </a:rPr>
              <a:t>http://www.mphtc.org/covid-19-resources/</a:t>
            </a:r>
            <a:endParaRPr lang="en-US" sz="2200" dirty="0"/>
          </a:p>
        </p:txBody>
      </p:sp>
      <p:sp>
        <p:nvSpPr>
          <p:cNvPr id="3" name="Content Placeholder 2">
            <a:extLst>
              <a:ext uri="{FF2B5EF4-FFF2-40B4-BE49-F238E27FC236}">
                <a16:creationId xmlns:a16="http://schemas.microsoft.com/office/drawing/2014/main" id="{C05B1B11-55BD-4F52-82F9-2F24B4FA536E}"/>
              </a:ext>
            </a:extLst>
          </p:cNvPr>
          <p:cNvSpPr>
            <a:spLocks noGrp="1"/>
          </p:cNvSpPr>
          <p:nvPr>
            <p:ph idx="1"/>
          </p:nvPr>
        </p:nvSpPr>
        <p:spPr>
          <a:xfrm>
            <a:off x="144379" y="1732547"/>
            <a:ext cx="12047621" cy="4465053"/>
          </a:xfrm>
        </p:spPr>
        <p:txBody>
          <a:bodyPr>
            <a:normAutofit/>
          </a:bodyPr>
          <a:lstStyle/>
          <a:p>
            <a:r>
              <a:rPr lang="en-US" dirty="0">
                <a:solidFill>
                  <a:schemeClr val="tx1"/>
                </a:solidFill>
              </a:rPr>
              <a:t>Podcast: </a:t>
            </a:r>
            <a:r>
              <a:rPr lang="en-US" dirty="0">
                <a:solidFill>
                  <a:schemeClr val="tx1"/>
                </a:solidFill>
                <a:hlinkClick r:id="rId4">
                  <a:extLst>
                    <a:ext uri="{A12FA001-AC4F-418D-AE19-62706E023703}">
                      <ahyp:hlinkClr xmlns:ahyp="http://schemas.microsoft.com/office/drawing/2018/hyperlinkcolor" val="tx"/>
                    </a:ext>
                  </a:extLst>
                </a:hlinkClick>
              </a:rPr>
              <a:t>Speaking of Psychology: Coronavirus Anxiety</a:t>
            </a:r>
            <a:endParaRPr lang="en-US" sz="1600" dirty="0">
              <a:solidFill>
                <a:schemeClr val="tx1"/>
              </a:solidFill>
            </a:endParaRPr>
          </a:p>
          <a:p>
            <a:r>
              <a:rPr lang="en-US" dirty="0">
                <a:solidFill>
                  <a:schemeClr val="tx1"/>
                </a:solidFill>
                <a:hlinkClick r:id="rId5">
                  <a:extLst>
                    <a:ext uri="{A12FA001-AC4F-418D-AE19-62706E023703}">
                      <ahyp:hlinkClr xmlns:ahyp="http://schemas.microsoft.com/office/drawing/2018/hyperlinkcolor" val="tx"/>
                    </a:ext>
                  </a:extLst>
                </a:hlinkClick>
              </a:rPr>
              <a:t>The psychological impact of quarantine and how to reduce it: rapid review of the evidence</a:t>
            </a:r>
            <a:r>
              <a:rPr lang="en-US" dirty="0">
                <a:solidFill>
                  <a:schemeClr val="tx1"/>
                </a:solidFill>
              </a:rPr>
              <a:t> from </a:t>
            </a:r>
            <a:r>
              <a:rPr lang="en-US" i="1" dirty="0">
                <a:solidFill>
                  <a:schemeClr val="tx1"/>
                </a:solidFill>
              </a:rPr>
              <a:t>The Lancet</a:t>
            </a:r>
            <a:endParaRPr lang="en-US" sz="1600" dirty="0">
              <a:solidFill>
                <a:schemeClr val="tx1"/>
              </a:solidFill>
            </a:endParaRPr>
          </a:p>
          <a:p>
            <a:r>
              <a:rPr lang="en-US" dirty="0">
                <a:solidFill>
                  <a:schemeClr val="tx1"/>
                </a:solidFill>
              </a:rPr>
              <a:t>Resources from the Center for the Study of Traumatic Stress at the Uniformed Services University</a:t>
            </a:r>
            <a:endParaRPr lang="en-US" sz="1600" dirty="0">
              <a:solidFill>
                <a:schemeClr val="tx1"/>
              </a:solidFill>
            </a:endParaRPr>
          </a:p>
          <a:p>
            <a:pPr lvl="1"/>
            <a:r>
              <a:rPr lang="en-US" dirty="0">
                <a:solidFill>
                  <a:schemeClr val="tx1"/>
                </a:solidFill>
                <a:hlinkClick r:id="rId6">
                  <a:extLst>
                    <a:ext uri="{A12FA001-AC4F-418D-AE19-62706E023703}">
                      <ahyp:hlinkClr xmlns:ahyp="http://schemas.microsoft.com/office/drawing/2018/hyperlinkcolor" val="tx"/>
                    </a:ext>
                  </a:extLst>
                </a:hlinkClick>
              </a:rPr>
              <a:t>Taking Care of Patients During the Coronavirus Outbreak: A Guide for Psychiatrists</a:t>
            </a:r>
            <a:endParaRPr lang="en-US" sz="1400" dirty="0">
              <a:solidFill>
                <a:schemeClr val="tx1"/>
              </a:solidFill>
            </a:endParaRPr>
          </a:p>
          <a:p>
            <a:pPr lvl="1"/>
            <a:r>
              <a:rPr lang="en-US" dirty="0">
                <a:solidFill>
                  <a:schemeClr val="tx1"/>
                </a:solidFill>
                <a:hlinkClick r:id="rId7">
                  <a:extLst>
                    <a:ext uri="{A12FA001-AC4F-418D-AE19-62706E023703}">
                      <ahyp:hlinkClr xmlns:ahyp="http://schemas.microsoft.com/office/drawing/2018/hyperlinkcolor" val="tx"/>
                    </a:ext>
                  </a:extLst>
                </a:hlinkClick>
              </a:rPr>
              <a:t>Psychological Effects of Quarantine During the Coronavirus Outbreak: What Healthcare Providers Need to Know</a:t>
            </a:r>
            <a:endParaRPr lang="en-US" sz="1400" dirty="0">
              <a:solidFill>
                <a:schemeClr val="tx1"/>
              </a:solidFill>
            </a:endParaRPr>
          </a:p>
          <a:p>
            <a:pPr lvl="1"/>
            <a:r>
              <a:rPr lang="en-US" dirty="0">
                <a:solidFill>
                  <a:schemeClr val="tx1"/>
                </a:solidFill>
                <a:hlinkClick r:id="rId8">
                  <a:extLst>
                    <a:ext uri="{A12FA001-AC4F-418D-AE19-62706E023703}">
                      <ahyp:hlinkClr xmlns:ahyp="http://schemas.microsoft.com/office/drawing/2018/hyperlinkcolor" val="tx"/>
                    </a:ext>
                  </a:extLst>
                </a:hlinkClick>
              </a:rPr>
              <a:t>Psychological Effects of Quarantine During the Coronavirus Outbreak: What Public Health Leaders Need to Know</a:t>
            </a:r>
            <a:endParaRPr lang="en-US" sz="1400" dirty="0">
              <a:solidFill>
                <a:schemeClr val="tx1"/>
              </a:solidFill>
            </a:endParaRPr>
          </a:p>
          <a:p>
            <a:pPr lvl="1"/>
            <a:r>
              <a:rPr lang="en-US" dirty="0">
                <a:solidFill>
                  <a:schemeClr val="tx1"/>
                </a:solidFill>
                <a:hlinkClick r:id="rId9">
                  <a:extLst>
                    <a:ext uri="{A12FA001-AC4F-418D-AE19-62706E023703}">
                      <ahyp:hlinkClr xmlns:ahyp="http://schemas.microsoft.com/office/drawing/2018/hyperlinkcolor" val="tx"/>
                    </a:ext>
                  </a:extLst>
                </a:hlinkClick>
              </a:rPr>
              <a:t>Mental Health and Behavioral Guidelines for Preparedness and Response to Coronavirus and Other Emerging Infectious Outbreaks</a:t>
            </a:r>
            <a:endParaRPr lang="en-US" sz="1400" dirty="0">
              <a:solidFill>
                <a:schemeClr val="tx1"/>
              </a:solidFill>
            </a:endParaRPr>
          </a:p>
          <a:p>
            <a:pPr lvl="1"/>
            <a:r>
              <a:rPr lang="en-US" dirty="0">
                <a:solidFill>
                  <a:schemeClr val="tx1"/>
                </a:solidFill>
                <a:hlinkClick r:id="rId10">
                  <a:extLst>
                    <a:ext uri="{A12FA001-AC4F-418D-AE19-62706E023703}">
                      <ahyp:hlinkClr xmlns:ahyp="http://schemas.microsoft.com/office/drawing/2018/hyperlinkcolor" val="tx"/>
                    </a:ext>
                  </a:extLst>
                </a:hlinkClick>
              </a:rPr>
              <a:t>Helping Homebound Children During the COVID-19 Outbreak</a:t>
            </a:r>
            <a:endParaRPr lang="en-US" sz="1400" dirty="0">
              <a:solidFill>
                <a:schemeClr val="tx1"/>
              </a:solidFill>
            </a:endParaRPr>
          </a:p>
          <a:p>
            <a:pPr lvl="1"/>
            <a:r>
              <a:rPr lang="en-US" dirty="0">
                <a:solidFill>
                  <a:schemeClr val="tx1"/>
                </a:solidFill>
                <a:hlinkClick r:id="rId11">
                  <a:extLst>
                    <a:ext uri="{A12FA001-AC4F-418D-AE19-62706E023703}">
                      <ahyp:hlinkClr xmlns:ahyp="http://schemas.microsoft.com/office/drawing/2018/hyperlinkcolor" val="tx"/>
                    </a:ext>
                  </a:extLst>
                </a:hlinkClick>
              </a:rPr>
              <a:t>Taking Care of Your Family During Coronavirus and Other Emerging Infectious Disease Outbreaks</a:t>
            </a:r>
            <a:endParaRPr lang="en-US" sz="1400" dirty="0">
              <a:solidFill>
                <a:schemeClr val="tx1"/>
              </a:solidFill>
            </a:endParaRPr>
          </a:p>
          <a:p>
            <a:pPr lvl="1"/>
            <a:r>
              <a:rPr lang="en-US" dirty="0">
                <a:solidFill>
                  <a:schemeClr val="tx1"/>
                </a:solidFill>
                <a:hlinkClick r:id="rId12">
                  <a:extLst>
                    <a:ext uri="{A12FA001-AC4F-418D-AE19-62706E023703}">
                      <ahyp:hlinkClr xmlns:ahyp="http://schemas.microsoft.com/office/drawing/2018/hyperlinkcolor" val="tx"/>
                    </a:ext>
                  </a:extLst>
                </a:hlinkClick>
              </a:rPr>
              <a:t>Caring for Patients' Mental Well-Being During Coronavirus and Other Emerging Infectious Diseases: A Guide for Clinicians</a:t>
            </a:r>
            <a:endParaRPr lang="en-US" sz="1400" dirty="0">
              <a:solidFill>
                <a:schemeClr val="tx1"/>
              </a:solidFill>
            </a:endParaRPr>
          </a:p>
          <a:p>
            <a:r>
              <a:rPr lang="en-US" dirty="0">
                <a:solidFill>
                  <a:schemeClr val="tx1"/>
                </a:solidFill>
                <a:hlinkClick r:id="rId13">
                  <a:extLst>
                    <a:ext uri="{A12FA001-AC4F-418D-AE19-62706E023703}">
                      <ahyp:hlinkClr xmlns:ahyp="http://schemas.microsoft.com/office/drawing/2018/hyperlinkcolor" val="tx"/>
                    </a:ext>
                  </a:extLst>
                </a:hlinkClick>
              </a:rPr>
              <a:t>Free Guide To Living With Worry And Anxiety Amidst Global Uncertainty</a:t>
            </a:r>
            <a:r>
              <a:rPr lang="en-US" dirty="0">
                <a:solidFill>
                  <a:schemeClr val="tx1"/>
                </a:solidFill>
              </a:rPr>
              <a:t> from </a:t>
            </a:r>
            <a:r>
              <a:rPr lang="en-US" dirty="0"/>
              <a:t>Psychology Tools</a:t>
            </a:r>
            <a:endParaRPr lang="en-US" sz="1600" dirty="0"/>
          </a:p>
          <a:p>
            <a:endParaRPr lang="en-US" dirty="0"/>
          </a:p>
        </p:txBody>
      </p:sp>
    </p:spTree>
    <p:extLst>
      <p:ext uri="{BB962C8B-B14F-4D97-AF65-F5344CB8AC3E}">
        <p14:creationId xmlns:p14="http://schemas.microsoft.com/office/powerpoint/2010/main" val="300517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11D-9483-4F18-AB1D-6B45B91B7191}"/>
              </a:ext>
            </a:extLst>
          </p:cNvPr>
          <p:cNvSpPr>
            <a:spLocks noGrp="1"/>
          </p:cNvSpPr>
          <p:nvPr>
            <p:ph type="title"/>
          </p:nvPr>
        </p:nvSpPr>
        <p:spPr>
          <a:xfrm>
            <a:off x="2231136" y="130503"/>
            <a:ext cx="7729728" cy="1188720"/>
          </a:xfrm>
        </p:spPr>
        <p:txBody>
          <a:bodyPr/>
          <a:lstStyle/>
          <a:p>
            <a:r>
              <a:rPr lang="en-US" dirty="0"/>
              <a:t>Other tidbits I wish everyone just knew or would ask about…</a:t>
            </a:r>
          </a:p>
        </p:txBody>
      </p:sp>
      <p:sp>
        <p:nvSpPr>
          <p:cNvPr id="3" name="Content Placeholder 2">
            <a:extLst>
              <a:ext uri="{FF2B5EF4-FFF2-40B4-BE49-F238E27FC236}">
                <a16:creationId xmlns:a16="http://schemas.microsoft.com/office/drawing/2014/main" id="{5754B1A5-01CC-42AA-A361-91FD5BF4FBEE}"/>
              </a:ext>
            </a:extLst>
          </p:cNvPr>
          <p:cNvSpPr>
            <a:spLocks noGrp="1"/>
          </p:cNvSpPr>
          <p:nvPr>
            <p:ph idx="1"/>
          </p:nvPr>
        </p:nvSpPr>
        <p:spPr>
          <a:xfrm>
            <a:off x="256675" y="1459832"/>
            <a:ext cx="11502188" cy="5267665"/>
          </a:xfrm>
        </p:spPr>
        <p:txBody>
          <a:bodyPr>
            <a:normAutofit fontScale="92500" lnSpcReduction="10000"/>
          </a:bodyPr>
          <a:lstStyle/>
          <a:p>
            <a:r>
              <a:rPr lang="en-US" sz="3400" dirty="0"/>
              <a:t>You can’t just buy a laboratory instrument, start it up and run a test. </a:t>
            </a:r>
          </a:p>
          <a:p>
            <a:pPr lvl="1"/>
            <a:r>
              <a:rPr lang="en-US" sz="3200" dirty="0"/>
              <a:t>FDA has to approve the accuracy of the instrument for every type of test the manufacturer states it can do.</a:t>
            </a:r>
          </a:p>
          <a:p>
            <a:pPr lvl="1"/>
            <a:r>
              <a:rPr lang="en-US" sz="3200" dirty="0"/>
              <a:t>CLIA federal laws control personnel and quality and require a site to be certified as a laboratory that can demonstrate a certain level of quality testing AND has demonstrated they have validated the accuracy of testing for the instrument they are using.  </a:t>
            </a:r>
          </a:p>
          <a:p>
            <a:r>
              <a:rPr lang="en-US" sz="3400" dirty="0"/>
              <a:t>In addition to keeping up with COVID testing, the State Hygienic Laboratory continues to perform Newborn Screening on infants born in Iowa, North Dakota, South Dakota and  Alaska, plus, all the other public and environmental health testing needed.</a:t>
            </a:r>
          </a:p>
          <a:p>
            <a:endParaRPr lang="en-US" dirty="0"/>
          </a:p>
        </p:txBody>
      </p:sp>
    </p:spTree>
    <p:extLst>
      <p:ext uri="{BB962C8B-B14F-4D97-AF65-F5344CB8AC3E}">
        <p14:creationId xmlns:p14="http://schemas.microsoft.com/office/powerpoint/2010/main" val="155705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C4CB-A87F-456C-9E49-328A78BE0754}"/>
              </a:ext>
            </a:extLst>
          </p:cNvPr>
          <p:cNvSpPr>
            <a:spLocks noGrp="1"/>
          </p:cNvSpPr>
          <p:nvPr>
            <p:ph type="title"/>
          </p:nvPr>
        </p:nvSpPr>
        <p:spPr>
          <a:xfrm>
            <a:off x="804671" y="479893"/>
            <a:ext cx="5928637" cy="1673519"/>
          </a:xfrm>
        </p:spPr>
        <p:txBody>
          <a:bodyPr>
            <a:noAutofit/>
          </a:bodyPr>
          <a:lstStyle/>
          <a:p>
            <a:r>
              <a:rPr lang="en-US" sz="3200" dirty="0"/>
              <a:t>Other tidbits I wish everyone just knew or would ask about…</a:t>
            </a:r>
          </a:p>
        </p:txBody>
      </p:sp>
      <p:sp>
        <p:nvSpPr>
          <p:cNvPr id="3" name="Content Placeholder 2">
            <a:extLst>
              <a:ext uri="{FF2B5EF4-FFF2-40B4-BE49-F238E27FC236}">
                <a16:creationId xmlns:a16="http://schemas.microsoft.com/office/drawing/2014/main" id="{A4807AB7-EB41-4F08-934F-691B2CD41491}"/>
              </a:ext>
            </a:extLst>
          </p:cNvPr>
          <p:cNvSpPr>
            <a:spLocks noGrp="1"/>
          </p:cNvSpPr>
          <p:nvPr>
            <p:ph idx="1"/>
          </p:nvPr>
        </p:nvSpPr>
        <p:spPr>
          <a:xfrm>
            <a:off x="651754" y="2343150"/>
            <a:ext cx="6081554" cy="4343400"/>
          </a:xfrm>
        </p:spPr>
        <p:txBody>
          <a:bodyPr>
            <a:normAutofit lnSpcReduction="10000"/>
          </a:bodyPr>
          <a:lstStyle/>
          <a:p>
            <a:r>
              <a:rPr lang="en-US" sz="2800" dirty="0"/>
              <a:t>Drive-Up  or  Drive-Through Testing is REALLY Drive-Up Sample Collection!</a:t>
            </a:r>
          </a:p>
          <a:p>
            <a:r>
              <a:rPr lang="en-US" sz="2800" dirty="0"/>
              <a:t>Johnson County Dept. of Health has a video on how they conduct disease investigations for COVID-19 (Facebook)</a:t>
            </a:r>
          </a:p>
          <a:p>
            <a:r>
              <a:rPr lang="en-US" sz="2800" dirty="0"/>
              <a:t>When will (what I consider) a root cause of these worldwide outbreaks be addressed?  </a:t>
            </a:r>
          </a:p>
          <a:p>
            <a:pPr lvl="1"/>
            <a:r>
              <a:rPr lang="en-US" sz="2800" dirty="0"/>
              <a:t>i.e. Open live animal markets in Asia.</a:t>
            </a:r>
          </a:p>
          <a:p>
            <a:endParaRPr lang="en-US" dirty="0"/>
          </a:p>
        </p:txBody>
      </p:sp>
      <p:sp>
        <p:nvSpPr>
          <p:cNvPr id="12" name="Rectangle 11">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0813" y="479893"/>
            <a:ext cx="3685031"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6411" y="644485"/>
            <a:ext cx="3353835"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F616EEA-561E-4CC4-9F2A-9235E516E875}"/>
              </a:ext>
            </a:extLst>
          </p:cNvPr>
          <p:cNvPicPr>
            <a:picLocks noChangeAspect="1"/>
          </p:cNvPicPr>
          <p:nvPr/>
        </p:nvPicPr>
        <p:blipFill rotWithShape="1">
          <a:blip r:embed="rId2"/>
          <a:srcRect l="274" r="3052"/>
          <a:stretch/>
        </p:blipFill>
        <p:spPr>
          <a:xfrm>
            <a:off x="8340435" y="822036"/>
            <a:ext cx="3026664" cy="2348100"/>
          </a:xfrm>
          <a:prstGeom prst="rect">
            <a:avLst/>
          </a:prstGeom>
        </p:spPr>
      </p:pic>
      <p:pic>
        <p:nvPicPr>
          <p:cNvPr id="4" name="Picture 3">
            <a:extLst>
              <a:ext uri="{FF2B5EF4-FFF2-40B4-BE49-F238E27FC236}">
                <a16:creationId xmlns:a16="http://schemas.microsoft.com/office/drawing/2014/main" id="{C6617ECA-0E99-496F-A75D-71309DA2DBD1}"/>
              </a:ext>
            </a:extLst>
          </p:cNvPr>
          <p:cNvPicPr>
            <a:picLocks noChangeAspect="1"/>
          </p:cNvPicPr>
          <p:nvPr/>
        </p:nvPicPr>
        <p:blipFill rotWithShape="1">
          <a:blip r:embed="rId3"/>
          <a:srcRect l="9105" r="12264" b="-4"/>
          <a:stretch/>
        </p:blipFill>
        <p:spPr>
          <a:xfrm>
            <a:off x="8340435" y="3255097"/>
            <a:ext cx="3026664" cy="2348100"/>
          </a:xfrm>
          <a:prstGeom prst="rect">
            <a:avLst/>
          </a:prstGeom>
        </p:spPr>
      </p:pic>
    </p:spTree>
    <p:extLst>
      <p:ext uri="{BB962C8B-B14F-4D97-AF65-F5344CB8AC3E}">
        <p14:creationId xmlns:p14="http://schemas.microsoft.com/office/powerpoint/2010/main" val="157308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41EF-7DFA-42B1-9E42-0E40E6460553}"/>
              </a:ext>
            </a:extLst>
          </p:cNvPr>
          <p:cNvSpPr>
            <a:spLocks noGrp="1"/>
          </p:cNvSpPr>
          <p:nvPr>
            <p:ph type="title"/>
          </p:nvPr>
        </p:nvSpPr>
        <p:spPr>
          <a:xfrm>
            <a:off x="804672" y="964692"/>
            <a:ext cx="3066937" cy="1188720"/>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DE005EFA-41DD-43B1-A23C-1ED7124F169B}"/>
              </a:ext>
            </a:extLst>
          </p:cNvPr>
          <p:cNvSpPr>
            <a:spLocks noGrp="1"/>
          </p:cNvSpPr>
          <p:nvPr>
            <p:ph idx="1"/>
          </p:nvPr>
        </p:nvSpPr>
        <p:spPr>
          <a:xfrm>
            <a:off x="803244" y="2638044"/>
            <a:ext cx="3063765" cy="3263206"/>
          </a:xfrm>
        </p:spPr>
        <p:txBody>
          <a:bodyPr>
            <a:normAutofit/>
          </a:bodyPr>
          <a:lstStyle/>
          <a:p>
            <a:r>
              <a:rPr lang="en-US" dirty="0"/>
              <a:t>Bonnie Rubin, CLS (ASCP), MBA, MHA</a:t>
            </a:r>
          </a:p>
          <a:p>
            <a:r>
              <a:rPr lang="en-US" dirty="0"/>
              <a:t>Retired Laboratory Professional, currently Adjunct Assistant Professor, UI College of Public Health</a:t>
            </a:r>
          </a:p>
          <a:p>
            <a:r>
              <a:rPr lang="en-US" dirty="0"/>
              <a:t>bonnie-rubin@uiowa.edu</a:t>
            </a:r>
          </a:p>
        </p:txBody>
      </p:sp>
      <p:sp>
        <p:nvSpPr>
          <p:cNvPr id="10" name="Rectangle 9">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outdoor, man, yellow, standing&#10;&#10;Description automatically generated">
            <a:extLst>
              <a:ext uri="{FF2B5EF4-FFF2-40B4-BE49-F238E27FC236}">
                <a16:creationId xmlns:a16="http://schemas.microsoft.com/office/drawing/2014/main" id="{D22F186D-BCB4-4840-A78A-E0892D563087}"/>
              </a:ext>
            </a:extLst>
          </p:cNvPr>
          <p:cNvPicPr>
            <a:picLocks noChangeAspect="1"/>
          </p:cNvPicPr>
          <p:nvPr/>
        </p:nvPicPr>
        <p:blipFill>
          <a:blip r:embed="rId2"/>
          <a:stretch>
            <a:fillRect/>
          </a:stretch>
        </p:blipFill>
        <p:spPr>
          <a:xfrm>
            <a:off x="5083970" y="1293275"/>
            <a:ext cx="5705856" cy="4279392"/>
          </a:xfrm>
          <a:prstGeom prst="rect">
            <a:avLst/>
          </a:prstGeom>
        </p:spPr>
      </p:pic>
    </p:spTree>
    <p:extLst>
      <p:ext uri="{BB962C8B-B14F-4D97-AF65-F5344CB8AC3E}">
        <p14:creationId xmlns:p14="http://schemas.microsoft.com/office/powerpoint/2010/main" val="277046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F55BFB-46EE-4CB2-818D-58B48A285B38}"/>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My sources of information</a:t>
            </a:r>
          </a:p>
        </p:txBody>
      </p:sp>
      <p:sp useBgFill="1">
        <p:nvSpPr>
          <p:cNvPr id="12" name="Rectangle 11">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9657EFC-5DFF-4420-869D-A3AFD60B9528}"/>
              </a:ext>
            </a:extLst>
          </p:cNvPr>
          <p:cNvGraphicFramePr>
            <a:graphicFrameLocks noGrp="1"/>
          </p:cNvGraphicFramePr>
          <p:nvPr>
            <p:ph idx="1"/>
            <p:extLst>
              <p:ext uri="{D42A27DB-BD31-4B8C-83A1-F6EECF244321}">
                <p14:modId xmlns:p14="http://schemas.microsoft.com/office/powerpoint/2010/main" val="1897629159"/>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699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F9C63-435C-461F-A62A-ADE15E6DA938}"/>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My sources of information</a:t>
            </a:r>
          </a:p>
        </p:txBody>
      </p:sp>
      <p:graphicFrame>
        <p:nvGraphicFramePr>
          <p:cNvPr id="5" name="Content Placeholder 2">
            <a:extLst>
              <a:ext uri="{FF2B5EF4-FFF2-40B4-BE49-F238E27FC236}">
                <a16:creationId xmlns:a16="http://schemas.microsoft.com/office/drawing/2014/main" id="{04C772C7-0A97-4399-8D0C-0A39DC76560C}"/>
              </a:ext>
            </a:extLst>
          </p:cNvPr>
          <p:cNvGraphicFramePr>
            <a:graphicFrameLocks noGrp="1"/>
          </p:cNvGraphicFramePr>
          <p:nvPr>
            <p:ph idx="1"/>
            <p:extLst>
              <p:ext uri="{D42A27DB-BD31-4B8C-83A1-F6EECF244321}">
                <p14:modId xmlns:p14="http://schemas.microsoft.com/office/powerpoint/2010/main" val="181236068"/>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27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09E528-8723-489F-8E61-C6955B12C22C}"/>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100" dirty="0">
                <a:solidFill>
                  <a:srgbClr val="FFFFFF"/>
                </a:solidFill>
              </a:rPr>
              <a:t>Where I don’t routinely search for reliable information</a:t>
            </a:r>
          </a:p>
        </p:txBody>
      </p:sp>
      <p:sp>
        <p:nvSpPr>
          <p:cNvPr id="19"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C1A0903-3D8E-4677-889E-D032994135CC}"/>
              </a:ext>
            </a:extLst>
          </p:cNvPr>
          <p:cNvSpPr>
            <a:spLocks noGrp="1"/>
          </p:cNvSpPr>
          <p:nvPr>
            <p:ph idx="1"/>
          </p:nvPr>
        </p:nvSpPr>
        <p:spPr>
          <a:xfrm>
            <a:off x="5818142" y="648938"/>
            <a:ext cx="5605272" cy="5560124"/>
          </a:xfrm>
        </p:spPr>
        <p:txBody>
          <a:bodyPr anchor="ctr">
            <a:noAutofit/>
          </a:bodyPr>
          <a:lstStyle/>
          <a:p>
            <a:pPr>
              <a:lnSpc>
                <a:spcPct val="90000"/>
              </a:lnSpc>
            </a:pPr>
            <a:r>
              <a:rPr lang="en-US" sz="2400" dirty="0">
                <a:solidFill>
                  <a:srgbClr val="404040"/>
                </a:solidFill>
              </a:rPr>
              <a:t>Facebook – use to stay connected to friends and family and for comedy relief, i.e. Pluto Living </a:t>
            </a:r>
          </a:p>
          <a:p>
            <a:pPr lvl="1">
              <a:lnSpc>
                <a:spcPct val="90000"/>
              </a:lnSpc>
            </a:pPr>
            <a:r>
              <a:rPr lang="en-US" sz="2400" dirty="0">
                <a:solidFill>
                  <a:srgbClr val="404040"/>
                </a:solidFill>
              </a:rPr>
              <a:t>HOWEVER,  many accurate, information videos and press conferences are saved here…</a:t>
            </a:r>
          </a:p>
          <a:p>
            <a:pPr>
              <a:lnSpc>
                <a:spcPct val="90000"/>
              </a:lnSpc>
            </a:pPr>
            <a:r>
              <a:rPr lang="en-US" sz="2400" dirty="0">
                <a:solidFill>
                  <a:srgbClr val="404040"/>
                </a:solidFill>
              </a:rPr>
              <a:t>YouTube – also used for humor (Jeanne Robertson) and press conferences</a:t>
            </a:r>
          </a:p>
          <a:p>
            <a:pPr>
              <a:lnSpc>
                <a:spcPct val="90000"/>
              </a:lnSpc>
            </a:pPr>
            <a:r>
              <a:rPr lang="en-US" sz="2400" dirty="0">
                <a:solidFill>
                  <a:srgbClr val="404040"/>
                </a:solidFill>
              </a:rPr>
              <a:t>Twitter – amazed at the lack of knowledge and common sense of many people</a:t>
            </a:r>
          </a:p>
          <a:p>
            <a:pPr>
              <a:lnSpc>
                <a:spcPct val="90000"/>
              </a:lnSpc>
            </a:pPr>
            <a:r>
              <a:rPr lang="en-US" sz="2400" dirty="0">
                <a:solidFill>
                  <a:srgbClr val="404040"/>
                </a:solidFill>
              </a:rPr>
              <a:t>Television – too much hype and “partial” information</a:t>
            </a:r>
          </a:p>
          <a:p>
            <a:pPr>
              <a:lnSpc>
                <a:spcPct val="90000"/>
              </a:lnSpc>
            </a:pPr>
            <a:r>
              <a:rPr lang="en-US" sz="2400" dirty="0">
                <a:solidFill>
                  <a:srgbClr val="404040"/>
                </a:solidFill>
              </a:rPr>
              <a:t>Newspaper (yes, I still get one delivered to our home)</a:t>
            </a:r>
          </a:p>
        </p:txBody>
      </p:sp>
    </p:spTree>
    <p:extLst>
      <p:ext uri="{BB962C8B-B14F-4D97-AF65-F5344CB8AC3E}">
        <p14:creationId xmlns:p14="http://schemas.microsoft.com/office/powerpoint/2010/main" val="310554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60552-F2B1-4738-944C-1A94089637E2}"/>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000" dirty="0"/>
              <a:t>What everyone should know about emergency response in the U.S.</a:t>
            </a:r>
          </a:p>
        </p:txBody>
      </p:sp>
      <p:sp useBgFill="1">
        <p:nvSpPr>
          <p:cNvPr id="12" name="Rectangle 11">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C211C436-5C9C-4F56-9A09-805F78728969}"/>
              </a:ext>
            </a:extLst>
          </p:cNvPr>
          <p:cNvGraphicFramePr>
            <a:graphicFrameLocks noGrp="1"/>
          </p:cNvGraphicFramePr>
          <p:nvPr>
            <p:ph idx="1"/>
            <p:extLst>
              <p:ext uri="{D42A27DB-BD31-4B8C-83A1-F6EECF244321}">
                <p14:modId xmlns:p14="http://schemas.microsoft.com/office/powerpoint/2010/main" val="3741363051"/>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92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C29568-D42A-4F01-A054-E4E3139877D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100" dirty="0">
                <a:solidFill>
                  <a:srgbClr val="FFFFFF"/>
                </a:solidFill>
              </a:rPr>
              <a:t>What everyone should know about emergency response in the U.S.</a:t>
            </a:r>
          </a:p>
        </p:txBody>
      </p:sp>
      <p:sp>
        <p:nvSpPr>
          <p:cNvPr id="3" name="Content Placeholder 2">
            <a:extLst>
              <a:ext uri="{FF2B5EF4-FFF2-40B4-BE49-F238E27FC236}">
                <a16:creationId xmlns:a16="http://schemas.microsoft.com/office/drawing/2014/main" id="{05B5675D-F6B6-40F2-8E72-47F30B768AA6}"/>
              </a:ext>
            </a:extLst>
          </p:cNvPr>
          <p:cNvSpPr>
            <a:spLocks noGrp="1"/>
          </p:cNvSpPr>
          <p:nvPr>
            <p:ph idx="1"/>
          </p:nvPr>
        </p:nvSpPr>
        <p:spPr>
          <a:xfrm>
            <a:off x="5346700" y="741680"/>
            <a:ext cx="6289591" cy="5773420"/>
          </a:xfrm>
        </p:spPr>
        <p:txBody>
          <a:bodyPr anchor="ctr">
            <a:normAutofit/>
          </a:bodyPr>
          <a:lstStyle/>
          <a:p>
            <a:pPr>
              <a:lnSpc>
                <a:spcPct val="90000"/>
              </a:lnSpc>
            </a:pPr>
            <a:r>
              <a:rPr lang="en-US" sz="2000" dirty="0"/>
              <a:t>Governors are responsible for declaring their state of emergency in order to enable federal support or intervention.  In the case of COVID-19,  the President declared a national public health emergency prior to some states declaring a state of emergency.  This allowed the release of federal funds to the states for response that can be used for all aspects of the response.</a:t>
            </a:r>
          </a:p>
          <a:p>
            <a:pPr>
              <a:lnSpc>
                <a:spcPct val="90000"/>
              </a:lnSpc>
            </a:pPr>
            <a:r>
              <a:rPr lang="en-US" sz="2000" dirty="0"/>
              <a:t>Since 9/11 and the Anthrax Letters, public health and our partners have:</a:t>
            </a:r>
          </a:p>
          <a:p>
            <a:pPr lvl="1">
              <a:lnSpc>
                <a:spcPct val="90000"/>
              </a:lnSpc>
            </a:pPr>
            <a:r>
              <a:rPr lang="en-US" sz="1800" dirty="0"/>
              <a:t>Developed Emergency Response Plans, and Continuity of Operations Plans</a:t>
            </a:r>
          </a:p>
          <a:p>
            <a:pPr lvl="1">
              <a:lnSpc>
                <a:spcPct val="90000"/>
              </a:lnSpc>
            </a:pPr>
            <a:r>
              <a:rPr lang="en-US" sz="1800" dirty="0"/>
              <a:t>Continuously trained, exercised and drilled for disasters and infectious disease outbreaks.  This is a requirement of the Public Health Emergency Cooperative Agreement (PHEP) Program</a:t>
            </a:r>
          </a:p>
          <a:p>
            <a:pPr marL="0" indent="0">
              <a:lnSpc>
                <a:spcPct val="90000"/>
              </a:lnSpc>
              <a:buNone/>
            </a:pPr>
            <a:endParaRPr lang="en-US" sz="1500" dirty="0"/>
          </a:p>
          <a:p>
            <a:pPr>
              <a:lnSpc>
                <a:spcPct val="90000"/>
              </a:lnSpc>
            </a:pPr>
            <a:endParaRPr lang="en-US" sz="1500" dirty="0"/>
          </a:p>
        </p:txBody>
      </p:sp>
    </p:spTree>
    <p:extLst>
      <p:ext uri="{BB962C8B-B14F-4D97-AF65-F5344CB8AC3E}">
        <p14:creationId xmlns:p14="http://schemas.microsoft.com/office/powerpoint/2010/main" val="5486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1BF3-8572-44A8-BA58-8DA402399BD4}"/>
              </a:ext>
            </a:extLst>
          </p:cNvPr>
          <p:cNvSpPr>
            <a:spLocks noGrp="1"/>
          </p:cNvSpPr>
          <p:nvPr>
            <p:ph type="title"/>
          </p:nvPr>
        </p:nvSpPr>
        <p:spPr>
          <a:xfrm>
            <a:off x="551649" y="453351"/>
            <a:ext cx="7729728" cy="1188720"/>
          </a:xfrm>
        </p:spPr>
        <p:txBody>
          <a:bodyPr>
            <a:normAutofit fontScale="90000"/>
          </a:bodyPr>
          <a:lstStyle/>
          <a:p>
            <a:r>
              <a:rPr lang="en-US" dirty="0"/>
              <a:t>Updates related to CDC Laboratory calls</a:t>
            </a:r>
            <a:br>
              <a:rPr lang="en-US" dirty="0"/>
            </a:br>
            <a:r>
              <a:rPr lang="en-US" dirty="0"/>
              <a:t>as of March 30, 2020</a:t>
            </a:r>
          </a:p>
        </p:txBody>
      </p:sp>
      <p:sp>
        <p:nvSpPr>
          <p:cNvPr id="3" name="Content Placeholder 2">
            <a:extLst>
              <a:ext uri="{FF2B5EF4-FFF2-40B4-BE49-F238E27FC236}">
                <a16:creationId xmlns:a16="http://schemas.microsoft.com/office/drawing/2014/main" id="{494A2C64-C761-4691-9C78-93700B7FEC93}"/>
              </a:ext>
            </a:extLst>
          </p:cNvPr>
          <p:cNvSpPr>
            <a:spLocks noGrp="1"/>
          </p:cNvSpPr>
          <p:nvPr>
            <p:ph idx="1"/>
          </p:nvPr>
        </p:nvSpPr>
        <p:spPr>
          <a:xfrm>
            <a:off x="593557" y="2012402"/>
            <a:ext cx="11004885" cy="4436524"/>
          </a:xfrm>
        </p:spPr>
        <p:txBody>
          <a:bodyPr>
            <a:noAutofit/>
          </a:bodyPr>
          <a:lstStyle/>
          <a:p>
            <a:r>
              <a:rPr lang="en-US" sz="2400" dirty="0"/>
              <a:t>CDC is developing a set of assays to detect antibodies, HOWEVER CDC does not intend to pursue an Emergency Use Authorization (EUA) since they do not intend to use the test for diagnostic purposes.</a:t>
            </a:r>
          </a:p>
          <a:p>
            <a:r>
              <a:rPr lang="en-US" sz="2400" dirty="0"/>
              <a:t>FDA is reviewing some assays for diagnostic serology antibody tests and hope to have some approved within the week.</a:t>
            </a:r>
          </a:p>
          <a:p>
            <a:r>
              <a:rPr lang="en-US" sz="2400" dirty="0"/>
              <a:t>CMS has issued a new guidance that is ONLY applicable during the COVID-19 state of emergency, that includes:</a:t>
            </a:r>
          </a:p>
          <a:p>
            <a:pPr lvl="1"/>
            <a:r>
              <a:rPr lang="en-US" sz="2200" dirty="0"/>
              <a:t>Expedited CLIA certification</a:t>
            </a:r>
          </a:p>
          <a:p>
            <a:pPr lvl="1"/>
            <a:r>
              <a:rPr lang="en-US" sz="2200" dirty="0"/>
              <a:t>Allowable remote review of laboratory data and slides</a:t>
            </a:r>
          </a:p>
          <a:p>
            <a:pPr marL="228600" lvl="1" indent="0">
              <a:buNone/>
            </a:pPr>
            <a:r>
              <a:rPr lang="en-US" sz="2200" dirty="0"/>
              <a:t>CDC is developing a guidance on decontamination on re-use of PPE</a:t>
            </a:r>
          </a:p>
        </p:txBody>
      </p:sp>
      <p:pic>
        <p:nvPicPr>
          <p:cNvPr id="4" name="Picture 3">
            <a:extLst>
              <a:ext uri="{FF2B5EF4-FFF2-40B4-BE49-F238E27FC236}">
                <a16:creationId xmlns:a16="http://schemas.microsoft.com/office/drawing/2014/main" id="{0255F79E-6ACC-4CE5-9B72-9C5584D044CE}"/>
              </a:ext>
            </a:extLst>
          </p:cNvPr>
          <p:cNvPicPr>
            <a:picLocks noChangeAspect="1"/>
          </p:cNvPicPr>
          <p:nvPr/>
        </p:nvPicPr>
        <p:blipFill>
          <a:blip r:embed="rId2"/>
          <a:stretch>
            <a:fillRect/>
          </a:stretch>
        </p:blipFill>
        <p:spPr>
          <a:xfrm>
            <a:off x="8534400" y="180739"/>
            <a:ext cx="1398587" cy="1047590"/>
          </a:xfrm>
          <a:prstGeom prst="rect">
            <a:avLst/>
          </a:prstGeom>
        </p:spPr>
      </p:pic>
      <p:pic>
        <p:nvPicPr>
          <p:cNvPr id="5" name="Picture 4">
            <a:extLst>
              <a:ext uri="{FF2B5EF4-FFF2-40B4-BE49-F238E27FC236}">
                <a16:creationId xmlns:a16="http://schemas.microsoft.com/office/drawing/2014/main" id="{8691BD99-3DF3-415B-9226-B2B3C885BCE6}"/>
              </a:ext>
            </a:extLst>
          </p:cNvPr>
          <p:cNvPicPr>
            <a:picLocks noChangeAspect="1"/>
          </p:cNvPicPr>
          <p:nvPr/>
        </p:nvPicPr>
        <p:blipFill>
          <a:blip r:embed="rId3"/>
          <a:stretch>
            <a:fillRect/>
          </a:stretch>
        </p:blipFill>
        <p:spPr>
          <a:xfrm>
            <a:off x="10032222" y="224149"/>
            <a:ext cx="1918478" cy="1047590"/>
          </a:xfrm>
          <a:prstGeom prst="rect">
            <a:avLst/>
          </a:prstGeom>
        </p:spPr>
      </p:pic>
      <p:pic>
        <p:nvPicPr>
          <p:cNvPr id="6" name="Picture 5">
            <a:extLst>
              <a:ext uri="{FF2B5EF4-FFF2-40B4-BE49-F238E27FC236}">
                <a16:creationId xmlns:a16="http://schemas.microsoft.com/office/drawing/2014/main" id="{101B668F-A71C-4FA9-AAD9-71F9F395EFE8}"/>
              </a:ext>
            </a:extLst>
          </p:cNvPr>
          <p:cNvPicPr>
            <a:picLocks noChangeAspect="1"/>
          </p:cNvPicPr>
          <p:nvPr/>
        </p:nvPicPr>
        <p:blipFill>
          <a:blip r:embed="rId4"/>
          <a:stretch>
            <a:fillRect/>
          </a:stretch>
        </p:blipFill>
        <p:spPr>
          <a:xfrm>
            <a:off x="9638499" y="1127317"/>
            <a:ext cx="2059178" cy="885085"/>
          </a:xfrm>
          <a:prstGeom prst="rect">
            <a:avLst/>
          </a:prstGeom>
        </p:spPr>
      </p:pic>
    </p:spTree>
    <p:extLst>
      <p:ext uri="{BB962C8B-B14F-4D97-AF65-F5344CB8AC3E}">
        <p14:creationId xmlns:p14="http://schemas.microsoft.com/office/powerpoint/2010/main" val="130422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590A-588C-49C0-AA15-9F7B25A50DF2}"/>
              </a:ext>
            </a:extLst>
          </p:cNvPr>
          <p:cNvSpPr>
            <a:spLocks noGrp="1"/>
          </p:cNvSpPr>
          <p:nvPr>
            <p:ph type="title"/>
          </p:nvPr>
        </p:nvSpPr>
        <p:spPr>
          <a:xfrm>
            <a:off x="2472436" y="314579"/>
            <a:ext cx="7729728" cy="1188720"/>
          </a:xfrm>
        </p:spPr>
        <p:txBody>
          <a:bodyPr/>
          <a:lstStyle/>
          <a:p>
            <a:r>
              <a:rPr lang="en-US" dirty="0"/>
              <a:t>Discussions At the county level</a:t>
            </a:r>
          </a:p>
        </p:txBody>
      </p:sp>
      <p:sp>
        <p:nvSpPr>
          <p:cNvPr id="3" name="Content Placeholder 2">
            <a:extLst>
              <a:ext uri="{FF2B5EF4-FFF2-40B4-BE49-F238E27FC236}">
                <a16:creationId xmlns:a16="http://schemas.microsoft.com/office/drawing/2014/main" id="{976D4791-5343-45F8-9CA8-7C1C20F705C2}"/>
              </a:ext>
            </a:extLst>
          </p:cNvPr>
          <p:cNvSpPr>
            <a:spLocks noGrp="1"/>
          </p:cNvSpPr>
          <p:nvPr>
            <p:ph idx="1"/>
          </p:nvPr>
        </p:nvSpPr>
        <p:spPr>
          <a:xfrm>
            <a:off x="344905" y="1901444"/>
            <a:ext cx="11502190" cy="3875051"/>
          </a:xfrm>
        </p:spPr>
        <p:txBody>
          <a:bodyPr>
            <a:normAutofit/>
          </a:bodyPr>
          <a:lstStyle/>
          <a:p>
            <a:r>
              <a:rPr lang="en-US" sz="2400" dirty="0"/>
              <a:t>Sheltering-in-Place (SIP) versus Safer at Home</a:t>
            </a:r>
          </a:p>
          <a:p>
            <a:r>
              <a:rPr lang="en-US" sz="2400" dirty="0"/>
              <a:t>Recommendations vs. Mandates</a:t>
            </a:r>
          </a:p>
          <a:p>
            <a:r>
              <a:rPr lang="en-US" sz="2400" dirty="0"/>
              <a:t>Need for targeted messaging</a:t>
            </a:r>
          </a:p>
          <a:p>
            <a:r>
              <a:rPr lang="en-US" sz="2400" dirty="0"/>
              <a:t>Legal authority at the state, county and city levels</a:t>
            </a:r>
          </a:p>
          <a:p>
            <a:r>
              <a:rPr lang="en-US" sz="2400" dirty="0"/>
              <a:t>What is an “Essential Service”? </a:t>
            </a:r>
          </a:p>
          <a:p>
            <a:pPr lvl="1"/>
            <a:r>
              <a:rPr lang="en-US" sz="2200" dirty="0"/>
              <a:t>Recommended by the U.S. Dept. of Homeland Security</a:t>
            </a:r>
          </a:p>
          <a:p>
            <a:pPr lvl="1"/>
            <a:r>
              <a:rPr lang="en-US" sz="2200" dirty="0">
                <a:hlinkClick r:id="rId2"/>
              </a:rPr>
              <a:t>https://www.cisa.gov/identifying-critical-infrastructure-during-covid-19</a:t>
            </a:r>
            <a:endParaRPr lang="en-US" sz="2200" dirty="0"/>
          </a:p>
          <a:p>
            <a:endParaRPr lang="en-US" dirty="0"/>
          </a:p>
        </p:txBody>
      </p:sp>
      <p:pic>
        <p:nvPicPr>
          <p:cNvPr id="1026" name="Picture 2" descr="Iowa Artist Recreates 'American Gothic' For Social Distancing">
            <a:extLst>
              <a:ext uri="{FF2B5EF4-FFF2-40B4-BE49-F238E27FC236}">
                <a16:creationId xmlns:a16="http://schemas.microsoft.com/office/drawing/2014/main" id="{81E02687-7967-41F8-B395-4804379BE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115" y="2293874"/>
            <a:ext cx="3515685" cy="2443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D1234B-0347-4E8B-BC5A-0EECD4C0661D}"/>
              </a:ext>
            </a:extLst>
          </p:cNvPr>
          <p:cNvSpPr txBox="1"/>
          <p:nvPr/>
        </p:nvSpPr>
        <p:spPr>
          <a:xfrm>
            <a:off x="963769" y="5661093"/>
            <a:ext cx="10264462" cy="1015663"/>
          </a:xfrm>
          <a:prstGeom prst="rect">
            <a:avLst/>
          </a:prstGeom>
          <a:noFill/>
        </p:spPr>
        <p:txBody>
          <a:bodyPr wrap="square" rtlCol="0">
            <a:spAutoFit/>
          </a:bodyPr>
          <a:lstStyle/>
          <a:p>
            <a:r>
              <a:rPr lang="en-US" sz="2000" dirty="0"/>
              <a:t>I never thought the comment “I wouldn’t touch him/her with a 6 foot pole” would become a national policy, </a:t>
            </a:r>
          </a:p>
          <a:p>
            <a:r>
              <a:rPr lang="en-US" sz="2000" dirty="0"/>
              <a:t>but here we are…</a:t>
            </a:r>
          </a:p>
        </p:txBody>
      </p:sp>
    </p:spTree>
    <p:extLst>
      <p:ext uri="{BB962C8B-B14F-4D97-AF65-F5344CB8AC3E}">
        <p14:creationId xmlns:p14="http://schemas.microsoft.com/office/powerpoint/2010/main" val="218740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A picture containing racket, ball, man, swinging&#10;&#10;Description automatically generated">
            <a:extLst>
              <a:ext uri="{FF2B5EF4-FFF2-40B4-BE49-F238E27FC236}">
                <a16:creationId xmlns:a16="http://schemas.microsoft.com/office/drawing/2014/main" id="{CAAEF119-D86E-4B61-B2B3-26DC02851678}"/>
              </a:ext>
            </a:extLst>
          </p:cNvPr>
          <p:cNvPicPr>
            <a:picLocks noChangeAspect="1"/>
          </p:cNvPicPr>
          <p:nvPr/>
        </p:nvPicPr>
        <p:blipFill>
          <a:blip r:embed="rId2"/>
          <a:stretch>
            <a:fillRect/>
          </a:stretch>
        </p:blipFill>
        <p:spPr>
          <a:xfrm>
            <a:off x="830146" y="228600"/>
            <a:ext cx="10469756" cy="6438900"/>
          </a:xfrm>
          <a:prstGeom prst="rect">
            <a:avLst/>
          </a:prstGeom>
        </p:spPr>
      </p:pic>
    </p:spTree>
    <p:extLst>
      <p:ext uri="{BB962C8B-B14F-4D97-AF65-F5344CB8AC3E}">
        <p14:creationId xmlns:p14="http://schemas.microsoft.com/office/powerpoint/2010/main" val="29635294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11</TotalTime>
  <Words>1003</Words>
  <Application>Microsoft Office PowerPoint</Application>
  <PresentationFormat>Widescreen</PresentationFormat>
  <Paragraphs>100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Parcel</vt:lpstr>
      <vt:lpstr>General perspectives  or thoughts while washing my hands</vt:lpstr>
      <vt:lpstr>My sources of information</vt:lpstr>
      <vt:lpstr>My sources of information</vt:lpstr>
      <vt:lpstr>Where I don’t routinely search for reliable information</vt:lpstr>
      <vt:lpstr>What everyone should know about emergency response in the U.S.</vt:lpstr>
      <vt:lpstr>What everyone should know about emergency response in the U.S.</vt:lpstr>
      <vt:lpstr>Updates related to CDC Laboratory calls as of March 30, 2020</vt:lpstr>
      <vt:lpstr>Discussions At the county level</vt:lpstr>
      <vt:lpstr>PowerPoint Presentation</vt:lpstr>
      <vt:lpstr>PowerPoint Presentation</vt:lpstr>
      <vt:lpstr>Organizations http://www.mphtc.org/covid-19-resources/</vt:lpstr>
      <vt:lpstr>Communications http://www.mphtc.org/covid-19-resources/</vt:lpstr>
      <vt:lpstr>Mental Health resources http://www.mphtc.org/covid-19-resources/</vt:lpstr>
      <vt:lpstr>Other tidbits I wish everyone just knew or would ask about…</vt:lpstr>
      <vt:lpstr>Other tidbits I wish everyone just knew or would ask about…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perspectives  or thoughts while washing my hands</dc:title>
  <dc:creator>bonnie rubin</dc:creator>
  <cp:lastModifiedBy>bonnie rubin</cp:lastModifiedBy>
  <cp:revision>3</cp:revision>
  <dcterms:created xsi:type="dcterms:W3CDTF">2020-04-01T02:22:26Z</dcterms:created>
  <dcterms:modified xsi:type="dcterms:W3CDTF">2020-04-01T21:18:36Z</dcterms:modified>
</cp:coreProperties>
</file>