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6" r:id="rId2"/>
    <p:sldId id="270" r:id="rId3"/>
    <p:sldId id="271" r:id="rId4"/>
    <p:sldId id="278" r:id="rId5"/>
    <p:sldId id="265" r:id="rId6"/>
    <p:sldId id="267" r:id="rId7"/>
    <p:sldId id="268" r:id="rId8"/>
    <p:sldId id="272" r:id="rId9"/>
    <p:sldId id="273" r:id="rId10"/>
    <p:sldId id="274" r:id="rId11"/>
    <p:sldId id="275" r:id="rId12"/>
    <p:sldId id="276" r:id="rId13"/>
    <p:sldId id="277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3" autoAdjust="0"/>
    <p:restoredTop sz="94607"/>
  </p:normalViewPr>
  <p:slideViewPr>
    <p:cSldViewPr snapToGrid="0" snapToObjects="1">
      <p:cViewPr varScale="1">
        <p:scale>
          <a:sx n="91" d="100"/>
          <a:sy n="91" d="100"/>
        </p:scale>
        <p:origin x="13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2FD1-B169-9B41-A890-0ECD81C3476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943EA-69D9-7E49-97CD-A49926F61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49" y="2677626"/>
            <a:ext cx="6858000" cy="1843238"/>
          </a:xfrm>
        </p:spPr>
        <p:txBody>
          <a:bodyPr anchor="t" anchorCtr="0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Right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49" y="4574783"/>
            <a:ext cx="6858000" cy="40746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49" y="4952307"/>
            <a:ext cx="6858000" cy="4631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917" y="1774217"/>
            <a:ext cx="651313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730595" y="2339665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3BE6AB2-3490-2748-9E67-B0D1C9E9F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6484" y="0"/>
            <a:ext cx="2020330" cy="9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49" y="3367174"/>
            <a:ext cx="6858000" cy="1843238"/>
          </a:xfrm>
        </p:spPr>
        <p:txBody>
          <a:bodyPr anchor="t" anchorCtr="0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Closing Slide Header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7917" y="2463765"/>
            <a:ext cx="651313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730595" y="3029213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A153940-985B-0343-8AA0-962B6459B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6484" y="0"/>
            <a:ext cx="2020330" cy="9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269D8-9185-4B4A-BBD8-98902D1A9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4365" y="1875183"/>
            <a:ext cx="6215270" cy="31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49" y="2677626"/>
            <a:ext cx="6858000" cy="992326"/>
          </a:xfrm>
        </p:spPr>
        <p:txBody>
          <a:bodyPr anchor="t" anchorCtr="0">
            <a:norm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49" y="3557929"/>
            <a:ext cx="6858000" cy="40746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730595" y="2450876"/>
            <a:ext cx="576398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93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49" y="2677626"/>
            <a:ext cx="6858000" cy="992326"/>
          </a:xfrm>
        </p:spPr>
        <p:txBody>
          <a:bodyPr anchor="t" anchorCtr="0">
            <a:normAutofit/>
          </a:bodyPr>
          <a:lstStyle>
            <a:lvl1pPr algn="l">
              <a:defRPr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49" y="3627502"/>
            <a:ext cx="6858000" cy="40746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730595" y="2450876"/>
            <a:ext cx="57639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7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FFEA7CF-83E7-764C-ABBA-82BBDBDAEC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5B506F-BBA1-9842-893B-0EB9BFBD1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4475" y="2393895"/>
            <a:ext cx="3624710" cy="553998"/>
          </a:xfrm>
          <a:solidFill>
            <a:schemeClr val="accent1"/>
          </a:solidFill>
        </p:spPr>
        <p:txBody>
          <a:bodyPr vert="horz" wrap="none" lIns="91440" anchor="ctr" anchorCtr="0">
            <a:sp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3161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9" y="494273"/>
            <a:ext cx="7886700" cy="86908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1689"/>
            <a:ext cx="7886700" cy="4388698"/>
          </a:xfrm>
        </p:spPr>
        <p:txBody>
          <a:bodyPr/>
          <a:lstStyle>
            <a:lvl1pPr marL="171450" indent="-171450">
              <a:buSzPct val="95000"/>
              <a:buFontTx/>
              <a:buBlip>
                <a:blip r:embed="rId2"/>
              </a:buBlip>
              <a:defRPr/>
            </a:lvl1pPr>
            <a:lvl2pPr marL="5143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8572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001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430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DC48E3-2023-0242-985D-69E25BFF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628651" y="13633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111DF5C-863B-494F-85BE-A436C8203E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44" y="365126"/>
            <a:ext cx="7886700" cy="1331865"/>
          </a:xfrm>
        </p:spPr>
        <p:txBody>
          <a:bodyPr/>
          <a:lstStyle/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that runs to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7101"/>
            <a:ext cx="7886700" cy="4018000"/>
          </a:xfrm>
        </p:spPr>
        <p:txBody>
          <a:bodyPr/>
          <a:lstStyle>
            <a:lvl1pPr marL="171450" indent="-171450">
              <a:buSzPct val="95000"/>
              <a:buFontTx/>
              <a:buBlip>
                <a:blip r:embed="rId2"/>
              </a:buBlip>
              <a:defRPr/>
            </a:lvl1pPr>
            <a:lvl2pPr marL="5143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8572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2001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4pPr>
            <a:lvl5pPr marL="1543050" indent="-1714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628651" y="17340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09528C-DB51-A24D-915E-2E04DFCB9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49DAA7-4BE1-B748-9C7B-DA63BD0EB7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8E5D18-D14C-2E49-8475-3B6767E2DE9A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2387"/>
            <a:ext cx="4171950" cy="3923407"/>
          </a:xfrm>
        </p:spPr>
        <p:txBody>
          <a:bodyPr/>
          <a:lstStyle>
            <a:lvl1pPr marL="171450" indent="-17145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3970" y="1"/>
            <a:ext cx="4227557" cy="63837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CFD86F-631F-DB40-8919-BA8E20BF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43" y="365126"/>
            <a:ext cx="4227557" cy="13318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458B34-F735-D249-820C-C797A1F1FED6}"/>
              </a:ext>
            </a:extLst>
          </p:cNvPr>
          <p:cNvCxnSpPr>
            <a:cxnSpLocks/>
          </p:cNvCxnSpPr>
          <p:nvPr userDrawn="1"/>
        </p:nvCxnSpPr>
        <p:spPr>
          <a:xfrm>
            <a:off x="628651" y="17340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1F0FA0-1F46-E043-AE59-E85747041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DB5E60-3D00-2445-93A3-D52213C511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8D99024-F68B-C04C-A2AC-E78D62D8E79D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19933" y="2855783"/>
            <a:ext cx="3824068" cy="353793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Click icon to add picture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19932" y="0"/>
            <a:ext cx="1895877" cy="28176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2028" y="0"/>
            <a:ext cx="1895877" cy="281768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76" y="365126"/>
            <a:ext cx="4227557" cy="13318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628651" y="17340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2387"/>
            <a:ext cx="4171950" cy="3923407"/>
          </a:xfrm>
        </p:spPr>
        <p:txBody>
          <a:bodyPr/>
          <a:lstStyle>
            <a:lvl1pPr marL="171450" indent="-171450">
              <a:buSzPct val="95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57E0904-C0C0-C444-8526-10F5A0BCC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C05709-C64C-4E48-ADA0-05F2402FBA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6EBBA0-2B0E-FB4D-B3E3-D6D8CFD2D304}"/>
              </a:ext>
            </a:extLst>
          </p:cNvPr>
          <p:cNvSpPr/>
          <p:nvPr userDrawn="1"/>
        </p:nvSpPr>
        <p:spPr>
          <a:xfrm>
            <a:off x="0" y="6389512"/>
            <a:ext cx="9144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9" y="494273"/>
            <a:ext cx="7886700" cy="8690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628651" y="1363362"/>
            <a:ext cx="576398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54510" y="1570038"/>
            <a:ext cx="7886700" cy="41148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D72E00-D5A0-3949-A13A-E74226E1A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6974" y="6441193"/>
            <a:ext cx="6276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12B3D-5C17-A448-B655-A9DD7C2ED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6228591"/>
            <a:ext cx="1337151" cy="6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0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63" r:id="rId3"/>
    <p:sldLayoutId id="2147483661" r:id="rId4"/>
    <p:sldLayoutId id="2147483650" r:id="rId5"/>
    <p:sldLayoutId id="2147483662" r:id="rId6"/>
    <p:sldLayoutId id="2147483654" r:id="rId7"/>
    <p:sldLayoutId id="2147483655" r:id="rId8"/>
    <p:sldLayoutId id="2147483665" r:id="rId9"/>
    <p:sldLayoutId id="2147483664" r:id="rId10"/>
    <p:sldLayoutId id="2147483666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Welcome Students!</a:t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College of Public Health New Student Orientation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August 18,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62387"/>
            <a:ext cx="7947793" cy="2094606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sz="2400" dirty="0" smtClean="0"/>
              <a:t>Administrative offices located on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floor, north side</a:t>
            </a:r>
          </a:p>
          <a:p>
            <a:pPr marL="0" indent="0">
              <a:buNone/>
            </a:pPr>
            <a:endParaRPr lang="en-US" sz="1500" b="1" dirty="0" smtClean="0"/>
          </a:p>
          <a:p>
            <a:pPr marL="0" indent="0">
              <a:buNone/>
            </a:pPr>
            <a:r>
              <a:rPr lang="en-US" sz="2400" b="1" dirty="0" smtClean="0"/>
              <a:t>Degrees offered:</a:t>
            </a:r>
            <a:endParaRPr lang="en-US" sz="2400" b="1" dirty="0"/>
          </a:p>
          <a:p>
            <a:pPr lvl="1"/>
            <a:r>
              <a:rPr lang="en-US" sz="2100" dirty="0" smtClean="0"/>
              <a:t>MPH, MS, and PhD in Health Policy</a:t>
            </a:r>
          </a:p>
          <a:p>
            <a:pPr lvl="1"/>
            <a:r>
              <a:rPr lang="en-US" sz="2100" dirty="0" smtClean="0"/>
              <a:t>MHA</a:t>
            </a:r>
          </a:p>
          <a:p>
            <a:pPr lvl="1"/>
            <a:r>
              <a:rPr lang="en-US" sz="2100" dirty="0" smtClean="0"/>
              <a:t>Executive MHA</a:t>
            </a:r>
          </a:p>
          <a:p>
            <a:pPr lvl="1"/>
            <a:r>
              <a:rPr lang="en-US" sz="2100" dirty="0" smtClean="0"/>
              <a:t>Certificate in Healthcare Administration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1028700" lvl="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43" y="365126"/>
            <a:ext cx="7829977" cy="1331865"/>
          </a:xfrm>
        </p:spPr>
        <p:txBody>
          <a:bodyPr>
            <a:normAutofit/>
          </a:bodyPr>
          <a:lstStyle/>
          <a:p>
            <a:r>
              <a:rPr lang="en-US" dirty="0" smtClean="0"/>
              <a:t>Health Management and Policy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" y="4059444"/>
            <a:ext cx="990600" cy="1386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43" y="4025670"/>
            <a:ext cx="1014724" cy="1420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7366" y="4538786"/>
            <a:ext cx="244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Keith Mueller, PhD</a:t>
            </a:r>
          </a:p>
          <a:p>
            <a:r>
              <a:rPr lang="en-US" dirty="0" smtClean="0"/>
              <a:t>Department Head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9462" y="453878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Gwendolyn Archibald</a:t>
            </a:r>
          </a:p>
          <a:p>
            <a:r>
              <a:rPr lang="en-US" dirty="0" smtClean="0"/>
              <a:t>Graduate Program Coordinator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8" y="3870524"/>
            <a:ext cx="1125543" cy="157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320" y="3831856"/>
            <a:ext cx="1019247" cy="161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4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62387"/>
            <a:ext cx="7947793" cy="2094606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2400" dirty="0" smtClean="0"/>
              <a:t>Administrative offices located on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floor, south side</a:t>
            </a:r>
          </a:p>
          <a:p>
            <a:pPr marL="0" indent="0">
              <a:buNone/>
            </a:pPr>
            <a:endParaRPr lang="en-US" sz="1500" b="1" dirty="0" smtClean="0"/>
          </a:p>
          <a:p>
            <a:pPr marL="0" indent="0">
              <a:buNone/>
            </a:pPr>
            <a:r>
              <a:rPr lang="en-US" sz="2400" b="1" dirty="0" smtClean="0"/>
              <a:t>Degrees offered:</a:t>
            </a:r>
            <a:endParaRPr lang="en-US" sz="2400" b="1" dirty="0"/>
          </a:p>
          <a:p>
            <a:pPr lvl="1"/>
            <a:r>
              <a:rPr lang="en-US" sz="2100" dirty="0" smtClean="0"/>
              <a:t>MPH, MS, and PhD in Occupational and Environmental Health</a:t>
            </a:r>
          </a:p>
          <a:p>
            <a:pPr lvl="1"/>
            <a:r>
              <a:rPr lang="en-US" sz="2100" dirty="0" smtClean="0"/>
              <a:t>MS and PhD in Industrial Hygiene and Agricultural Safety and Health</a:t>
            </a:r>
          </a:p>
          <a:p>
            <a:pPr lvl="1"/>
            <a:r>
              <a:rPr lang="en-US" sz="2100" dirty="0" smtClean="0"/>
              <a:t>Certificate in Agricultural Safety and Health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1028700" lvl="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43" y="365126"/>
            <a:ext cx="8003398" cy="1331865"/>
          </a:xfrm>
        </p:spPr>
        <p:txBody>
          <a:bodyPr>
            <a:normAutofit/>
          </a:bodyPr>
          <a:lstStyle/>
          <a:p>
            <a:r>
              <a:rPr lang="en-US" dirty="0" smtClean="0"/>
              <a:t>Occupational and Environmental Health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" y="4059444"/>
            <a:ext cx="990600" cy="1386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43" y="4025670"/>
            <a:ext cx="1014724" cy="1420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7366" y="4538786"/>
            <a:ext cx="244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Peter Thorne, PhD</a:t>
            </a:r>
          </a:p>
          <a:p>
            <a:r>
              <a:rPr lang="en-US" dirty="0" smtClean="0"/>
              <a:t>Department Head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9462" y="453878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 Asa</a:t>
            </a:r>
          </a:p>
          <a:p>
            <a:r>
              <a:rPr lang="en-US" dirty="0" smtClean="0"/>
              <a:t>Graduate Program Coordinator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8" y="4087272"/>
            <a:ext cx="970723" cy="1359012"/>
          </a:xfrm>
          <a:prstGeom prst="rect">
            <a:avLst/>
          </a:prstGeom>
        </p:spPr>
      </p:pic>
      <p:pic>
        <p:nvPicPr>
          <p:cNvPr id="11" name="Picture 10" descr="H:\Main\Misc\Pics\asa_dave_2-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43" y="4025670"/>
            <a:ext cx="1006480" cy="1409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7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Five Departmental Program of Study options</a:t>
            </a:r>
          </a:p>
          <a:p>
            <a:r>
              <a:rPr lang="en-US" dirty="0" smtClean="0"/>
              <a:t>Joint Degrees</a:t>
            </a:r>
          </a:p>
          <a:p>
            <a:pPr lvl="1"/>
            <a:r>
              <a:rPr lang="en-US" dirty="0" smtClean="0"/>
              <a:t>MD/MPH</a:t>
            </a:r>
          </a:p>
          <a:p>
            <a:pPr lvl="1"/>
            <a:r>
              <a:rPr lang="en-US" dirty="0" err="1" smtClean="0"/>
              <a:t>PharmD</a:t>
            </a:r>
            <a:r>
              <a:rPr lang="en-US" dirty="0" smtClean="0"/>
              <a:t>/MPH</a:t>
            </a:r>
          </a:p>
          <a:p>
            <a:pPr lvl="1"/>
            <a:r>
              <a:rPr lang="en-US" dirty="0" smtClean="0"/>
              <a:t>JD/MPH</a:t>
            </a:r>
          </a:p>
          <a:p>
            <a:pPr lvl="1"/>
            <a:r>
              <a:rPr lang="en-US" dirty="0" smtClean="0"/>
              <a:t>DVM/MPH</a:t>
            </a:r>
          </a:p>
          <a:p>
            <a:r>
              <a:rPr lang="en-US" dirty="0" smtClean="0"/>
              <a:t>MPH for Practicing Veterinarians</a:t>
            </a:r>
          </a:p>
          <a:p>
            <a:r>
              <a:rPr lang="en-US" dirty="0" smtClean="0"/>
              <a:t>MPH for Professionals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33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of Public Health Program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4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62387"/>
            <a:ext cx="7947793" cy="402851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2400" b="1" dirty="0" smtClean="0"/>
              <a:t>Undergrad to Grad (U2G):</a:t>
            </a:r>
          </a:p>
          <a:p>
            <a:pPr marL="0" lvl="0" indent="0">
              <a:buNone/>
            </a:pPr>
            <a:r>
              <a:rPr lang="en-US" sz="2400" dirty="0" smtClean="0"/>
              <a:t>Students can pursue an undergraduate to graduate degree, completing both in 5 years. Agreements are in place with these institutions:</a:t>
            </a:r>
          </a:p>
          <a:p>
            <a:pPr lvl="1"/>
            <a:r>
              <a:rPr lang="en-US" sz="2400" dirty="0" smtClean="0"/>
              <a:t>University of Iowa</a:t>
            </a:r>
          </a:p>
          <a:p>
            <a:pPr lvl="1"/>
            <a:r>
              <a:rPr lang="en-US" sz="2400" dirty="0" smtClean="0"/>
              <a:t>Grinnell, Coe, Cornell Colleges</a:t>
            </a:r>
          </a:p>
          <a:p>
            <a:pPr marL="0" lvl="0" indent="0">
              <a:buNone/>
            </a:pPr>
            <a:endParaRPr lang="en-US" sz="2400" dirty="0" smtClean="0"/>
          </a:p>
          <a:p>
            <a:pPr marL="0" lvl="0" indent="0">
              <a:buNone/>
            </a:pPr>
            <a:r>
              <a:rPr lang="en-US" sz="2400" b="1" dirty="0" smtClean="0"/>
              <a:t>Bachelors Degree:</a:t>
            </a:r>
          </a:p>
          <a:p>
            <a:pPr lvl="1"/>
            <a:r>
              <a:rPr lang="en-US" sz="2400" dirty="0"/>
              <a:t>The College offers a BA and BS in public health</a:t>
            </a:r>
          </a:p>
          <a:p>
            <a:pPr lvl="1"/>
            <a:r>
              <a:rPr lang="en-US" sz="2400" dirty="0"/>
              <a:t>Our first full graduating class was in May 2020!</a:t>
            </a:r>
          </a:p>
          <a:p>
            <a:pPr marL="0" lvl="0" indent="0">
              <a:buNone/>
            </a:pPr>
            <a:endParaRPr lang="en-US" sz="2400" dirty="0" smtClean="0"/>
          </a:p>
          <a:p>
            <a:pPr marL="0" lvl="0" indent="0">
              <a:buNone/>
            </a:pPr>
            <a:endParaRPr lang="en-US" sz="2100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1028700" lvl="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43" y="365126"/>
            <a:ext cx="8003398" cy="1331865"/>
          </a:xfrm>
        </p:spPr>
        <p:txBody>
          <a:bodyPr>
            <a:normAutofit/>
          </a:bodyPr>
          <a:lstStyle/>
          <a:p>
            <a:r>
              <a:rPr lang="en-US" dirty="0" smtClean="0"/>
              <a:t>Undergrad to Graduate Program And Bachelors Degree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5311" y="1797269"/>
            <a:ext cx="8292662" cy="408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Spotlight:</a:t>
            </a:r>
          </a:p>
          <a:p>
            <a:pPr lvl="1"/>
            <a:r>
              <a:rPr lang="en-US" dirty="0" smtClean="0"/>
              <a:t>Monday’s and Wednesday’s 12:30-1:30 pm</a:t>
            </a:r>
          </a:p>
          <a:p>
            <a:pPr lvl="1"/>
            <a:r>
              <a:rPr lang="en-US" dirty="0" smtClean="0"/>
              <a:t>Professional Development opportunities to</a:t>
            </a:r>
          </a:p>
          <a:p>
            <a:pPr lvl="2"/>
            <a:r>
              <a:rPr lang="en-US" dirty="0" smtClean="0"/>
              <a:t>Broaden your knowledge of Public Health</a:t>
            </a:r>
          </a:p>
          <a:p>
            <a:pPr lvl="2"/>
            <a:r>
              <a:rPr lang="en-US" dirty="0" smtClean="0"/>
              <a:t>Enhance your education</a:t>
            </a:r>
          </a:p>
          <a:p>
            <a:pPr lvl="2"/>
            <a:r>
              <a:rPr lang="en-US" dirty="0" smtClean="0"/>
              <a:t>Network</a:t>
            </a:r>
          </a:p>
          <a:p>
            <a:pPr lvl="1"/>
            <a:r>
              <a:rPr lang="en-US" dirty="0" smtClean="0"/>
              <a:t>You are encouraged to attend all that you can</a:t>
            </a:r>
          </a:p>
          <a:p>
            <a:pPr marL="0" indent="0">
              <a:buNone/>
            </a:pPr>
            <a:r>
              <a:rPr lang="en-US" dirty="0" smtClean="0"/>
              <a:t>Funding:</a:t>
            </a:r>
          </a:p>
          <a:p>
            <a:pPr lvl="1"/>
            <a:r>
              <a:rPr lang="en-US" dirty="0"/>
              <a:t>Advancing Graduate Student Success Award</a:t>
            </a:r>
          </a:p>
          <a:p>
            <a:pPr lvl="1"/>
            <a:r>
              <a:rPr lang="en-US" dirty="0"/>
              <a:t>Graduate Professional Student Government Travel Awards</a:t>
            </a:r>
          </a:p>
          <a:p>
            <a:pPr lvl="1"/>
            <a:r>
              <a:rPr lang="en-US" dirty="0"/>
              <a:t>Outside Scholarships</a:t>
            </a:r>
          </a:p>
          <a:p>
            <a:pPr lvl="1"/>
            <a:r>
              <a:rPr lang="en-US" dirty="0"/>
              <a:t>Global Travel Grant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3043" y="365126"/>
            <a:ext cx="8108502" cy="1331865"/>
          </a:xfrm>
        </p:spPr>
        <p:txBody>
          <a:bodyPr>
            <a:normAutofit/>
          </a:bodyPr>
          <a:lstStyle/>
          <a:p>
            <a:r>
              <a:rPr lang="en-US" dirty="0" smtClean="0"/>
              <a:t>Spotlight Series &amp; Collegiate Funding Opportunities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9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3043" y="365126"/>
            <a:ext cx="7829977" cy="1331865"/>
          </a:xfrm>
        </p:spPr>
        <p:txBody>
          <a:bodyPr>
            <a:normAutofit/>
          </a:bodyPr>
          <a:lstStyle/>
          <a:p>
            <a:r>
              <a:rPr lang="en-US" dirty="0"/>
              <a:t>CPH Leadership</a:t>
            </a:r>
            <a:br>
              <a:rPr lang="en-US" dirty="0"/>
            </a:br>
            <a:r>
              <a:rPr lang="en-US" sz="2000" b="0" dirty="0"/>
              <a:t>Located 1</a:t>
            </a:r>
            <a:r>
              <a:rPr lang="en-US" sz="2000" b="0" baseline="30000" dirty="0"/>
              <a:t>st</a:t>
            </a:r>
            <a:r>
              <a:rPr lang="en-US" sz="2000" b="0" dirty="0"/>
              <a:t> floor, south side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Public Health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5" y="3594099"/>
            <a:ext cx="1614630" cy="1958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b="9790"/>
          <a:stretch/>
        </p:blipFill>
        <p:spPr>
          <a:xfrm>
            <a:off x="1025023" y="1591067"/>
            <a:ext cx="1607702" cy="19894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2332633"/>
            <a:ext cx="5202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Edith Parker, </a:t>
            </a:r>
            <a:r>
              <a:rPr lang="en-US" dirty="0" err="1" smtClean="0"/>
              <a:t>DrPH</a:t>
            </a:r>
            <a:r>
              <a:rPr lang="en-US" dirty="0" smtClean="0"/>
              <a:t>, MPH</a:t>
            </a:r>
          </a:p>
          <a:p>
            <a:r>
              <a:rPr lang="en-US" dirty="0" smtClean="0"/>
              <a:t>Dean</a:t>
            </a:r>
          </a:p>
          <a:p>
            <a:r>
              <a:rPr lang="en-US" dirty="0" smtClean="0"/>
              <a:t>College of Public Health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4408714"/>
            <a:ext cx="4656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 Vaughn, PhD</a:t>
            </a:r>
          </a:p>
          <a:p>
            <a:r>
              <a:rPr lang="en-US" dirty="0" smtClean="0"/>
              <a:t>Interim Associate Dean for Academic Affairs</a:t>
            </a:r>
          </a:p>
          <a:p>
            <a:r>
              <a:rPr lang="en-US" dirty="0" smtClean="0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7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6875" y="1969850"/>
            <a:ext cx="2660325" cy="3923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Corrine </a:t>
            </a:r>
            <a:r>
              <a:rPr lang="en-US" sz="1800" dirty="0" smtClean="0"/>
              <a:t>Peek-Asa, PhD Associate Dean for Research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Jeffrey </a:t>
            </a:r>
            <a:r>
              <a:rPr lang="en-US" sz="1800" dirty="0" smtClean="0"/>
              <a:t>Dawson, ScD Associate Dean for Faculty Affairs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CPH Leadership</a:t>
            </a:r>
            <a:br>
              <a:rPr lang="en-US" dirty="0" smtClean="0"/>
            </a:br>
            <a:r>
              <a:rPr lang="en-US" sz="2000" b="0" dirty="0" smtClean="0"/>
              <a:t>Located 1</a:t>
            </a:r>
            <a:r>
              <a:rPr lang="en-US" sz="2000" b="0" baseline="30000" dirty="0" smtClean="0"/>
              <a:t>st</a:t>
            </a:r>
            <a:r>
              <a:rPr lang="en-US" sz="2000" b="0" dirty="0" smtClean="0"/>
              <a:t> floor, south side</a:t>
            </a:r>
            <a:endParaRPr lang="en-US" sz="20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Public Health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0" y="1696991"/>
            <a:ext cx="1153625" cy="161507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" b="3263"/>
          <a:stretch/>
        </p:blipFill>
        <p:spPr>
          <a:xfrm>
            <a:off x="424987" y="3931553"/>
            <a:ext cx="1233957" cy="1615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  <a14:imgEffect>
                      <a14:colorTemperature colorTemp="8900"/>
                    </a14:imgEffect>
                    <a14:imgEffect>
                      <a14:saturation sat="113000"/>
                    </a14:imgEffect>
                    <a14:imgEffect>
                      <a14:brightnessContrast bright="-4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1018" r="13607" b="22187"/>
          <a:stretch/>
        </p:blipFill>
        <p:spPr>
          <a:xfrm>
            <a:off x="4594188" y="1696991"/>
            <a:ext cx="1210149" cy="1615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9944" y="1969850"/>
            <a:ext cx="2798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Lori Cranston, MBA Associate Dean for Administration</a:t>
            </a:r>
          </a:p>
          <a:p>
            <a:endParaRPr lang="en-US" dirty="0"/>
          </a:p>
        </p:txBody>
      </p:sp>
      <p:pic>
        <p:nvPicPr>
          <p:cNvPr id="9" name="Picture 4" descr="A portrait of Margaret (Maggie) Chorazy, clinical assistant professor in the Department of Epidemiology and director of undergraduate programs at the University of Iowa College of Public Health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94" y="3931553"/>
            <a:ext cx="1276350" cy="160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4337" y="4078950"/>
            <a:ext cx="3065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Maggie Chorazy, MPH, PhD</a:t>
            </a:r>
          </a:p>
          <a:p>
            <a:r>
              <a:rPr lang="en-US" dirty="0" smtClean="0"/>
              <a:t>Director of Undergraduate </a:t>
            </a:r>
          </a:p>
          <a:p>
            <a:r>
              <a:rPr lang="en-US" dirty="0" smtClean="0"/>
              <a:t>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3043" y="1969850"/>
            <a:ext cx="6321784" cy="3923407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Scot Reisinger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Director of Student Services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Lexie Just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Associate Director of Admissions and Recruitment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Jeanie Kimbel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Practicum Director, MPH Program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Sophie Switzer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Assistant Director, Engaged Learning and Career Preparation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Kim </a:t>
            </a:r>
            <a:r>
              <a:rPr lang="en-US" dirty="0"/>
              <a:t>Klinedinst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Advisor, Undergraduate Program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Justin Denman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Admissions Assistant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Ray Bennett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Distance Learning and Learning Technologies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3043" y="365126"/>
            <a:ext cx="7940336" cy="1331865"/>
          </a:xfrm>
        </p:spPr>
        <p:txBody>
          <a:bodyPr/>
          <a:lstStyle/>
          <a:p>
            <a:r>
              <a:rPr lang="en-US" dirty="0" smtClean="0"/>
              <a:t>CPH Student Services</a:t>
            </a:r>
            <a:br>
              <a:rPr lang="en-US" dirty="0" smtClean="0"/>
            </a:br>
            <a:r>
              <a:rPr lang="en-US" sz="2000" dirty="0" smtClean="0"/>
              <a:t>Located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floor, north side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0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794222"/>
            <a:ext cx="7996877" cy="39234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Mission: </a:t>
            </a:r>
            <a:r>
              <a:rPr lang="en-US" dirty="0" smtClean="0"/>
              <a:t>To promote health and to prevent injury and illness through commitment to education and training, excellence in research, innovation in policy development, and devotion to public health practice.</a:t>
            </a:r>
          </a:p>
          <a:p>
            <a:r>
              <a:rPr lang="en-US" b="1" dirty="0" smtClean="0"/>
              <a:t>Vision: </a:t>
            </a:r>
            <a:r>
              <a:rPr lang="en-US" dirty="0" smtClean="0"/>
              <a:t>To serve Iowa and the Midwest as one of the nation’s premier state-assisted schools of public health and lead the global community in rural public health education and training, research, and practice.</a:t>
            </a:r>
          </a:p>
          <a:p>
            <a:r>
              <a:rPr lang="en-US" b="1" dirty="0" smtClean="0"/>
              <a:t>Core Values: </a:t>
            </a:r>
            <a:r>
              <a:rPr lang="en-US" dirty="0" smtClean="0"/>
              <a:t>Our Core Values reflect those of The University of Iowa: Excellence, Learning, Community, Diversity, Integrity, Respect, Responsibility, and Social Justice.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43" y="365126"/>
            <a:ext cx="7646047" cy="1331865"/>
          </a:xfrm>
        </p:spPr>
        <p:txBody>
          <a:bodyPr/>
          <a:lstStyle/>
          <a:p>
            <a:r>
              <a:rPr lang="en-US" dirty="0" smtClean="0"/>
              <a:t>Mission, Vision, and Core Values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962387"/>
            <a:ext cx="7926772" cy="392340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One of 11 colleges at The University of Iowa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Founded in 1999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Roots originate in the Department of Preventive Medicine and Environmental Health and the Graduate Program in Hospital and Health Administration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Created the Department of Community and Behavioral Health and the MPH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Now Five departments: Biostatistics, Community and Behavioral Health, Epidemiology, Health Management and Policy, and Occupational and Environmental Health</a:t>
            </a:r>
            <a:endParaRPr lang="en-US" dirty="0"/>
          </a:p>
          <a:p>
            <a:pPr marL="0" indent="0">
              <a:buNone/>
            </a:pPr>
            <a:endParaRPr lang="en-US" sz="19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CPH Overview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College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5777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62387"/>
            <a:ext cx="7947793" cy="209460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2400" dirty="0" smtClean="0"/>
              <a:t>Administrative offices located on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floor, north side</a:t>
            </a:r>
          </a:p>
          <a:p>
            <a:pPr marL="0" indent="0">
              <a:buNone/>
            </a:pPr>
            <a:endParaRPr lang="en-US" sz="1500" b="1" dirty="0" smtClean="0"/>
          </a:p>
          <a:p>
            <a:pPr marL="0" indent="0">
              <a:buNone/>
            </a:pPr>
            <a:r>
              <a:rPr lang="en-US" sz="2400" b="1" dirty="0" smtClean="0"/>
              <a:t>Degrees offered:</a:t>
            </a:r>
            <a:endParaRPr lang="en-US" sz="2400" b="1" dirty="0"/>
          </a:p>
          <a:p>
            <a:pPr lvl="1"/>
            <a:r>
              <a:rPr lang="en-US" sz="2100" dirty="0" smtClean="0"/>
              <a:t>MPH, MS, and PhD in Biostatistics</a:t>
            </a:r>
          </a:p>
          <a:p>
            <a:pPr lvl="1"/>
            <a:r>
              <a:rPr lang="en-US" sz="2100" dirty="0" smtClean="0"/>
              <a:t>Certificate in Biostatistics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1028700" lvl="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Biostatistics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" y="4059444"/>
            <a:ext cx="990600" cy="1386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43" y="4025670"/>
            <a:ext cx="1014724" cy="1420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7366" y="4538786"/>
            <a:ext cx="244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Joe Cavanaugh, PhD</a:t>
            </a:r>
          </a:p>
          <a:p>
            <a:r>
              <a:rPr lang="en-US" dirty="0" smtClean="0"/>
              <a:t>Department Head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9462" y="453878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Terry Kirk</a:t>
            </a:r>
          </a:p>
          <a:p>
            <a:r>
              <a:rPr lang="en-US" dirty="0" smtClean="0"/>
              <a:t>Graduate Program Coordinator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1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62387"/>
            <a:ext cx="7947793" cy="209460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 smtClean="0"/>
              <a:t>Administrative offices located on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floor, north side</a:t>
            </a:r>
          </a:p>
          <a:p>
            <a:pPr marL="0" indent="0">
              <a:buNone/>
            </a:pPr>
            <a:endParaRPr lang="en-US" sz="1500" b="1" dirty="0" smtClean="0"/>
          </a:p>
          <a:p>
            <a:pPr marL="0" indent="0">
              <a:buNone/>
            </a:pPr>
            <a:r>
              <a:rPr lang="en-US" sz="2000" b="1" dirty="0" smtClean="0"/>
              <a:t>Degrees offered:</a:t>
            </a:r>
            <a:endParaRPr lang="en-US" sz="2000" b="1" dirty="0"/>
          </a:p>
          <a:p>
            <a:pPr lvl="1"/>
            <a:r>
              <a:rPr lang="en-US" sz="2000" dirty="0" smtClean="0"/>
              <a:t>MPH and PhD in Community and Behavioral Health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1028700" lvl="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43" y="365126"/>
            <a:ext cx="7751150" cy="1331865"/>
          </a:xfrm>
        </p:spPr>
        <p:txBody>
          <a:bodyPr/>
          <a:lstStyle/>
          <a:p>
            <a:r>
              <a:rPr lang="en-US" dirty="0" smtClean="0"/>
              <a:t>Community and Behavioral Health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" y="4059444"/>
            <a:ext cx="990600" cy="1386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43" y="4025670"/>
            <a:ext cx="1014724" cy="1420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9462" y="453878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Torrie Malichky</a:t>
            </a:r>
          </a:p>
          <a:p>
            <a:r>
              <a:rPr lang="en-US" dirty="0" smtClean="0"/>
              <a:t>Graduate Program Coordinator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9" y="4025670"/>
            <a:ext cx="1027882" cy="1439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43" y="3995032"/>
            <a:ext cx="1049766" cy="1469673"/>
          </a:xfrm>
          <a:prstGeom prst="rect">
            <a:avLst/>
          </a:prstGeom>
        </p:spPr>
      </p:pic>
      <p:pic>
        <p:nvPicPr>
          <p:cNvPr id="1026" name="Picture 2" descr="Contribu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" y="4025670"/>
            <a:ext cx="1921945" cy="150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8593" y="4469867"/>
            <a:ext cx="261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 Vander </a:t>
            </a:r>
            <a:r>
              <a:rPr lang="en-US" dirty="0" err="1" smtClean="0"/>
              <a:t>Weg</a:t>
            </a:r>
            <a:r>
              <a:rPr lang="en-US" dirty="0" smtClean="0"/>
              <a:t>, PhD</a:t>
            </a:r>
          </a:p>
          <a:p>
            <a:r>
              <a:rPr lang="en-US" dirty="0" smtClean="0"/>
              <a:t>Department 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B2D62F-D922-574B-9667-C93EA474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962387"/>
            <a:ext cx="7947793" cy="2094606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sz="2400" dirty="0" smtClean="0"/>
              <a:t>Administrative offices located on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floor, south side</a:t>
            </a:r>
          </a:p>
          <a:p>
            <a:pPr marL="0" indent="0">
              <a:buNone/>
            </a:pPr>
            <a:endParaRPr lang="en-US" sz="1500" b="1" dirty="0" smtClean="0"/>
          </a:p>
          <a:p>
            <a:pPr marL="0" indent="0">
              <a:buNone/>
            </a:pPr>
            <a:r>
              <a:rPr lang="en-US" sz="2400" b="1" dirty="0" smtClean="0"/>
              <a:t>Degrees offered:</a:t>
            </a:r>
            <a:endParaRPr lang="en-US" sz="2400" b="1" dirty="0"/>
          </a:p>
          <a:p>
            <a:pPr lvl="1"/>
            <a:r>
              <a:rPr lang="en-US" sz="2100" dirty="0" smtClean="0"/>
              <a:t>MPH, MS, and PhD in Epidemiology</a:t>
            </a:r>
          </a:p>
          <a:p>
            <a:pPr lvl="1"/>
            <a:r>
              <a:rPr lang="en-US" sz="2100" dirty="0" smtClean="0"/>
              <a:t>MS in Clinical Investigation</a:t>
            </a:r>
          </a:p>
          <a:p>
            <a:pPr lvl="1"/>
            <a:r>
              <a:rPr lang="en-US" sz="2100" dirty="0" smtClean="0"/>
              <a:t>Certificate in Emerging Infectious Diseases</a:t>
            </a:r>
          </a:p>
          <a:p>
            <a:pPr lvl="1"/>
            <a:r>
              <a:rPr lang="en-US" sz="2100" dirty="0" smtClean="0"/>
              <a:t>Certificate in Translational and Clinical Investigation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1028700" lvl="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CC7A-0773-7340-8E01-38FBB6F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0BED4-1F4A-8F46-AACA-B1A7F6630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College of Public Health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" y="4059444"/>
            <a:ext cx="990600" cy="1386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43" y="4025670"/>
            <a:ext cx="1014724" cy="1420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7365" y="4538786"/>
            <a:ext cx="2627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Betsy Chrischilles, PhD</a:t>
            </a:r>
          </a:p>
          <a:p>
            <a:r>
              <a:rPr lang="en-US" dirty="0" smtClean="0"/>
              <a:t>Department Head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9462" y="453878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Megan Riley</a:t>
            </a:r>
          </a:p>
          <a:p>
            <a:r>
              <a:rPr lang="en-US" dirty="0" smtClean="0"/>
              <a:t>Graduate Program Coordinator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" y="3971303"/>
            <a:ext cx="1116515" cy="1563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35" y="3971302"/>
            <a:ext cx="1097546" cy="156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WA-BRAND-Template-Widescreen" id="{A25A45C0-D9D8-A44F-9292-57D2DC0F3846}" vid="{DCED7445-4F60-224D-9666-5C3E6928A3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2650</TotalTime>
  <Words>755</Words>
  <Application>Microsoft Office PowerPoint</Application>
  <PresentationFormat>On-screen Show (4:3)</PresentationFormat>
  <Paragraphs>162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Welcome Students! </vt:lpstr>
      <vt:lpstr>CPH Leadership Located 1st floor, south side</vt:lpstr>
      <vt:lpstr>CPH Leadership Located 1st floor, south side</vt:lpstr>
      <vt:lpstr>CPH Student Services Located 1st floor, north side</vt:lpstr>
      <vt:lpstr>Mission, Vision, and Core Values</vt:lpstr>
      <vt:lpstr>CPH Overview</vt:lpstr>
      <vt:lpstr>Biostatistics</vt:lpstr>
      <vt:lpstr>Community and Behavioral Health </vt:lpstr>
      <vt:lpstr>Epidemiology</vt:lpstr>
      <vt:lpstr>Health Management and Policy</vt:lpstr>
      <vt:lpstr>Occupational and Environmental Health</vt:lpstr>
      <vt:lpstr>Master of Public Health Program</vt:lpstr>
      <vt:lpstr>Undergrad to Graduate Program And Bachelors Degree</vt:lpstr>
      <vt:lpstr>Spotlight Series &amp; Collegiate Funding 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the Presentation Title Slide</dc:title>
  <dc:creator>Corliss, Jessica A</dc:creator>
  <cp:lastModifiedBy>Just, Lexie</cp:lastModifiedBy>
  <cp:revision>33</cp:revision>
  <dcterms:created xsi:type="dcterms:W3CDTF">2020-02-03T17:28:51Z</dcterms:created>
  <dcterms:modified xsi:type="dcterms:W3CDTF">2020-08-17T20:08:22Z</dcterms:modified>
</cp:coreProperties>
</file>