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5" r:id="rId3"/>
    <p:sldId id="271" r:id="rId4"/>
    <p:sldId id="257" r:id="rId5"/>
    <p:sldId id="280" r:id="rId6"/>
    <p:sldId id="264" r:id="rId7"/>
    <p:sldId id="266" r:id="rId8"/>
    <p:sldId id="274" r:id="rId9"/>
    <p:sldId id="272" r:id="rId10"/>
    <p:sldId id="273" r:id="rId11"/>
    <p:sldId id="263" r:id="rId12"/>
    <p:sldId id="277" r:id="rId13"/>
    <p:sldId id="276" r:id="rId14"/>
    <p:sldId id="275" r:id="rId15"/>
    <p:sldId id="278" r:id="rId16"/>
    <p:sldId id="279" r:id="rId17"/>
    <p:sldId id="267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83140" autoAdjust="0"/>
  </p:normalViewPr>
  <p:slideViewPr>
    <p:cSldViewPr snapToGrid="0" snapToObjects="1">
      <p:cViewPr varScale="1">
        <p:scale>
          <a:sx n="131" d="100"/>
          <a:sy n="131" d="100"/>
        </p:scale>
        <p:origin x="4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DB0401-DDAB-44A6-9ED9-309DD9B49A2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656A81-1FF4-4209-B1B0-58EDD8FC3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2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1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5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– in the past</a:t>
            </a:r>
            <a:r>
              <a:rPr lang="en-US" baseline="0" dirty="0" smtClean="0"/>
              <a:t> the lockers were first come, first serve and students just used their own locks.  We will start a process to check these out on a semester basis but are still waiting for the locks to come in.  Once they come in we will communicate a process to request these and begin working with those with existing lockers to switch 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56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</a:t>
            </a:r>
            <a:r>
              <a:rPr lang="en-US" baseline="0" dirty="0" smtClean="0"/>
              <a:t> need to explain where emergency stairs are – north &amp; south side of the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20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</a:t>
            </a:r>
            <a:r>
              <a:rPr lang="en-US" baseline="0" dirty="0" smtClean="0"/>
              <a:t> need to explain where emergency stairs are – north &amp; south side of the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</a:t>
            </a:r>
            <a:r>
              <a:rPr lang="en-US" baseline="0" dirty="0" smtClean="0"/>
              <a:t> need to explain where emergency stairs are – north &amp; south side of the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0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</a:t>
            </a:r>
            <a:r>
              <a:rPr lang="en-US" baseline="0" dirty="0" smtClean="0"/>
              <a:t> need to explain where emergency stairs are – north &amp; south side of the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16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Might</a:t>
            </a:r>
            <a:r>
              <a:rPr lang="en-US" baseline="0" dirty="0" smtClean="0"/>
              <a:t> need to explain where emergency stairs are – north &amp; south side of the building.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49" y="2677626"/>
            <a:ext cx="6858000" cy="1843238"/>
          </a:xfrm>
        </p:spPr>
        <p:txBody>
          <a:bodyPr anchor="t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8649" y="4574783"/>
            <a:ext cx="6858000" cy="40746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49" y="4952307"/>
            <a:ext cx="6858000" cy="46310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7917" y="1774217"/>
            <a:ext cx="651313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College of Public Health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730595" y="2339665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3BE6AB2-3490-2748-9E67-B0D1C9E9FD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76484" y="0"/>
            <a:ext cx="2020330" cy="9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1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49" y="3367174"/>
            <a:ext cx="6858000" cy="1843238"/>
          </a:xfrm>
        </p:spPr>
        <p:txBody>
          <a:bodyPr anchor="t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7917" y="2463765"/>
            <a:ext cx="651313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College of Public Health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730595" y="3029213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A153940-985B-0343-8AA0-962B6459BE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76484" y="0"/>
            <a:ext cx="2020330" cy="9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5269D8-9185-4B4A-BBD8-98902D1A9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64365" y="1875183"/>
            <a:ext cx="6215270" cy="310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49" y="2677626"/>
            <a:ext cx="6858000" cy="992326"/>
          </a:xfrm>
        </p:spPr>
        <p:txBody>
          <a:bodyPr anchor="t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8649" y="3557929"/>
            <a:ext cx="6858000" cy="40746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730595" y="2450876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93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649" y="2677626"/>
            <a:ext cx="6858000" cy="992326"/>
          </a:xfrm>
        </p:spPr>
        <p:txBody>
          <a:bodyPr anchor="t" anchorCtr="0">
            <a:normAutofit/>
          </a:bodyPr>
          <a:lstStyle>
            <a:lvl1pPr algn="l">
              <a:defRPr sz="45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8649" y="3627502"/>
            <a:ext cx="6858000" cy="40746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730595" y="2450876"/>
            <a:ext cx="57639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4475" y="2393895"/>
            <a:ext cx="3624710" cy="553998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3000"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4316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09" y="494273"/>
            <a:ext cx="7886700" cy="86908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1689"/>
            <a:ext cx="7886700" cy="4388698"/>
          </a:xfrm>
        </p:spPr>
        <p:txBody>
          <a:bodyPr/>
          <a:lstStyle>
            <a:lvl1pPr marL="171450" indent="-171450">
              <a:buSzPct val="95000"/>
              <a:buFontTx/>
              <a:buBlip>
                <a:blip r:embed="rId2"/>
              </a:buBlip>
              <a:defRPr/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8572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2001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6974" y="6441193"/>
            <a:ext cx="6276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College of Public Health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628651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111DF5C-863B-494F-85BE-A436C8203E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6228591"/>
            <a:ext cx="1337151" cy="6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3044" y="365126"/>
            <a:ext cx="7886700" cy="1331865"/>
          </a:xfrm>
        </p:spPr>
        <p:txBody>
          <a:bodyPr/>
          <a:lstStyle/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7101"/>
            <a:ext cx="7886700" cy="4018000"/>
          </a:xfrm>
        </p:spPr>
        <p:txBody>
          <a:bodyPr/>
          <a:lstStyle>
            <a:lvl1pPr marL="171450" indent="-171450">
              <a:buSzPct val="95000"/>
              <a:buFontTx/>
              <a:buBlip>
                <a:blip r:embed="rId2"/>
              </a:buBlip>
              <a:defRPr/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8572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2001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628651" y="17340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09528C-DB51-A24D-915E-2E04DFCB9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6974" y="6441193"/>
            <a:ext cx="6276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149DAA7-4BE1-B748-9C7B-DA63BD0EB7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6228591"/>
            <a:ext cx="1337151" cy="6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2387"/>
            <a:ext cx="4171950" cy="3923407"/>
          </a:xfrm>
        </p:spPr>
        <p:txBody>
          <a:bodyPr/>
          <a:lstStyle>
            <a:lvl1pPr marL="171450" indent="-17145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13970" y="1"/>
            <a:ext cx="4227557" cy="638377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43" y="365126"/>
            <a:ext cx="4227557" cy="13318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628651" y="17340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01F0FA0-1F46-E043-AE59-E85747041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6974" y="6441193"/>
            <a:ext cx="6276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DB5E60-3D00-2445-93A3-D52213C511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6228591"/>
            <a:ext cx="1337151" cy="6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19933" y="2855783"/>
            <a:ext cx="3824068" cy="353793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19932" y="0"/>
            <a:ext cx="1895877" cy="281768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52028" y="0"/>
            <a:ext cx="1895877" cy="281768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76" y="365126"/>
            <a:ext cx="4227557" cy="13318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628651" y="17340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2387"/>
            <a:ext cx="4171950" cy="3923407"/>
          </a:xfrm>
        </p:spPr>
        <p:txBody>
          <a:bodyPr/>
          <a:lstStyle>
            <a:lvl1pPr marL="171450" indent="-17145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57E0904-C0C0-C444-8526-10F5A0BCC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6974" y="6441193"/>
            <a:ext cx="6276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5C05709-C64C-4E48-ADA0-05F2402FBA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6228591"/>
            <a:ext cx="1337151" cy="6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2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09" y="494273"/>
            <a:ext cx="7886700" cy="8690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628651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54510" y="1570038"/>
            <a:ext cx="7886700" cy="4114800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5D72E00-D5A0-3949-A13A-E74226E1A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6974" y="6441193"/>
            <a:ext cx="6276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A12B3D-5C17-A448-B655-A9DD7C2ED8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228591"/>
            <a:ext cx="1337151" cy="6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63" r:id="rId3"/>
    <p:sldLayoutId id="2147483661" r:id="rId4"/>
    <p:sldLayoutId id="2147483650" r:id="rId5"/>
    <p:sldLayoutId id="2147483662" r:id="rId6"/>
    <p:sldLayoutId id="2147483654" r:id="rId7"/>
    <p:sldLayoutId id="2147483655" r:id="rId8"/>
    <p:sldLayoutId id="2147483665" r:id="rId9"/>
    <p:sldLayoutId id="2147483664" r:id="rId10"/>
    <p:sldLayoutId id="2147483666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PH-Facilities@uiowa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smanual.uiowa.edu/community-policies/acceptable-use-information-technology-resources#19.2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Orientation</a:t>
            </a:r>
            <a:br>
              <a:rPr lang="en-US" dirty="0" smtClean="0"/>
            </a:br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ADA0161C-D166-6E4C-8069-E1FBFE0BE5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College of Public Health Building/Facilities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5EE2B8-026E-D04B-8925-60FA6F76C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FEB04-6AB2-DD4F-B560-E3674C11A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987101"/>
            <a:ext cx="8166215" cy="4018000"/>
          </a:xfrm>
        </p:spPr>
        <p:txBody>
          <a:bodyPr>
            <a:normAutofit/>
          </a:bodyPr>
          <a:lstStyle/>
          <a:p>
            <a:r>
              <a:rPr lang="en-US" b="1" dirty="0" smtClean="0"/>
              <a:t>Lost &amp; Found </a:t>
            </a:r>
            <a:r>
              <a:rPr lang="en-US" dirty="0" smtClean="0"/>
              <a:t>– located in Information Technology Suite (N140)</a:t>
            </a:r>
          </a:p>
          <a:p>
            <a:r>
              <a:rPr lang="en-US" b="1" dirty="0" smtClean="0"/>
              <a:t>Showers</a:t>
            </a:r>
            <a:r>
              <a:rPr lang="en-US" dirty="0" smtClean="0"/>
              <a:t> – Lower level restrooms (S046 &amp; S044).</a:t>
            </a:r>
          </a:p>
          <a:p>
            <a:r>
              <a:rPr lang="en-US" b="1" dirty="0" smtClean="0"/>
              <a:t>Lockers</a:t>
            </a:r>
            <a:r>
              <a:rPr lang="en-US" dirty="0" smtClean="0"/>
              <a:t> – Process for checking out lockers will be communicated within the next few weeks.  </a:t>
            </a:r>
          </a:p>
          <a:p>
            <a:r>
              <a:rPr lang="en-US" b="1" dirty="0" smtClean="0"/>
              <a:t>Building </a:t>
            </a:r>
            <a:r>
              <a:rPr lang="en-US" b="1" dirty="0"/>
              <a:t>Repair or Maintenance:  </a:t>
            </a:r>
            <a:endParaRPr lang="en-US" b="1" dirty="0" smtClean="0"/>
          </a:p>
          <a:p>
            <a:pPr lvl="1"/>
            <a:r>
              <a:rPr lang="en-US" dirty="0" smtClean="0"/>
              <a:t>Notice </a:t>
            </a:r>
            <a:r>
              <a:rPr lang="en-US" dirty="0"/>
              <a:t>something in the building in need of repair or maintenance?  If so, let us know via e-mail at </a:t>
            </a:r>
            <a:r>
              <a:rPr lang="en-US" u="sng" dirty="0">
                <a:hlinkClick r:id="rId3"/>
              </a:rPr>
              <a:t>CPH-Facilities@uiowa.edu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A9292-CE58-5E47-83D1-5411D802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36F702-10A0-6A43-AC03-54B0B945C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COVID-19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295D826-CAC7-9540-8C66-11D2CB18B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B2D62F-D922-574B-9667-C93EA474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43" y="1962387"/>
            <a:ext cx="4356767" cy="3923407"/>
          </a:xfrm>
        </p:spPr>
        <p:txBody>
          <a:bodyPr>
            <a:normAutofit lnSpcReduction="10000"/>
          </a:bodyPr>
          <a:lstStyle/>
          <a:p>
            <a:r>
              <a:rPr lang="en-US" sz="1900" dirty="0" smtClean="0"/>
              <a:t>Designated Building Entrances</a:t>
            </a:r>
          </a:p>
          <a:p>
            <a:r>
              <a:rPr lang="en-US" sz="1900" dirty="0" smtClean="0"/>
              <a:t>CPHB Traffic Plan</a:t>
            </a:r>
            <a:endParaRPr lang="en-US" sz="1900" dirty="0"/>
          </a:p>
          <a:p>
            <a:pPr lvl="1"/>
            <a:r>
              <a:rPr lang="en-US" sz="1900" dirty="0" smtClean="0"/>
              <a:t>UP - Open Atrium Stairs</a:t>
            </a:r>
          </a:p>
          <a:p>
            <a:pPr lvl="1"/>
            <a:r>
              <a:rPr lang="en-US" sz="1900" dirty="0" smtClean="0"/>
              <a:t>Down – Enclosed Emergency Stairs</a:t>
            </a:r>
            <a:endParaRPr lang="en-US" sz="1900" dirty="0"/>
          </a:p>
          <a:p>
            <a:r>
              <a:rPr lang="en-US" sz="1900" dirty="0" smtClean="0"/>
              <a:t>Classrooms </a:t>
            </a:r>
            <a:r>
              <a:rPr lang="en-US" sz="1900" dirty="0"/>
              <a:t>with multiple doors will have designated entrance/exit.</a:t>
            </a:r>
          </a:p>
          <a:p>
            <a:r>
              <a:rPr lang="en-US" sz="1900" dirty="0" smtClean="0"/>
              <a:t>Be mindful &amp; physically distance </a:t>
            </a:r>
          </a:p>
          <a:p>
            <a:pPr lvl="1"/>
            <a:r>
              <a:rPr lang="en-US" sz="1900" dirty="0" smtClean="0"/>
              <a:t>Elevators</a:t>
            </a:r>
          </a:p>
          <a:p>
            <a:pPr lvl="1"/>
            <a:r>
              <a:rPr lang="en-US" sz="1900" dirty="0" smtClean="0"/>
              <a:t>Restrooms</a:t>
            </a:r>
          </a:p>
          <a:p>
            <a:pPr lvl="1"/>
            <a:r>
              <a:rPr lang="en-US" sz="1900" dirty="0" smtClean="0"/>
              <a:t>Atrium</a:t>
            </a:r>
          </a:p>
          <a:p>
            <a:pPr lvl="1"/>
            <a:r>
              <a:rPr lang="en-US" sz="1900" dirty="0" smtClean="0"/>
              <a:t>Computer Lab</a:t>
            </a:r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B5CC7A-0773-7340-8E01-38FBB6FC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Flow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0BED4-1F4A-8F46-AACA-B1A7F6630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College of Public Health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494" y="286497"/>
            <a:ext cx="2043721" cy="26211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0494" y="3256902"/>
            <a:ext cx="4308163" cy="27203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5689" y="286497"/>
            <a:ext cx="1967768" cy="2621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86133" y="5204178"/>
            <a:ext cx="372534" cy="259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7665156" y="5260623"/>
            <a:ext cx="203200" cy="112889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B2D62F-D922-574B-9667-C93EA474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90" y="2152651"/>
            <a:ext cx="3344438" cy="250700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Take stairs to lower level</a:t>
            </a:r>
          </a:p>
          <a:p>
            <a:r>
              <a:rPr lang="en-US" sz="1800" dirty="0" smtClean="0"/>
              <a:t>Two exits – follow signage</a:t>
            </a:r>
          </a:p>
          <a:p>
            <a:pPr lvl="1"/>
            <a:r>
              <a:rPr lang="en-US" dirty="0" smtClean="0"/>
              <a:t>S030</a:t>
            </a:r>
          </a:p>
          <a:p>
            <a:pPr lvl="1"/>
            <a:r>
              <a:rPr lang="en-US" dirty="0" smtClean="0"/>
              <a:t>S025A/B</a:t>
            </a:r>
          </a:p>
          <a:p>
            <a:pPr lvl="1"/>
            <a:endParaRPr lang="en-US" dirty="0"/>
          </a:p>
          <a:p>
            <a:r>
              <a:rPr lang="en-US" sz="1800" dirty="0" smtClean="0"/>
              <a:t>Physically distance when waiting to enter classrooms.</a:t>
            </a:r>
            <a:endParaRPr lang="en-US" sz="1800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B5CC7A-0773-7340-8E01-38FBB6FC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Level Classrooms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0BED4-1F4A-8F46-AACA-B1A7F6630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College of Public Health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6133" y="5204178"/>
            <a:ext cx="372534" cy="259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790490"/>
            <a:ext cx="4781627" cy="38390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55975" y="3025673"/>
            <a:ext cx="67586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S030</a:t>
            </a:r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9183" y="3590814"/>
            <a:ext cx="6758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S025A/B</a:t>
            </a:r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509622" y="1938249"/>
            <a:ext cx="290978" cy="1645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184868" y="2266679"/>
            <a:ext cx="289297" cy="189306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7500813" y="4659656"/>
            <a:ext cx="186267" cy="210986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684931" y="2482142"/>
            <a:ext cx="244879" cy="176093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646157" y="4227631"/>
            <a:ext cx="193282" cy="24249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018522" y="4333124"/>
            <a:ext cx="193282" cy="24249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6211804" y="4937974"/>
            <a:ext cx="290978" cy="164587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5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B2D62F-D922-574B-9667-C93EA474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43" y="1962387"/>
            <a:ext cx="3771437" cy="3923407"/>
          </a:xfrm>
        </p:spPr>
        <p:txBody>
          <a:bodyPr>
            <a:normAutofit lnSpcReduction="10000"/>
          </a:bodyPr>
          <a:lstStyle/>
          <a:p>
            <a:r>
              <a:rPr lang="en-US" sz="1900" dirty="0" smtClean="0"/>
              <a:t>Sanitizer &amp; disinfectant wipes will be available in all classrooms.</a:t>
            </a:r>
          </a:p>
          <a:p>
            <a:r>
              <a:rPr lang="en-US" sz="1900" dirty="0" smtClean="0"/>
              <a:t>Grab a wipe as you enter to wipe down your space.</a:t>
            </a:r>
          </a:p>
          <a:p>
            <a:r>
              <a:rPr lang="en-US" sz="1900" dirty="0" smtClean="0"/>
              <a:t>As you enter the room – take the furthest seat back to allow those behind you to enter.</a:t>
            </a:r>
          </a:p>
          <a:p>
            <a:r>
              <a:rPr lang="en-US" sz="1900" b="1" dirty="0" smtClean="0"/>
              <a:t>Do </a:t>
            </a:r>
            <a:r>
              <a:rPr lang="en-US" sz="1900" b="1" dirty="0"/>
              <a:t>not </a:t>
            </a:r>
            <a:r>
              <a:rPr lang="en-US" sz="1900" dirty="0"/>
              <a:t>move furniture </a:t>
            </a:r>
            <a:r>
              <a:rPr lang="en-US" sz="1900" dirty="0" smtClean="0"/>
              <a:t>to maintain 6 foot distancing.</a:t>
            </a:r>
          </a:p>
          <a:p>
            <a:r>
              <a:rPr lang="en-US" sz="1900" dirty="0" smtClean="0"/>
              <a:t>Be mindful of the Instructor Zone and practice physical distancing.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B5CC7A-0773-7340-8E01-38FBB6FC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0BED4-1F4A-8F46-AACA-B1A7F6630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College of Public Health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6133" y="5204178"/>
            <a:ext cx="372534" cy="259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ine of Instructor Zone stic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899" y="3377846"/>
            <a:ext cx="20955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of Sit Here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480" y="1282345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of Seat Unavailable sig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82" y="1282345"/>
            <a:ext cx="20859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B2D62F-D922-574B-9667-C93EA474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43" y="1962387"/>
            <a:ext cx="8233027" cy="3923407"/>
          </a:xfrm>
        </p:spPr>
        <p:txBody>
          <a:bodyPr>
            <a:normAutofit/>
          </a:bodyPr>
          <a:lstStyle/>
          <a:p>
            <a:r>
              <a:rPr lang="en-US" sz="1900" dirty="0" smtClean="0"/>
              <a:t>We realize some students may have online classes immediately following face-to-face classes and will be looking for space in the building to utilize.  Below are a few options to consider:</a:t>
            </a:r>
          </a:p>
          <a:p>
            <a:pPr lvl="1"/>
            <a:r>
              <a:rPr lang="en-US" dirty="0" smtClean="0"/>
              <a:t>Reserve a small Group Room via Outlook.</a:t>
            </a:r>
          </a:p>
          <a:p>
            <a:pPr lvl="1"/>
            <a:r>
              <a:rPr lang="en-US" dirty="0" smtClean="0"/>
              <a:t>Find an available classroom (schedules posted outside classroom)</a:t>
            </a:r>
          </a:p>
          <a:p>
            <a:pPr lvl="1"/>
            <a:r>
              <a:rPr lang="en-US" dirty="0" smtClean="0"/>
              <a:t>Student Computer Labs</a:t>
            </a:r>
          </a:p>
          <a:p>
            <a:pPr lvl="1"/>
            <a:r>
              <a:rPr lang="en-US" dirty="0" smtClean="0"/>
              <a:t>Student Commons</a:t>
            </a:r>
          </a:p>
          <a:p>
            <a:pPr lvl="1"/>
            <a:r>
              <a:rPr lang="en-US" dirty="0" smtClean="0"/>
              <a:t>Tables available in the Atrium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B5CC7A-0773-7340-8E01-38FBB6FC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43" y="365126"/>
            <a:ext cx="7736070" cy="1331865"/>
          </a:xfrm>
        </p:spPr>
        <p:txBody>
          <a:bodyPr/>
          <a:lstStyle/>
          <a:p>
            <a:r>
              <a:rPr lang="en-US" dirty="0" smtClean="0"/>
              <a:t>Online Courses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0BED4-1F4A-8F46-AACA-B1A7F6630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College of Public Health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6133" y="5204178"/>
            <a:ext cx="372534" cy="259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B2D62F-D922-574B-9667-C93EA474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43" y="1962387"/>
            <a:ext cx="8233027" cy="3923407"/>
          </a:xfrm>
        </p:spPr>
        <p:txBody>
          <a:bodyPr>
            <a:normAutofit/>
          </a:bodyPr>
          <a:lstStyle/>
          <a:p>
            <a:r>
              <a:rPr lang="en-US" sz="2000" dirty="0"/>
              <a:t>Face Coverings Required</a:t>
            </a:r>
          </a:p>
          <a:p>
            <a:r>
              <a:rPr lang="en-US" sz="2000" dirty="0" smtClean="0"/>
              <a:t>Social Distancing Important</a:t>
            </a:r>
            <a:endParaRPr lang="en-US" sz="2000" dirty="0"/>
          </a:p>
          <a:p>
            <a:r>
              <a:rPr lang="en-US" sz="2000" dirty="0" smtClean="0"/>
              <a:t>Capacity – for your health and those of your fellow students, please be respectful of the capacity in spaces and don’t exceed them.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B5CC7A-0773-7340-8E01-38FBB6FC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43" y="365126"/>
            <a:ext cx="7736070" cy="1331865"/>
          </a:xfrm>
        </p:spPr>
        <p:txBody>
          <a:bodyPr/>
          <a:lstStyle/>
          <a:p>
            <a:r>
              <a:rPr lang="en-US" dirty="0" smtClean="0"/>
              <a:t>Other Fall 2020 </a:t>
            </a:r>
            <a:br>
              <a:rPr lang="en-US" dirty="0" smtClean="0"/>
            </a:br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0BED4-1F4A-8F46-AACA-B1A7F6630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College of Public Health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6133" y="5204178"/>
            <a:ext cx="372534" cy="259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076" y="3531815"/>
            <a:ext cx="2590800" cy="261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4485" y="3531815"/>
            <a:ext cx="24669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9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A848C61-C124-4C49-97C4-0B76F6D2E3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AB9F6C-73AD-294A-A3E0-6E87246DD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B2D62F-D922-574B-9667-C93EA474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8557"/>
            <a:ext cx="7774370" cy="17529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Fall 2020 Building Hours: </a:t>
            </a:r>
          </a:p>
          <a:p>
            <a:pPr lvl="1"/>
            <a:r>
              <a:rPr lang="en-US" dirty="0" smtClean="0"/>
              <a:t>Monday – Friday:  7:30 AM – </a:t>
            </a:r>
            <a:r>
              <a:rPr lang="en-US" dirty="0" smtClean="0">
                <a:solidFill>
                  <a:srgbClr val="FF0000"/>
                </a:solidFill>
              </a:rPr>
              <a:t>TBD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After Hours/Weekend: UI ID Card Access Only </a:t>
            </a:r>
            <a:endParaRPr lang="en-US" dirty="0"/>
          </a:p>
          <a:p>
            <a:r>
              <a:rPr lang="en-US" dirty="0" smtClean="0"/>
              <a:t>Student Access:</a:t>
            </a:r>
          </a:p>
          <a:p>
            <a:pPr lvl="1"/>
            <a:r>
              <a:rPr lang="en-US" dirty="0"/>
              <a:t>All CPH undergraduate and graduate </a:t>
            </a:r>
            <a:r>
              <a:rPr lang="en-US" dirty="0" smtClean="0"/>
              <a:t>students </a:t>
            </a:r>
            <a:r>
              <a:rPr lang="en-US" dirty="0"/>
              <a:t>are granted electronic access via the student ID card based on their </a:t>
            </a:r>
            <a:r>
              <a:rPr lang="en-US" dirty="0" smtClean="0"/>
              <a:t>student registration status. </a:t>
            </a:r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B5CC7A-0773-7340-8E01-38FBB6FC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Public Health Building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0BED4-1F4A-8F46-AACA-B1A7F6630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1028" name="Picture 4" descr="College of Public Health Bui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254" y="3682538"/>
            <a:ext cx="5171746" cy="269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8650" y="3682538"/>
            <a:ext cx="304557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Basic Student ID Access: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Building Entrances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Computer Labs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Small group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Access is a </a:t>
            </a:r>
            <a:r>
              <a:rPr lang="en-US" sz="1600" b="1" dirty="0" smtClean="0"/>
              <a:t>privilege</a:t>
            </a:r>
            <a:r>
              <a:rPr lang="en-US" sz="1600" dirty="0" smtClean="0"/>
              <a:t> intended only for </a:t>
            </a:r>
            <a:r>
              <a:rPr lang="en-US" sz="1600" b="1" dirty="0" smtClean="0"/>
              <a:t>you</a:t>
            </a:r>
            <a:r>
              <a:rPr lang="en-US" sz="1600" dirty="0"/>
              <a:t>!</a:t>
            </a: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C19D-673F-3345-BD04-606C8275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Computer Labs -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FD90C-D35E-A74B-9467-F745564F8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F38EF3-4160-274C-BC55-60E4EA50D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Quiet</a:t>
            </a:r>
            <a:r>
              <a:rPr lang="en-US" dirty="0" smtClean="0"/>
              <a:t> Lab (S206) - </a:t>
            </a:r>
            <a:r>
              <a:rPr lang="en-US" dirty="0"/>
              <a:t>Users of this lab are encouraged to be courteous to others in the room by </a:t>
            </a:r>
            <a:r>
              <a:rPr lang="en-US" dirty="0" smtClean="0"/>
              <a:t>quietly using </a:t>
            </a:r>
            <a:r>
              <a:rPr lang="en-US" dirty="0"/>
              <a:t>the machines in this area.</a:t>
            </a:r>
            <a:endParaRPr lang="en-US" dirty="0" smtClean="0"/>
          </a:p>
          <a:p>
            <a:r>
              <a:rPr lang="en-US" b="1" dirty="0" smtClean="0"/>
              <a:t>Group</a:t>
            </a:r>
            <a:r>
              <a:rPr lang="en-US" dirty="0" smtClean="0"/>
              <a:t> Lab (S207) - </a:t>
            </a:r>
            <a:r>
              <a:rPr lang="en-US" dirty="0"/>
              <a:t>This lab is a great place to work in small groups on projects with computing requirements</a:t>
            </a:r>
            <a:r>
              <a:rPr lang="en-US" dirty="0" smtClean="0"/>
              <a:t>.</a:t>
            </a:r>
            <a:endParaRPr lang="en-US" dirty="0"/>
          </a:p>
          <a:p>
            <a:pPr fontAlgn="base"/>
            <a:r>
              <a:rPr lang="en-US" b="1" dirty="0" smtClean="0"/>
              <a:t>Guidelines</a:t>
            </a:r>
            <a:r>
              <a:rPr lang="en-US" dirty="0" smtClean="0"/>
              <a:t>:</a:t>
            </a:r>
          </a:p>
          <a:p>
            <a:pPr lvl="1" fontAlgn="base"/>
            <a:r>
              <a:rPr lang="en-US" dirty="0"/>
              <a:t>No food or drink. </a:t>
            </a:r>
          </a:p>
          <a:p>
            <a:pPr lvl="1" fontAlgn="base"/>
            <a:r>
              <a:rPr lang="en-US" dirty="0" smtClean="0"/>
              <a:t>Users must abide </a:t>
            </a:r>
            <a:r>
              <a:rPr lang="en-US" dirty="0"/>
              <a:t>by the </a:t>
            </a:r>
            <a:r>
              <a:rPr lang="en-US" dirty="0">
                <a:hlinkClick r:id="rId2"/>
              </a:rPr>
              <a:t>University of Iowa Acceptable Use Policy</a:t>
            </a:r>
            <a:r>
              <a:rPr lang="en-US" dirty="0"/>
              <a:t>.</a:t>
            </a:r>
          </a:p>
          <a:p>
            <a:pPr lvl="1" fontAlgn="base"/>
            <a:r>
              <a:rPr lang="en-US" dirty="0" smtClean="0"/>
              <a:t>Watching </a:t>
            </a:r>
            <a:r>
              <a:rPr lang="en-US" dirty="0"/>
              <a:t>streaming videos or non-class related material is prohibited.</a:t>
            </a:r>
          </a:p>
          <a:p>
            <a:pPr lvl="1" fontAlgn="base"/>
            <a:r>
              <a:rPr lang="en-US" dirty="0" smtClean="0"/>
              <a:t>No offensive materials. </a:t>
            </a:r>
            <a:endParaRPr lang="en-US" dirty="0"/>
          </a:p>
          <a:p>
            <a:pPr lvl="1" fontAlgn="base"/>
            <a:r>
              <a:rPr lang="en-US" dirty="0" smtClean="0"/>
              <a:t>The </a:t>
            </a:r>
            <a:r>
              <a:rPr lang="en-US" dirty="0"/>
              <a:t>installation of software on the lab machines is prohibited.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9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C19D-673F-3345-BD04-606C8275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Rooms 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8EF3-4160-274C-BC55-60E4EA50D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4 group rooms located off the atrium on floors 1-4.</a:t>
            </a:r>
          </a:p>
          <a:p>
            <a:r>
              <a:rPr lang="en-US" dirty="0" smtClean="0"/>
              <a:t>Rooms are available for scheduling via Outlook calendar.</a:t>
            </a:r>
            <a:endParaRPr lang="en-US" dirty="0"/>
          </a:p>
          <a:p>
            <a:pPr lvl="1"/>
            <a:r>
              <a:rPr lang="en-US" dirty="0" smtClean="0"/>
              <a:t>Outlook names:</a:t>
            </a:r>
          </a:p>
          <a:p>
            <a:pPr lvl="2"/>
            <a:r>
              <a:rPr lang="en-US" dirty="0" smtClean="0"/>
              <a:t>RES-CPHB-N160</a:t>
            </a:r>
          </a:p>
          <a:p>
            <a:pPr lvl="2"/>
            <a:r>
              <a:rPr lang="en-US" dirty="0" smtClean="0"/>
              <a:t>RES-CPHB-C212</a:t>
            </a:r>
          </a:p>
          <a:p>
            <a:pPr lvl="2"/>
            <a:r>
              <a:rPr lang="en-US" dirty="0" smtClean="0"/>
              <a:t>RES-CPHB-C312</a:t>
            </a:r>
          </a:p>
          <a:p>
            <a:pPr lvl="2"/>
            <a:r>
              <a:rPr lang="en-US" dirty="0"/>
              <a:t>RES-CPHB-C412</a:t>
            </a:r>
          </a:p>
          <a:p>
            <a:r>
              <a:rPr lang="en-US" dirty="0" smtClean="0"/>
              <a:t>Fall 2020 capacity has been reduced to 2 only (normally 6-8).</a:t>
            </a:r>
          </a:p>
          <a:p>
            <a:r>
              <a:rPr lang="en-US" dirty="0" smtClean="0"/>
              <a:t>Technology is available in N160 &amp; C212.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FD90C-D35E-A74B-9467-F745564F8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C19D-673F-3345-BD04-606C8275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Commons 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8EF3-4160-274C-BC55-60E4EA50D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1689"/>
            <a:ext cx="4559576" cy="4388698"/>
          </a:xfrm>
        </p:spPr>
        <p:txBody>
          <a:bodyPr/>
          <a:lstStyle/>
          <a:p>
            <a:r>
              <a:rPr lang="en-US" dirty="0" smtClean="0"/>
              <a:t>Individual and group work.</a:t>
            </a:r>
          </a:p>
          <a:p>
            <a:r>
              <a:rPr lang="en-US" dirty="0" smtClean="0"/>
              <a:t>Be mindful of others using the space.</a:t>
            </a:r>
          </a:p>
          <a:p>
            <a:r>
              <a:rPr lang="en-US" dirty="0" smtClean="0"/>
              <a:t>Shared Kitchen:</a:t>
            </a:r>
          </a:p>
          <a:p>
            <a:pPr lvl="1"/>
            <a:r>
              <a:rPr lang="en-US" dirty="0" smtClean="0"/>
              <a:t>Refrigerator should be cleaned out periodically!</a:t>
            </a:r>
          </a:p>
          <a:p>
            <a:pPr lvl="1"/>
            <a:r>
              <a:rPr lang="en-US" dirty="0" smtClean="0"/>
              <a:t>Student responsibility for cleaning up spills in microwave!  </a:t>
            </a:r>
          </a:p>
          <a:p>
            <a:pPr lvl="1"/>
            <a:r>
              <a:rPr lang="en-US" dirty="0" smtClean="0"/>
              <a:t>Disinfect high touch surfaces regularly.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FD90C-D35E-A74B-9467-F745564F8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028" y="1824168"/>
            <a:ext cx="34480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9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Parking &amp; Transportation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Short-term Parking</a:t>
            </a:r>
          </a:p>
          <a:p>
            <a:pPr lvl="1"/>
            <a:r>
              <a:rPr lang="en-US" dirty="0" smtClean="0"/>
              <a:t>Limited metered </a:t>
            </a:r>
            <a:r>
              <a:rPr lang="en-US" dirty="0"/>
              <a:t>visitor spaces are </a:t>
            </a:r>
            <a:r>
              <a:rPr lang="en-US" dirty="0" smtClean="0"/>
              <a:t>available outside CPHB. </a:t>
            </a:r>
          </a:p>
          <a:p>
            <a:pPr lvl="1"/>
            <a:r>
              <a:rPr lang="en-US" dirty="0" smtClean="0"/>
              <a:t>Due to limited availability, we encourage students who drive to class to park at Newton Road Ramp and walk across the Hwy 6 bridge.</a:t>
            </a:r>
          </a:p>
          <a:p>
            <a:r>
              <a:rPr lang="en-US" dirty="0" smtClean="0"/>
              <a:t>Accessible Transportation – </a:t>
            </a:r>
          </a:p>
          <a:p>
            <a:pPr lvl="1"/>
            <a:r>
              <a:rPr lang="en-US" dirty="0" err="1" smtClean="0"/>
              <a:t>Cambus</a:t>
            </a:r>
            <a:r>
              <a:rPr lang="en-US" dirty="0" smtClean="0"/>
              <a:t>:  On-campus, fixed route, accessible bus service.</a:t>
            </a:r>
          </a:p>
          <a:p>
            <a:pPr lvl="1"/>
            <a:r>
              <a:rPr lang="en-US" dirty="0" smtClean="0"/>
              <a:t>Bionic Bus: Specialized </a:t>
            </a:r>
            <a:r>
              <a:rPr lang="en-US" dirty="0"/>
              <a:t>transportation service for persons with </a:t>
            </a:r>
            <a:r>
              <a:rPr lang="en-US" dirty="0" smtClean="0"/>
              <a:t>disabilities that provides door-to-door service.</a:t>
            </a:r>
          </a:p>
          <a:p>
            <a:r>
              <a:rPr lang="en-US" dirty="0" smtClean="0"/>
              <a:t>Bikes</a:t>
            </a:r>
          </a:p>
          <a:p>
            <a:pPr lvl="1"/>
            <a:r>
              <a:rPr lang="en-US" dirty="0" smtClean="0"/>
              <a:t>Bike racks are located on the west side of the building and along Riverside Drive (bottom of steps on east side of CPHB).</a:t>
            </a:r>
          </a:p>
          <a:p>
            <a:pPr lvl="1"/>
            <a:r>
              <a:rPr lang="en-US" dirty="0" smtClean="0"/>
              <a:t>Bikes are </a:t>
            </a:r>
            <a:r>
              <a:rPr lang="en-US" b="1" dirty="0" smtClean="0"/>
              <a:t>not allowed</a:t>
            </a:r>
            <a:r>
              <a:rPr lang="en-US" dirty="0" smtClean="0"/>
              <a:t> in the building.</a:t>
            </a:r>
          </a:p>
          <a:p>
            <a:pPr lvl="1"/>
            <a:r>
              <a:rPr lang="en-US" dirty="0" smtClean="0"/>
              <a:t>Forget your lock?  IT has a limited supply for check-out (N140).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A9292-CE58-5E47-83D1-5411D802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5B5CC7A-0773-7340-8E01-38FBB6FC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&amp; Waste Reduction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B2D62F-D922-574B-9667-C93EA474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2387"/>
            <a:ext cx="4171950" cy="41890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Support sustainability principles – reduce waste &amp; support recycling practices!</a:t>
            </a:r>
          </a:p>
          <a:p>
            <a:r>
              <a:rPr lang="en-US" dirty="0" smtClean="0"/>
              <a:t>Trash &amp; Recycling Centers are located in the atrium on each floor.</a:t>
            </a:r>
            <a:endParaRPr lang="en-US" dirty="0"/>
          </a:p>
          <a:p>
            <a:pPr fontAlgn="base"/>
            <a:r>
              <a:rPr lang="en-US" dirty="0"/>
              <a:t>Before placing items in the recycling bin, be sure items are:</a:t>
            </a:r>
          </a:p>
          <a:p>
            <a:pPr lvl="1" fontAlgn="base"/>
            <a:r>
              <a:rPr lang="en-US" sz="2100" b="1" dirty="0"/>
              <a:t>CLEAN</a:t>
            </a:r>
            <a:r>
              <a:rPr lang="en-US" sz="2100" dirty="0"/>
              <a:t> - items must not have any food residue, liquids, or grease spots on </a:t>
            </a:r>
            <a:r>
              <a:rPr lang="en-US" sz="2100" dirty="0" smtClean="0"/>
              <a:t>them.</a:t>
            </a:r>
            <a:endParaRPr lang="en-US" sz="2100" dirty="0"/>
          </a:p>
          <a:p>
            <a:pPr lvl="1" fontAlgn="base"/>
            <a:r>
              <a:rPr lang="en-US" sz="2100" b="1" dirty="0"/>
              <a:t>DRY</a:t>
            </a:r>
            <a:r>
              <a:rPr lang="en-US" sz="2100" dirty="0"/>
              <a:t> - items must be dry</a:t>
            </a:r>
          </a:p>
          <a:p>
            <a:pPr lvl="1" fontAlgn="base"/>
            <a:r>
              <a:rPr lang="en-US" sz="2100" b="1" dirty="0"/>
              <a:t>EMPTY</a:t>
            </a:r>
            <a:r>
              <a:rPr lang="en-US" sz="2100" dirty="0"/>
              <a:t> - items must be </a:t>
            </a:r>
            <a:r>
              <a:rPr lang="en-US" sz="2100" dirty="0" smtClean="0"/>
              <a:t>empty</a:t>
            </a:r>
          </a:p>
          <a:p>
            <a:pPr fontAlgn="base"/>
            <a:r>
              <a:rPr lang="en-US" dirty="0" smtClean="0"/>
              <a:t>Sharp Container – </a:t>
            </a:r>
            <a:r>
              <a:rPr lang="en-US" dirty="0"/>
              <a:t>The FDA recommends that used needles and other sharps be immediately placed in appropriate disposal containers. The first-floor restrooms in the CPHB are equipped with disposal containers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0BED4-1F4A-8F46-AACA-B1A7F6630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749" y="365126"/>
            <a:ext cx="281940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0036" y="2578707"/>
            <a:ext cx="2790825" cy="1819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5836" y="4782763"/>
            <a:ext cx="13906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&amp; Inclusion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987101"/>
            <a:ext cx="8166215" cy="4018000"/>
          </a:xfrm>
        </p:spPr>
        <p:txBody>
          <a:bodyPr>
            <a:normAutofit fontScale="92500"/>
          </a:bodyPr>
          <a:lstStyle/>
          <a:p>
            <a:r>
              <a:rPr lang="en-US" dirty="0"/>
              <a:t>Single User Gender Inclusive </a:t>
            </a:r>
            <a:r>
              <a:rPr lang="en-US" dirty="0" smtClean="0"/>
              <a:t>Restrooms located on lower level.</a:t>
            </a:r>
          </a:p>
          <a:p>
            <a:r>
              <a:rPr lang="en-US" dirty="0" smtClean="0"/>
              <a:t>Restrooms on first floor are equipped with ADA accessible entrances. </a:t>
            </a:r>
          </a:p>
          <a:p>
            <a:r>
              <a:rPr lang="en-US" dirty="0" smtClean="0"/>
              <a:t>Service Animals – </a:t>
            </a:r>
          </a:p>
          <a:p>
            <a:pPr lvl="1" fontAlgn="base"/>
            <a:r>
              <a:rPr lang="en-US" dirty="0"/>
              <a:t>The </a:t>
            </a:r>
            <a:r>
              <a:rPr lang="en-US" dirty="0" smtClean="0"/>
              <a:t>Americans with Disabilities Act covers service animals</a:t>
            </a:r>
            <a:r>
              <a:rPr lang="en-US" dirty="0"/>
              <a:t> and no documentation is needed to bring a service animal into a classroom. However, an instructor may ask if the animal is a service animal and what specific tasks it performs for the student.</a:t>
            </a:r>
          </a:p>
          <a:p>
            <a:pPr lvl="1" fontAlgn="base"/>
            <a:r>
              <a:rPr lang="en-US" dirty="0" smtClean="0"/>
              <a:t>Emotional </a:t>
            </a:r>
            <a:r>
              <a:rPr lang="en-US" dirty="0"/>
              <a:t>support animals are </a:t>
            </a:r>
            <a:r>
              <a:rPr lang="en-US" b="1" dirty="0"/>
              <a:t>not</a:t>
            </a:r>
            <a:r>
              <a:rPr lang="en-US" dirty="0"/>
              <a:t> allowed in university classrooms.</a:t>
            </a:r>
          </a:p>
          <a:p>
            <a:pPr lvl="1" fontAlgn="base"/>
            <a:r>
              <a:rPr lang="en-US" dirty="0"/>
              <a:t>Questions regarding animals </a:t>
            </a:r>
            <a:r>
              <a:rPr lang="en-US" dirty="0" smtClean="0"/>
              <a:t>can </a:t>
            </a:r>
            <a:r>
              <a:rPr lang="en-US" dirty="0"/>
              <a:t>be directed </a:t>
            </a:r>
            <a:r>
              <a:rPr lang="en-US" dirty="0" smtClean="0"/>
              <a:t>to Student Disability Services.</a:t>
            </a:r>
          </a:p>
          <a:p>
            <a:pPr fontAlgn="base"/>
            <a:r>
              <a:rPr lang="en-US" dirty="0"/>
              <a:t>Lactation Room – </a:t>
            </a:r>
            <a:endParaRPr lang="en-US" dirty="0" smtClean="0"/>
          </a:p>
          <a:p>
            <a:pPr lvl="1" fontAlgn="base"/>
            <a:r>
              <a:rPr lang="en-US" dirty="0" smtClean="0"/>
              <a:t>Located </a:t>
            </a:r>
            <a:r>
              <a:rPr lang="en-US" dirty="0"/>
              <a:t>in the lower level, Room S042</a:t>
            </a:r>
            <a:r>
              <a:rPr lang="en-US" dirty="0" smtClean="0"/>
              <a:t>.</a:t>
            </a:r>
          </a:p>
          <a:p>
            <a:pPr lvl="1" fontAlgn="base"/>
            <a:r>
              <a:rPr lang="en-US" dirty="0" smtClean="0"/>
              <a:t>This space can be reserved using </a:t>
            </a:r>
            <a:r>
              <a:rPr lang="en-US" dirty="0"/>
              <a:t>Outlook (RES-CPHB-S042). </a:t>
            </a:r>
            <a:endParaRPr lang="en-US" dirty="0" smtClean="0"/>
          </a:p>
          <a:p>
            <a:pPr lvl="1" fontAlgn="base"/>
            <a:endParaRPr lang="en-US" dirty="0" smtClean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A9292-CE58-5E47-83D1-5411D802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&amp; Beverages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987101"/>
            <a:ext cx="8166215" cy="4018000"/>
          </a:xfrm>
        </p:spPr>
        <p:txBody>
          <a:bodyPr>
            <a:normAutofit/>
          </a:bodyPr>
          <a:lstStyle/>
          <a:p>
            <a:r>
              <a:rPr lang="en-US" dirty="0" smtClean="0"/>
              <a:t>River Ridge Café – temporarily closed Fall 2020</a:t>
            </a:r>
          </a:p>
          <a:p>
            <a:r>
              <a:rPr lang="en-US" dirty="0" smtClean="0"/>
              <a:t>Vending Machines – located in the lower level near the elevators</a:t>
            </a:r>
          </a:p>
          <a:p>
            <a:r>
              <a:rPr lang="en-US" dirty="0" smtClean="0"/>
              <a:t>Water – </a:t>
            </a:r>
          </a:p>
          <a:p>
            <a:pPr lvl="1"/>
            <a:r>
              <a:rPr lang="en-US" dirty="0" smtClean="0"/>
              <a:t>Drinking fountains will remain operational Fall 2020 and cleaned at a higher level but you are encouraged to bring your water to reduce touch points.</a:t>
            </a:r>
          </a:p>
          <a:p>
            <a:r>
              <a:rPr lang="en-US" b="1" dirty="0" smtClean="0"/>
              <a:t>Reminder: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No food allowed in classrooms.</a:t>
            </a:r>
          </a:p>
          <a:p>
            <a:pPr lvl="1"/>
            <a:r>
              <a:rPr lang="en-US" dirty="0" smtClean="0"/>
              <a:t>Water bottles are acceptable.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A9292-CE58-5E47-83D1-5411D802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College of Public Health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355" y="4079352"/>
            <a:ext cx="1582807" cy="192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WA-BRAND-Template-Widescreen" id="{A25A45C0-D9D8-A44F-9292-57D2DC0F3846}" vid="{DCED7445-4F60-224D-9666-5C3E6928A3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2912</TotalTime>
  <Words>1208</Words>
  <Application>Microsoft Office PowerPoint</Application>
  <PresentationFormat>On-screen Show (4:3)</PresentationFormat>
  <Paragraphs>157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Student Orientation WELCOME!</vt:lpstr>
      <vt:lpstr>College of Public Health Building</vt:lpstr>
      <vt:lpstr>Student Computer Labs -</vt:lpstr>
      <vt:lpstr>Small Group Rooms -</vt:lpstr>
      <vt:lpstr>Student Commons -</vt:lpstr>
      <vt:lpstr>Parking &amp; Transportation</vt:lpstr>
      <vt:lpstr>Recycling &amp; Waste Reduction</vt:lpstr>
      <vt:lpstr>Accessibility &amp; Inclusion</vt:lpstr>
      <vt:lpstr>Food &amp; Beverages</vt:lpstr>
      <vt:lpstr>Other Information</vt:lpstr>
      <vt:lpstr>COVID-19</vt:lpstr>
      <vt:lpstr>Traffic Flow</vt:lpstr>
      <vt:lpstr>Lower Level Classrooms</vt:lpstr>
      <vt:lpstr>Classrooms</vt:lpstr>
      <vt:lpstr>Online Courses</vt:lpstr>
      <vt:lpstr>Other Fall 2020  Things to Remember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the Presentation Title Slide</dc:title>
  <dc:creator>Corliss, Jessica A</dc:creator>
  <cp:lastModifiedBy>Goodchild, Justin L</cp:lastModifiedBy>
  <cp:revision>43</cp:revision>
  <cp:lastPrinted>2020-08-13T19:15:41Z</cp:lastPrinted>
  <dcterms:created xsi:type="dcterms:W3CDTF">2020-02-03T17:28:51Z</dcterms:created>
  <dcterms:modified xsi:type="dcterms:W3CDTF">2020-08-17T13:47:03Z</dcterms:modified>
</cp:coreProperties>
</file>