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8" r:id="rId5"/>
    <p:sldId id="345" r:id="rId6"/>
    <p:sldId id="340" r:id="rId7"/>
    <p:sldId id="341" r:id="rId8"/>
    <p:sldId id="342" r:id="rId9"/>
    <p:sldId id="343" r:id="rId10"/>
    <p:sldId id="344" r:id="rId11"/>
    <p:sldId id="266" r:id="rId12"/>
    <p:sldId id="267" r:id="rId13"/>
    <p:sldId id="265" r:id="rId14"/>
    <p:sldId id="260" r:id="rId15"/>
    <p:sldId id="263" r:id="rId16"/>
    <p:sldId id="261" r:id="rId17"/>
    <p:sldId id="264" r:id="rId18"/>
    <p:sldId id="259" r:id="rId19"/>
    <p:sldId id="262" r:id="rId20"/>
    <p:sldId id="301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14339233236872E-2"/>
          <c:y val="0.21709350998050153"/>
          <c:w val="0.9182181393992418"/>
          <c:h val="0.719059309396967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000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effectLst/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1744</c:v>
                </c:pt>
                <c:pt idx="1">
                  <c:v>2008</c:v>
                </c:pt>
                <c:pt idx="2">
                  <c:v>2384</c:v>
                </c:pt>
                <c:pt idx="3">
                  <c:v>2627</c:v>
                </c:pt>
                <c:pt idx="4">
                  <c:v>2985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7-437D-8B31-50F2DB2A1F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85B7-437D-8B31-50F2DB2A1F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85B7-437D-8B31-50F2DB2A1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1131904"/>
        <c:axId val="51133440"/>
      </c:barChart>
      <c:catAx>
        <c:axId val="5113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33440"/>
        <c:crosses val="autoZero"/>
        <c:auto val="1"/>
        <c:lblAlgn val="ctr"/>
        <c:lblOffset val="100"/>
        <c:noMultiLvlLbl val="0"/>
      </c:catAx>
      <c:valAx>
        <c:axId val="5113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3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2100" b="1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Class</a:t>
            </a:r>
            <a:endParaRPr lang="en-US" sz="21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83757907955471078"/>
          <c:y val="0.22864916885389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450153860077826E-2"/>
          <c:y val="0.31368780985710121"/>
          <c:w val="0.93230846682957735"/>
          <c:h val="0.62902653834937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73C-4716-B93E-B7ED79EE4F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73C-4716-B93E-B7ED79EE4F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73C-4716-B93E-B7ED79EE4F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73C-4716-B93E-B7ED79EE4F3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0000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73C-4716-B93E-B7ED79EE4F33}"/>
              </c:ext>
            </c:extLst>
          </c:dPt>
          <c:cat>
            <c:strRef>
              <c:f>Sheet1!$A$2:$A$6</c:f>
              <c:strCache>
                <c:ptCount val="5"/>
                <c:pt idx="0">
                  <c:v>First Year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Graduate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19.399999999999999</c:v>
                </c:pt>
                <c:pt idx="1">
                  <c:v>21.5</c:v>
                </c:pt>
                <c:pt idx="2">
                  <c:v>21.2</c:v>
                </c:pt>
                <c:pt idx="3">
                  <c:v>18.600000000000001</c:v>
                </c:pt>
                <c:pt idx="4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3F-4CA8-B771-FCF090C107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First Year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Graduate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353F-4CA8-B771-FCF090C107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First Year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Graduate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353F-4CA8-B771-FCF090C10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1383680"/>
        <c:axId val="51389568"/>
      </c:barChart>
      <c:catAx>
        <c:axId val="5138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9568"/>
        <c:crosses val="autoZero"/>
        <c:auto val="1"/>
        <c:lblAlgn val="ctr"/>
        <c:lblOffset val="100"/>
        <c:noMultiLvlLbl val="0"/>
      </c:catAx>
      <c:valAx>
        <c:axId val="5138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40771386627519E-2"/>
          <c:y val="2.4484416010498687E-2"/>
          <c:w val="0.9386852173139375"/>
          <c:h val="0.83903953412073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FY14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7"/>
                <c:pt idx="0">
                  <c:v>Anxiety</c:v>
                </c:pt>
                <c:pt idx="1">
                  <c:v>Mood</c:v>
                </c:pt>
                <c:pt idx="2">
                  <c:v>Trauma/Abuse</c:v>
                </c:pt>
                <c:pt idx="3">
                  <c:v>Adjustment Px</c:v>
                </c:pt>
                <c:pt idx="4">
                  <c:v>LD/ADHD</c:v>
                </c:pt>
                <c:pt idx="5">
                  <c:v>Substance Abuse</c:v>
                </c:pt>
                <c:pt idx="6">
                  <c:v>Eating Disorders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7"/>
                <c:pt idx="0">
                  <c:v>40</c:v>
                </c:pt>
                <c:pt idx="1">
                  <c:v>29</c:v>
                </c:pt>
                <c:pt idx="2">
                  <c:v>0</c:v>
                </c:pt>
                <c:pt idx="3">
                  <c:v>29</c:v>
                </c:pt>
                <c:pt idx="4">
                  <c:v>12</c:v>
                </c:pt>
                <c:pt idx="5">
                  <c:v>12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1B-4C04-A460-4D2D97030A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FY15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7"/>
                <c:pt idx="0">
                  <c:v>Anxiety</c:v>
                </c:pt>
                <c:pt idx="1">
                  <c:v>Mood</c:v>
                </c:pt>
                <c:pt idx="2">
                  <c:v>Trauma/Abuse</c:v>
                </c:pt>
                <c:pt idx="3">
                  <c:v>Adjustment Px</c:v>
                </c:pt>
                <c:pt idx="4">
                  <c:v>LD/ADHD</c:v>
                </c:pt>
                <c:pt idx="5">
                  <c:v>Substance Abuse</c:v>
                </c:pt>
                <c:pt idx="6">
                  <c:v>Eating Disorders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7"/>
                <c:pt idx="0">
                  <c:v>47</c:v>
                </c:pt>
                <c:pt idx="1">
                  <c:v>34</c:v>
                </c:pt>
                <c:pt idx="2">
                  <c:v>0</c:v>
                </c:pt>
                <c:pt idx="3">
                  <c:v>22</c:v>
                </c:pt>
                <c:pt idx="4">
                  <c:v>11</c:v>
                </c:pt>
                <c:pt idx="5">
                  <c:v>11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1B-4C04-A460-4D2D97030A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FY16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1B-4C04-A460-4D2D97030A21}"/>
              </c:ext>
            </c:extLst>
          </c:dPt>
          <c:cat>
            <c:strRef>
              <c:f>Sheet1!$A$2:$A$10</c:f>
              <c:strCache>
                <c:ptCount val="7"/>
                <c:pt idx="0">
                  <c:v>Anxiety</c:v>
                </c:pt>
                <c:pt idx="1">
                  <c:v>Mood</c:v>
                </c:pt>
                <c:pt idx="2">
                  <c:v>Trauma/Abuse</c:v>
                </c:pt>
                <c:pt idx="3">
                  <c:v>Adjustment Px</c:v>
                </c:pt>
                <c:pt idx="4">
                  <c:v>LD/ADHD</c:v>
                </c:pt>
                <c:pt idx="5">
                  <c:v>Substance Abuse</c:v>
                </c:pt>
                <c:pt idx="6">
                  <c:v>Eating Disorders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7"/>
                <c:pt idx="0">
                  <c:v>51</c:v>
                </c:pt>
                <c:pt idx="1">
                  <c:v>34</c:v>
                </c:pt>
                <c:pt idx="2">
                  <c:v>0</c:v>
                </c:pt>
                <c:pt idx="3">
                  <c:v>18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1B-4C04-A460-4D2D97030A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FY17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7"/>
                <c:pt idx="0">
                  <c:v>Anxiety</c:v>
                </c:pt>
                <c:pt idx="1">
                  <c:v>Mood</c:v>
                </c:pt>
                <c:pt idx="2">
                  <c:v>Trauma/Abuse</c:v>
                </c:pt>
                <c:pt idx="3">
                  <c:v>Adjustment Px</c:v>
                </c:pt>
                <c:pt idx="4">
                  <c:v>LD/ADHD</c:v>
                </c:pt>
                <c:pt idx="5">
                  <c:v>Substance Abuse</c:v>
                </c:pt>
                <c:pt idx="6">
                  <c:v>Eating Disorders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7"/>
                <c:pt idx="0">
                  <c:v>51</c:v>
                </c:pt>
                <c:pt idx="1">
                  <c:v>34</c:v>
                </c:pt>
                <c:pt idx="2">
                  <c:v>13</c:v>
                </c:pt>
                <c:pt idx="3">
                  <c:v>24</c:v>
                </c:pt>
                <c:pt idx="4">
                  <c:v>6</c:v>
                </c:pt>
                <c:pt idx="5">
                  <c:v>9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1B-4C04-A460-4D2D97030A2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FY18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7"/>
                <c:pt idx="0">
                  <c:v>Anxiety</c:v>
                </c:pt>
                <c:pt idx="1">
                  <c:v>Mood</c:v>
                </c:pt>
                <c:pt idx="2">
                  <c:v>Trauma/Abuse</c:v>
                </c:pt>
                <c:pt idx="3">
                  <c:v>Adjustment Px</c:v>
                </c:pt>
                <c:pt idx="4">
                  <c:v>LD/ADHD</c:v>
                </c:pt>
                <c:pt idx="5">
                  <c:v>Substance Abuse</c:v>
                </c:pt>
                <c:pt idx="6">
                  <c:v>Eating Disorders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7"/>
                <c:pt idx="0">
                  <c:v>49</c:v>
                </c:pt>
                <c:pt idx="1">
                  <c:v>37</c:v>
                </c:pt>
                <c:pt idx="2">
                  <c:v>18</c:v>
                </c:pt>
                <c:pt idx="3">
                  <c:v>20</c:v>
                </c:pt>
                <c:pt idx="4">
                  <c:v>4</c:v>
                </c:pt>
                <c:pt idx="5">
                  <c:v>9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1B-4C04-A460-4D2D97030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90464"/>
        <c:axId val="51000448"/>
      </c:barChart>
      <c:catAx>
        <c:axId val="5099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6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00448"/>
        <c:crosses val="autoZero"/>
        <c:auto val="1"/>
        <c:lblAlgn val="ctr"/>
        <c:lblOffset val="100"/>
        <c:noMultiLvlLbl val="0"/>
      </c:catAx>
      <c:valAx>
        <c:axId val="5100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9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171704702166461"/>
          <c:y val="6.2713910761154901E-2"/>
          <c:w val="0.39503803549979982"/>
          <c:h val="4.4479002624671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>
                <a:solidFill>
                  <a:sysClr val="windowText" lastClr="000000"/>
                </a:solidFill>
              </a:rPr>
              <a:t>% Overall Satisfaction</a:t>
            </a:r>
            <a:r>
              <a:rPr lang="en-US" sz="2600" b="1" baseline="0">
                <a:solidFill>
                  <a:sysClr val="windowText" lastClr="000000"/>
                </a:solidFill>
              </a:rPr>
              <a:t> With All UCS Services</a:t>
            </a:r>
            <a:endParaRPr lang="en-US" sz="2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06318120814243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Sheet1!$A$82:$A$86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Sheet1!$B$82:$B$86</c:f>
              <c:numCache>
                <c:formatCode>General</c:formatCode>
                <c:ptCount val="5"/>
                <c:pt idx="0">
                  <c:v>90</c:v>
                </c:pt>
                <c:pt idx="1">
                  <c:v>9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93-453C-9136-4008351D17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219456"/>
        <c:axId val="51238784"/>
      </c:barChart>
      <c:catAx>
        <c:axId val="5121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8784"/>
        <c:crosses val="autoZero"/>
        <c:auto val="1"/>
        <c:lblAlgn val="ctr"/>
        <c:lblOffset val="100"/>
        <c:noMultiLvlLbl val="0"/>
      </c:catAx>
      <c:valAx>
        <c:axId val="5123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194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2286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AD5F66-4B3D-4250-84CF-53494FB31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0924" y="4555920"/>
            <a:ext cx="3641076" cy="1117687"/>
          </a:xfrm>
        </p:spPr>
        <p:txBody>
          <a:bodyPr>
            <a:noAutofit/>
          </a:bodyPr>
          <a:lstStyle/>
          <a:p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Barry A. Schreier, Ph.D.</a:t>
            </a:r>
          </a:p>
          <a:p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Counseling Service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B5A120-A478-4FF0-9687-EC59390E7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377178"/>
            <a:ext cx="8968085" cy="1373070"/>
          </a:xfrm>
        </p:spPr>
        <p:txBody>
          <a:bodyPr/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Counseling Service: During the Time of Covid-19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D1A6A86-7413-453B-AF12-1D1CF516DC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30222" y="889233"/>
            <a:ext cx="6626114" cy="310674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863CB-60D5-4C06-83C0-E832A0CD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79" y="1963025"/>
            <a:ext cx="5274671" cy="4894976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CBEF2C-ADA5-4BC4-8A34-9DA4F290E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rmAutofit/>
          </a:bodyPr>
          <a:lstStyle/>
          <a:p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Social Media Presence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8AC88-4A12-4164-8889-17F7601AB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165"/>
            <a:ext cx="4123534" cy="3845181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8CB54-97EB-454D-9BEB-9112C8885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66" y="1662818"/>
            <a:ext cx="4829233" cy="4441954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2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6">
            <a:extLst>
              <a:ext uri="{FF2B5EF4-FFF2-40B4-BE49-F238E27FC236}">
                <a16:creationId xmlns:a16="http://schemas.microsoft.com/office/drawing/2014/main" id="{62CFFBB8-E539-483F-B9AA-088F7D4B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52C38B8-B7F9-478B-8D67-99B248A9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0" name="Rectangle 20">
            <a:extLst>
              <a:ext uri="{FF2B5EF4-FFF2-40B4-BE49-F238E27FC236}">
                <a16:creationId xmlns:a16="http://schemas.microsoft.com/office/drawing/2014/main" id="{8ADE9738-7B48-4F06-BA7B-E2CF9663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C70F7D-3A25-44E1-8BA8-0579881F5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39" y="480061"/>
            <a:ext cx="9957822" cy="581810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Picture 24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FF91C51-65FC-469C-9BAF-0ADB290938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990" y="675053"/>
            <a:ext cx="1501469" cy="12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0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3D4F3-B0A3-4100-8D53-03A2E0B17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535" y="0"/>
            <a:ext cx="60244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E26AA-2E4D-404B-BBA7-2E0D5777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FF36-6EED-418E-B47C-9EA7C5D0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CA46F-219E-45B0-BCA8-04982EED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6972"/>
            <a:ext cx="12192000" cy="4534373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Ongoing Counseling via Tele-Mental Health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Boundary Issues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Workshops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Anxiety Toolbox, Kind Mind, Mindfulness Matters 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Self-Paced Workshops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Mindfulness, Coping, Distress Tolerance, and Many Others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Guides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Seeking Care at Home &amp; The “Self-Care Package”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Groups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Loss; Chronic Health; ADHD; Asian/Asian American Solidarity, Success Not Excess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Videos</a:t>
            </a:r>
          </a:p>
          <a:p>
            <a:pPr lvl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Emotional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Bits, Mindfulness, Art &amp; Creative Writing Therapy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x_Picture 1">
            <a:extLst>
              <a:ext uri="{FF2B5EF4-FFF2-40B4-BE49-F238E27FC236}">
                <a16:creationId xmlns:a16="http://schemas.microsoft.com/office/drawing/2014/main" id="{C76B2AFC-7279-431E-A458-8401070DD8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" y="16655"/>
            <a:ext cx="10687574" cy="2164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41F4F4E-051E-42C8-8EA8-92F86A29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075" y="822121"/>
            <a:ext cx="1342239" cy="91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5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3444BB7-35B2-4904-A43E-89D1138D3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7" r="16754"/>
          <a:stretch/>
        </p:blipFill>
        <p:spPr>
          <a:xfrm>
            <a:off x="6093556" y="10"/>
            <a:ext cx="6095267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59D270-32B9-42B3-935F-106B2124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D369348-41FF-46AE-8D88-31B1A1C4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AEF75-572B-47F0-8825-D80995C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" y="2403231"/>
            <a:ext cx="6397625" cy="228510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Postvention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4C2100-BC36-498D-BCE6-7DAC93654204}"/>
              </a:ext>
            </a:extLst>
          </p:cNvPr>
          <p:cNvSpPr txBox="1"/>
          <p:nvPr/>
        </p:nvSpPr>
        <p:spPr>
          <a:xfrm>
            <a:off x="-3177" y="770878"/>
            <a:ext cx="419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Continuity Planning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Contingency Planning</a:t>
            </a:r>
          </a:p>
        </p:txBody>
      </p:sp>
    </p:spTree>
    <p:extLst>
      <p:ext uri="{BB962C8B-B14F-4D97-AF65-F5344CB8AC3E}">
        <p14:creationId xmlns:p14="http://schemas.microsoft.com/office/powerpoint/2010/main" val="22289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50AEA-16CC-41F0-9724-A5C9EF05B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04C92-390D-42DF-B36A-A384E01BF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828BB-1605-458B-AB70-0503EE0F0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C7D4BD-0123-49E1-81AA-DA0F91D2F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3664B7-0042-4764-9CE1-19FC956E9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6211E8-BA00-4EAB-BFEF-AE95E4D2B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41D03586-F91B-4004-BCC4-095671A7E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B2190B-E725-4F91-BEF0-6068EA4AE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B751B-40D1-4D97-A328-A6DE083F4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26EB95-82E1-40F5-B2D5-8900E484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2" y="4494107"/>
            <a:ext cx="8820152" cy="116007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Counseling.uiowa.edu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785BBF-FF60-4B76-A7D3-C50330883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9D724D-4625-44DE-BB80-21B04917F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DE746-7817-4F3F-B673-60BC80C61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C94BF4-E44A-4F3D-9EA0-30EBF34D0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77" y="-9219"/>
            <a:ext cx="12192000" cy="4637203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646DF8D-993D-4CA7-A4DC-E7904E0C86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70" y="4479217"/>
            <a:ext cx="2752597" cy="137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378268-173C-4C67-AF66-98482F208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94371-1ED5-46C9-92CB-009E55DBB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E975A1-5008-46D0-B573-A424564CB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F8C93-455C-415E-8519-F7BB1E77B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151F77-86CF-444A-A8B4-A110FDA6B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22074-8B2E-4687-8E63-F0FB26965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"/>
          <a:stretch/>
        </p:blipFill>
        <p:spPr>
          <a:xfrm>
            <a:off x="20" y="10"/>
            <a:ext cx="10506249" cy="685799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F96D5A-DA16-4543-8CDE-DB7E9983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4846335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D541AD-576A-4549-A63F-DC2E8923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5" y="6224378"/>
            <a:ext cx="1602997" cy="14427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8B32B03-DE2D-432B-95C6-4210CD05BA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015" y="4918260"/>
            <a:ext cx="1423789" cy="116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7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83976"/>
            <a:ext cx="9106678" cy="6545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00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29B1C-F115-4BA3-B992-AC0D6F69C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1697"/>
          <a:stretch/>
        </p:blipFill>
        <p:spPr>
          <a:xfrm>
            <a:off x="4964566" y="10"/>
            <a:ext cx="723290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D611BD-13D6-4754-93F1-8ABAB811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564798-5942-49A9-89E9-7BF6D0239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8C476-CB9D-47FA-957C-48070DF2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6" y="1879471"/>
            <a:ext cx="4425072" cy="266113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 Assistance Program (EAP)</a:t>
            </a:r>
          </a:p>
        </p:txBody>
      </p:sp>
    </p:spTree>
    <p:extLst>
      <p:ext uri="{BB962C8B-B14F-4D97-AF65-F5344CB8AC3E}">
        <p14:creationId xmlns:p14="http://schemas.microsoft.com/office/powerpoint/2010/main" val="31144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2436CAE-D7FE-4B36-8812-3F382C6A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5" y="0"/>
            <a:ext cx="10888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03389C-6839-4DC8-AE92-2E1214D14269}"/>
              </a:ext>
            </a:extLst>
          </p:cNvPr>
          <p:cNvSpPr txBox="1">
            <a:spLocks/>
          </p:cNvSpPr>
          <p:nvPr/>
        </p:nvSpPr>
        <p:spPr>
          <a:xfrm>
            <a:off x="0" y="795178"/>
            <a:ext cx="10478277" cy="1144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Does the UCS See?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D8D565-85A0-48C5-8C25-C1EC327C94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5687451"/>
              </p:ext>
            </p:extLst>
          </p:nvPr>
        </p:nvGraphicFramePr>
        <p:xfrm>
          <a:off x="1600201" y="795178"/>
          <a:ext cx="9067800" cy="598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14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215582312"/>
              </p:ext>
            </p:extLst>
          </p:nvPr>
        </p:nvGraphicFramePr>
        <p:xfrm>
          <a:off x="847288" y="0"/>
          <a:ext cx="966831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47288" y="569053"/>
            <a:ext cx="9067800" cy="1143000"/>
          </a:xfrm>
        </p:spPr>
        <p:txBody>
          <a:bodyPr/>
          <a:lstStyle/>
          <a:p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Does the UCS See?</a:t>
            </a:r>
          </a:p>
        </p:txBody>
      </p:sp>
    </p:spTree>
    <p:extLst>
      <p:ext uri="{BB962C8B-B14F-4D97-AF65-F5344CB8AC3E}">
        <p14:creationId xmlns:p14="http://schemas.microsoft.com/office/powerpoint/2010/main" val="14052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85800"/>
            <a:ext cx="10431624" cy="1143000"/>
          </a:xfrm>
        </p:spPr>
        <p:txBody>
          <a:bodyPr>
            <a:normAutofit/>
          </a:bodyPr>
          <a:lstStyle/>
          <a:p>
            <a:pPr algn="ctr"/>
            <a:r>
              <a:rPr lang="en-US" sz="6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UCS See?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646013511"/>
              </p:ext>
            </p:extLst>
          </p:nvPr>
        </p:nvGraphicFramePr>
        <p:xfrm>
          <a:off x="218114" y="2038524"/>
          <a:ext cx="10318458" cy="48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69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9C2BBD-AAF7-4C85-9BE4-E4C2F5235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EF8B78-E487-4E1A-8945-35B4041B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B4F0B3-5A15-4AAD-B054-8BA92098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CA43FE3-BC3A-4163-B2D9-721AA0F6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88AAD42-9F71-4F14-AE1E-C05DCFC60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Overall Benefits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B962C9-BE53-4915-9C0C-B53DCD378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954" y="648468"/>
            <a:ext cx="6179790" cy="557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B3E44-0097-443E-A99B-774AD6EEE14C}"/>
              </a:ext>
            </a:extLst>
          </p:cNvPr>
          <p:cNvSpPr/>
          <p:nvPr/>
        </p:nvSpPr>
        <p:spPr>
          <a:xfrm>
            <a:off x="10086485" y="788565"/>
            <a:ext cx="584311" cy="285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638514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5" name="Rectangle 15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19">
            <a:extLst>
              <a:ext uri="{FF2B5EF4-FFF2-40B4-BE49-F238E27FC236}">
                <a16:creationId xmlns:a16="http://schemas.microsoft.com/office/drawing/2014/main" id="{4930BBBA-6F9F-4D27-AD61-45935240C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1">
            <a:extLst>
              <a:ext uri="{FF2B5EF4-FFF2-40B4-BE49-F238E27FC236}">
                <a16:creationId xmlns:a16="http://schemas.microsoft.com/office/drawing/2014/main" id="{4FED5ABE-AA8E-4BAE-B923-EB99ABDE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E0811D79-2C71-4B37-82AD-761836DCB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40" name="Rectangle 25">
            <a:extLst>
              <a:ext uri="{FF2B5EF4-FFF2-40B4-BE49-F238E27FC236}">
                <a16:creationId xmlns:a16="http://schemas.microsoft.com/office/drawing/2014/main" id="{929B6C0D-2AB5-4965-B573-1D00F1D0B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2403231"/>
            <a:ext cx="6397625" cy="213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.And the Dean’s List. . .again. . 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206291"/>
              </p:ext>
            </p:extLst>
          </p:nvPr>
        </p:nvGraphicFramePr>
        <p:xfrm>
          <a:off x="6476301" y="67112"/>
          <a:ext cx="5645791" cy="6702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785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B8B0-2651-4E3E-B83F-CACF5F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A93AB-68E9-4662-8C6D-323B5428A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DB11D-6E5C-47E5-87CA-D22C137B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Widescreen</PresentationFormat>
  <Paragraphs>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Trebuchet MS</vt:lpstr>
      <vt:lpstr>Berlin</vt:lpstr>
      <vt:lpstr>The University Counseling Service: During the Time of Covid-19</vt:lpstr>
      <vt:lpstr>PowerPoint Presentation</vt:lpstr>
      <vt:lpstr>PowerPoint Presentation</vt:lpstr>
      <vt:lpstr>How Many Does the UCS See?</vt:lpstr>
      <vt:lpstr>What Does UCS See?</vt:lpstr>
      <vt:lpstr>Overall Benefits</vt:lpstr>
      <vt:lpstr>. . .And the Dean’s List. . .again. . .</vt:lpstr>
      <vt:lpstr>PowerPoint Presentation</vt:lpstr>
      <vt:lpstr>PowerPoint Presentation</vt:lpstr>
      <vt:lpstr>Daily Social Media Presence</vt:lpstr>
      <vt:lpstr>PowerPoint Presentation</vt:lpstr>
      <vt:lpstr>PowerPoint Presentation</vt:lpstr>
      <vt:lpstr>PowerPoint Presentation</vt:lpstr>
      <vt:lpstr>Postvention Planning</vt:lpstr>
      <vt:lpstr>Counseling.uiowa.edu</vt:lpstr>
      <vt:lpstr>PowerPoint Presentation</vt:lpstr>
      <vt:lpstr>PowerPoint Presentation</vt:lpstr>
      <vt:lpstr>Employee Assistance Program (EAP)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2020-08-14T14:43:03Z</dcterms:created>
  <dcterms:modified xsi:type="dcterms:W3CDTF">2020-08-14T14:58:07Z</dcterms:modified>
</cp:coreProperties>
</file>