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87"/>
  </p:notesMasterIdLst>
  <p:sldIdLst>
    <p:sldId id="1084" r:id="rId4"/>
    <p:sldId id="1085" r:id="rId5"/>
    <p:sldId id="257" r:id="rId6"/>
    <p:sldId id="1086" r:id="rId7"/>
    <p:sldId id="259" r:id="rId8"/>
    <p:sldId id="261" r:id="rId9"/>
    <p:sldId id="262" r:id="rId10"/>
    <p:sldId id="1087" r:id="rId11"/>
    <p:sldId id="1088" r:id="rId12"/>
    <p:sldId id="1089" r:id="rId13"/>
    <p:sldId id="267" r:id="rId14"/>
    <p:sldId id="274" r:id="rId15"/>
    <p:sldId id="272" r:id="rId16"/>
    <p:sldId id="277" r:id="rId17"/>
    <p:sldId id="1090" r:id="rId18"/>
    <p:sldId id="1091" r:id="rId19"/>
    <p:sldId id="278" r:id="rId20"/>
    <p:sldId id="1092" r:id="rId21"/>
    <p:sldId id="271" r:id="rId22"/>
    <p:sldId id="1093" r:id="rId23"/>
    <p:sldId id="1094" r:id="rId24"/>
    <p:sldId id="264" r:id="rId25"/>
    <p:sldId id="258" r:id="rId26"/>
    <p:sldId id="470" r:id="rId27"/>
    <p:sldId id="408" r:id="rId28"/>
    <p:sldId id="670" r:id="rId29"/>
    <p:sldId id="384" r:id="rId30"/>
    <p:sldId id="483" r:id="rId31"/>
    <p:sldId id="1044" r:id="rId32"/>
    <p:sldId id="1080" r:id="rId33"/>
    <p:sldId id="471" r:id="rId34"/>
    <p:sldId id="431" r:id="rId35"/>
    <p:sldId id="393" r:id="rId36"/>
    <p:sldId id="1021" r:id="rId37"/>
    <p:sldId id="1082" r:id="rId38"/>
    <p:sldId id="1020" r:id="rId39"/>
    <p:sldId id="1072" r:id="rId40"/>
    <p:sldId id="412" r:id="rId41"/>
    <p:sldId id="1074" r:id="rId42"/>
    <p:sldId id="474" r:id="rId43"/>
    <p:sldId id="1081" r:id="rId44"/>
    <p:sldId id="1067" r:id="rId45"/>
    <p:sldId id="1078" r:id="rId46"/>
    <p:sldId id="1077" r:id="rId47"/>
    <p:sldId id="1068" r:id="rId48"/>
    <p:sldId id="1075" r:id="rId49"/>
    <p:sldId id="1070" r:id="rId50"/>
    <p:sldId id="1014" r:id="rId51"/>
    <p:sldId id="1015" r:id="rId52"/>
    <p:sldId id="1008" r:id="rId53"/>
    <p:sldId id="1016" r:id="rId54"/>
    <p:sldId id="1009" r:id="rId55"/>
    <p:sldId id="1010" r:id="rId56"/>
    <p:sldId id="1017" r:id="rId57"/>
    <p:sldId id="1066" r:id="rId58"/>
    <p:sldId id="1011" r:id="rId59"/>
    <p:sldId id="482" r:id="rId60"/>
    <p:sldId id="1013" r:id="rId61"/>
    <p:sldId id="1012" r:id="rId62"/>
    <p:sldId id="1083" r:id="rId63"/>
    <p:sldId id="683" r:id="rId64"/>
    <p:sldId id="682" r:id="rId65"/>
    <p:sldId id="684" r:id="rId66"/>
    <p:sldId id="677" r:id="rId67"/>
    <p:sldId id="1076" r:id="rId68"/>
    <p:sldId id="1058" r:id="rId69"/>
    <p:sldId id="256" r:id="rId70"/>
    <p:sldId id="276" r:id="rId71"/>
    <p:sldId id="263" r:id="rId72"/>
    <p:sldId id="279" r:id="rId73"/>
    <p:sldId id="280" r:id="rId74"/>
    <p:sldId id="268" r:id="rId75"/>
    <p:sldId id="281" r:id="rId76"/>
    <p:sldId id="265" r:id="rId77"/>
    <p:sldId id="282" r:id="rId78"/>
    <p:sldId id="275" r:id="rId79"/>
    <p:sldId id="266" r:id="rId80"/>
    <p:sldId id="284" r:id="rId81"/>
    <p:sldId id="285" r:id="rId82"/>
    <p:sldId id="286" r:id="rId83"/>
    <p:sldId id="270" r:id="rId84"/>
    <p:sldId id="283" r:id="rId85"/>
    <p:sldId id="287"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23A5F7-A41E-4DFC-901D-603D99F3C8A1}" v="1" dt="2021-08-20T16:45:33.8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1" autoAdjust="0"/>
    <p:restoredTop sz="94638"/>
  </p:normalViewPr>
  <p:slideViewPr>
    <p:cSldViewPr snapToGrid="0">
      <p:cViewPr varScale="1">
        <p:scale>
          <a:sx n="93" d="100"/>
          <a:sy n="93" d="100"/>
        </p:scale>
        <p:origin x="77"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microsoft.com/office/2016/11/relationships/changesInfo" Target="changesInfos/changesInfo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ene, Vickie L" userId="f72d5583-4130-44f0-86f0-49b1aa430ecb" providerId="ADAL" clId="{6A23A5F7-A41E-4DFC-901D-603D99F3C8A1}"/>
    <pc:docChg chg="modSld sldOrd">
      <pc:chgData name="Miene, Vickie L" userId="f72d5583-4130-44f0-86f0-49b1aa430ecb" providerId="ADAL" clId="{6A23A5F7-A41E-4DFC-901D-603D99F3C8A1}" dt="2021-08-20T16:45:44.600" v="1"/>
      <pc:docMkLst>
        <pc:docMk/>
      </pc:docMkLst>
      <pc:sldChg chg="ord">
        <pc:chgData name="Miene, Vickie L" userId="f72d5583-4130-44f0-86f0-49b1aa430ecb" providerId="ADAL" clId="{6A23A5F7-A41E-4DFC-901D-603D99F3C8A1}" dt="2021-08-20T16:45:44.600" v="1"/>
        <pc:sldMkLst>
          <pc:docMk/>
          <pc:sldMk cId="2605476167" sldId="47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Stage distribution</c:v>
                </c:pt>
              </c:strCache>
            </c:strRef>
          </c:tx>
          <c:spPr>
            <a:solidFill>
              <a:schemeClr val="accent1"/>
            </a:solidFill>
            <a:ln>
              <a:noFill/>
            </a:ln>
            <a:effectLst/>
          </c:spPr>
          <c:invertIfNegative val="0"/>
          <c:cat>
            <c:strRef>
              <c:f>Sheet1!$A$2:$A$4</c:f>
              <c:strCache>
                <c:ptCount val="3"/>
                <c:pt idx="0">
                  <c:v>Localized</c:v>
                </c:pt>
                <c:pt idx="1">
                  <c:v>Regional</c:v>
                </c:pt>
                <c:pt idx="2">
                  <c:v>Distant</c:v>
                </c:pt>
              </c:strCache>
            </c:strRef>
          </c:cat>
          <c:val>
            <c:numRef>
              <c:f>Sheet1!$B$2:$B$4</c:f>
              <c:numCache>
                <c:formatCode>General</c:formatCode>
                <c:ptCount val="3"/>
                <c:pt idx="0">
                  <c:v>21.5</c:v>
                </c:pt>
                <c:pt idx="1">
                  <c:v>21.4</c:v>
                </c:pt>
                <c:pt idx="2">
                  <c:v>50.7</c:v>
                </c:pt>
              </c:numCache>
            </c:numRef>
          </c:val>
          <c:extLst>
            <c:ext xmlns:c16="http://schemas.microsoft.com/office/drawing/2014/chart" uri="{C3380CC4-5D6E-409C-BE32-E72D297353CC}">
              <c16:uniqueId val="{00000000-5A24-A345-9F1C-4A73BCBF97AB}"/>
            </c:ext>
          </c:extLst>
        </c:ser>
        <c:ser>
          <c:idx val="1"/>
          <c:order val="1"/>
          <c:tx>
            <c:strRef>
              <c:f>Sheet1!$C$1</c:f>
              <c:strCache>
                <c:ptCount val="1"/>
                <c:pt idx="0">
                  <c:v>5-year survival</c:v>
                </c:pt>
              </c:strCache>
            </c:strRef>
          </c:tx>
          <c:spPr>
            <a:solidFill>
              <a:schemeClr val="accent2"/>
            </a:solidFill>
            <a:ln>
              <a:noFill/>
            </a:ln>
            <a:effectLst/>
          </c:spPr>
          <c:invertIfNegative val="0"/>
          <c:cat>
            <c:strRef>
              <c:f>Sheet1!$A$2:$A$4</c:f>
              <c:strCache>
                <c:ptCount val="3"/>
                <c:pt idx="0">
                  <c:v>Localized</c:v>
                </c:pt>
                <c:pt idx="1">
                  <c:v>Regional</c:v>
                </c:pt>
                <c:pt idx="2">
                  <c:v>Distant</c:v>
                </c:pt>
              </c:strCache>
            </c:strRef>
          </c:cat>
          <c:val>
            <c:numRef>
              <c:f>Sheet1!$C$2:$C$4</c:f>
              <c:numCache>
                <c:formatCode>General</c:formatCode>
                <c:ptCount val="3"/>
                <c:pt idx="0">
                  <c:v>59.8</c:v>
                </c:pt>
                <c:pt idx="1">
                  <c:v>32.9</c:v>
                </c:pt>
                <c:pt idx="2">
                  <c:v>6.3</c:v>
                </c:pt>
              </c:numCache>
            </c:numRef>
          </c:val>
          <c:extLst>
            <c:ext xmlns:c16="http://schemas.microsoft.com/office/drawing/2014/chart" uri="{C3380CC4-5D6E-409C-BE32-E72D297353CC}">
              <c16:uniqueId val="{00000001-5A24-A345-9F1C-4A73BCBF97AB}"/>
            </c:ext>
          </c:extLst>
        </c:ser>
        <c:dLbls>
          <c:showLegendKey val="0"/>
          <c:showVal val="0"/>
          <c:showCatName val="0"/>
          <c:showSerName val="0"/>
          <c:showPercent val="0"/>
          <c:showBubbleSize val="0"/>
        </c:dLbls>
        <c:gapWidth val="219"/>
        <c:overlap val="-27"/>
        <c:axId val="272824416"/>
        <c:axId val="272822400"/>
      </c:barChart>
      <c:catAx>
        <c:axId val="2728244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72822400"/>
        <c:crosses val="autoZero"/>
        <c:auto val="1"/>
        <c:lblAlgn val="ctr"/>
        <c:lblOffset val="100"/>
        <c:noMultiLvlLbl val="0"/>
      </c:catAx>
      <c:valAx>
        <c:axId val="27282240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72824416"/>
        <c:crosses val="autoZero"/>
        <c:crossBetween val="between"/>
        <c:majorUnit val="20"/>
      </c:valAx>
      <c:spPr>
        <a:solidFill>
          <a:schemeClr val="bg1"/>
        </a:solid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4"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4"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3D75FF-2FC6-4CDB-9333-1C6ACDE125FF}"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336E057-8BD8-435A-A130-0C0370C66850}">
      <dgm:prSet/>
      <dgm:spPr/>
      <dgm:t>
        <a:bodyPr/>
        <a:lstStyle/>
        <a:p>
          <a:r>
            <a:rPr lang="en-US" dirty="0"/>
            <a:t>Support from department leadership</a:t>
          </a:r>
        </a:p>
      </dgm:t>
    </dgm:pt>
    <dgm:pt modelId="{146758EE-42FC-4D19-84F6-5357AA22213D}" type="parTrans" cxnId="{3F73D60F-4F87-4D5F-9032-A7323CAB1F75}">
      <dgm:prSet/>
      <dgm:spPr/>
      <dgm:t>
        <a:bodyPr/>
        <a:lstStyle/>
        <a:p>
          <a:endParaRPr lang="en-US"/>
        </a:p>
      </dgm:t>
    </dgm:pt>
    <dgm:pt modelId="{B00EDFEE-2F04-4663-AAF7-8FB06D4525A2}" type="sibTrans" cxnId="{3F73D60F-4F87-4D5F-9032-A7323CAB1F75}">
      <dgm:prSet/>
      <dgm:spPr/>
      <dgm:t>
        <a:bodyPr/>
        <a:lstStyle/>
        <a:p>
          <a:endParaRPr lang="en-US"/>
        </a:p>
      </dgm:t>
    </dgm:pt>
    <dgm:pt modelId="{0D271ECE-0F45-42EA-BB36-C20BEEFE7D09}">
      <dgm:prSet/>
      <dgm:spPr/>
      <dgm:t>
        <a:bodyPr/>
        <a:lstStyle/>
        <a:p>
          <a:r>
            <a:rPr lang="en-US" dirty="0"/>
            <a:t>Radiologist lead </a:t>
          </a:r>
        </a:p>
      </dgm:t>
    </dgm:pt>
    <dgm:pt modelId="{C4B7E42A-C2A4-42BF-BD76-41D0862BAF6C}" type="parTrans" cxnId="{2DCBE199-8857-4583-99BC-545A74F634A0}">
      <dgm:prSet/>
      <dgm:spPr/>
      <dgm:t>
        <a:bodyPr/>
        <a:lstStyle/>
        <a:p>
          <a:endParaRPr lang="en-US"/>
        </a:p>
      </dgm:t>
    </dgm:pt>
    <dgm:pt modelId="{75D741F3-902E-46DF-AC96-04D59B69DE0D}" type="sibTrans" cxnId="{2DCBE199-8857-4583-99BC-545A74F634A0}">
      <dgm:prSet/>
      <dgm:spPr/>
      <dgm:t>
        <a:bodyPr/>
        <a:lstStyle/>
        <a:p>
          <a:endParaRPr lang="en-US"/>
        </a:p>
      </dgm:t>
    </dgm:pt>
    <dgm:pt modelId="{2DF22E13-CBCC-4E5D-A3B0-8B5472E10F7B}">
      <dgm:prSet/>
      <dgm:spPr/>
      <dgm:t>
        <a:bodyPr/>
        <a:lstStyle/>
        <a:p>
          <a:r>
            <a:rPr lang="en-US"/>
            <a:t>Oversight of internal radiologists credentialing and day to day problem solving</a:t>
          </a:r>
        </a:p>
      </dgm:t>
    </dgm:pt>
    <dgm:pt modelId="{2EC3002C-AC64-41E6-AF69-D16C93B8E508}" type="parTrans" cxnId="{550A3B92-E25F-4FDB-8C0F-2B154F2D6675}">
      <dgm:prSet/>
      <dgm:spPr/>
      <dgm:t>
        <a:bodyPr/>
        <a:lstStyle/>
        <a:p>
          <a:endParaRPr lang="en-US"/>
        </a:p>
      </dgm:t>
    </dgm:pt>
    <dgm:pt modelId="{7440DE08-AC2E-4907-929F-EAB686CB8D0B}" type="sibTrans" cxnId="{550A3B92-E25F-4FDB-8C0F-2B154F2D6675}">
      <dgm:prSet/>
      <dgm:spPr/>
      <dgm:t>
        <a:bodyPr/>
        <a:lstStyle/>
        <a:p>
          <a:endParaRPr lang="en-US"/>
        </a:p>
      </dgm:t>
    </dgm:pt>
    <dgm:pt modelId="{57E4DE32-0D1E-40A7-A79A-476B995F4185}">
      <dgm:prSet/>
      <dgm:spPr/>
      <dgm:t>
        <a:bodyPr/>
        <a:lstStyle/>
        <a:p>
          <a:r>
            <a:rPr lang="en-US"/>
            <a:t>Lung-RADS and standardized reporting</a:t>
          </a:r>
        </a:p>
      </dgm:t>
    </dgm:pt>
    <dgm:pt modelId="{0C9DF4C9-A22A-4B17-B0F5-E25452503909}" type="parTrans" cxnId="{2326BFCF-47A7-4B57-AEF9-BC94813D3413}">
      <dgm:prSet/>
      <dgm:spPr/>
      <dgm:t>
        <a:bodyPr/>
        <a:lstStyle/>
        <a:p>
          <a:endParaRPr lang="en-US"/>
        </a:p>
      </dgm:t>
    </dgm:pt>
    <dgm:pt modelId="{2F5549B8-228D-4C00-ADCC-AD59B4681B79}" type="sibTrans" cxnId="{2326BFCF-47A7-4B57-AEF9-BC94813D3413}">
      <dgm:prSet/>
      <dgm:spPr/>
      <dgm:t>
        <a:bodyPr/>
        <a:lstStyle/>
        <a:p>
          <a:endParaRPr lang="en-US"/>
        </a:p>
      </dgm:t>
    </dgm:pt>
    <dgm:pt modelId="{4AACC9C3-0FA3-4F48-8920-05DDB9F3D125}">
      <dgm:prSet/>
      <dgm:spPr/>
      <dgm:t>
        <a:bodyPr/>
        <a:lstStyle/>
        <a:p>
          <a:r>
            <a:rPr lang="en-US"/>
            <a:t>Lead technologist</a:t>
          </a:r>
        </a:p>
      </dgm:t>
    </dgm:pt>
    <dgm:pt modelId="{BF1980ED-079E-4BC5-BB65-F4A52D2A7DF9}" type="parTrans" cxnId="{A682D5BA-A326-47A5-9033-2898196635BE}">
      <dgm:prSet/>
      <dgm:spPr/>
      <dgm:t>
        <a:bodyPr/>
        <a:lstStyle/>
        <a:p>
          <a:endParaRPr lang="en-US"/>
        </a:p>
      </dgm:t>
    </dgm:pt>
    <dgm:pt modelId="{C38104C6-C14C-4D75-967C-EC36F73703BA}" type="sibTrans" cxnId="{A682D5BA-A326-47A5-9033-2898196635BE}">
      <dgm:prSet/>
      <dgm:spPr/>
      <dgm:t>
        <a:bodyPr/>
        <a:lstStyle/>
        <a:p>
          <a:endParaRPr lang="en-US"/>
        </a:p>
      </dgm:t>
    </dgm:pt>
    <dgm:pt modelId="{AC032F20-0503-48EE-8C9D-2AB19D29A9FA}">
      <dgm:prSet/>
      <dgm:spPr/>
      <dgm:t>
        <a:bodyPr/>
        <a:lstStyle/>
        <a:p>
          <a:r>
            <a:rPr lang="en-US"/>
            <a:t>Training CT Technologists in scan parameters and problem solving</a:t>
          </a:r>
        </a:p>
      </dgm:t>
    </dgm:pt>
    <dgm:pt modelId="{6713901C-A90B-448A-93FC-3BBE167C4BDA}" type="parTrans" cxnId="{FFF50E6B-DD65-43C5-AA20-3B629B3E3187}">
      <dgm:prSet/>
      <dgm:spPr/>
      <dgm:t>
        <a:bodyPr/>
        <a:lstStyle/>
        <a:p>
          <a:endParaRPr lang="en-US"/>
        </a:p>
      </dgm:t>
    </dgm:pt>
    <dgm:pt modelId="{9AE43DA6-DF70-4057-8D6B-230372616DE1}" type="sibTrans" cxnId="{FFF50E6B-DD65-43C5-AA20-3B629B3E3187}">
      <dgm:prSet/>
      <dgm:spPr/>
      <dgm:t>
        <a:bodyPr/>
        <a:lstStyle/>
        <a:p>
          <a:endParaRPr lang="en-US"/>
        </a:p>
      </dgm:t>
    </dgm:pt>
    <dgm:pt modelId="{C48E8F55-59EB-48C0-9A62-ED55F2249C15}">
      <dgm:prSet/>
      <dgm:spPr/>
      <dgm:t>
        <a:bodyPr/>
        <a:lstStyle/>
        <a:p>
          <a:r>
            <a:rPr lang="en-US" dirty="0"/>
            <a:t>Administrative staff</a:t>
          </a:r>
        </a:p>
      </dgm:t>
    </dgm:pt>
    <dgm:pt modelId="{638AACE5-ADDA-4BED-BD98-03F0F33EE2AE}" type="parTrans" cxnId="{07613C3F-2274-4987-9A7C-AD9987844ADA}">
      <dgm:prSet/>
      <dgm:spPr/>
      <dgm:t>
        <a:bodyPr/>
        <a:lstStyle/>
        <a:p>
          <a:endParaRPr lang="en-US"/>
        </a:p>
      </dgm:t>
    </dgm:pt>
    <dgm:pt modelId="{7F593A2E-A042-400C-9124-263E2B275584}" type="sibTrans" cxnId="{07613C3F-2274-4987-9A7C-AD9987844ADA}">
      <dgm:prSet/>
      <dgm:spPr/>
      <dgm:t>
        <a:bodyPr/>
        <a:lstStyle/>
        <a:p>
          <a:endParaRPr lang="en-US"/>
        </a:p>
      </dgm:t>
    </dgm:pt>
    <dgm:pt modelId="{956D54CF-FD77-49A9-BBDB-3F905E266B23}">
      <dgm:prSet/>
      <dgm:spPr/>
      <dgm:t>
        <a:bodyPr/>
        <a:lstStyle/>
        <a:p>
          <a:r>
            <a:rPr lang="en-US" dirty="0"/>
            <a:t>Oversight of day-to-day scheduling and exams, review eligibility and assist in program navigation </a:t>
          </a:r>
        </a:p>
      </dgm:t>
    </dgm:pt>
    <dgm:pt modelId="{522624A1-F913-420C-8F61-9FD3037D038D}" type="parTrans" cxnId="{2D34395C-153C-414C-BBEA-4A87185C1107}">
      <dgm:prSet/>
      <dgm:spPr/>
      <dgm:t>
        <a:bodyPr/>
        <a:lstStyle/>
        <a:p>
          <a:endParaRPr lang="en-US"/>
        </a:p>
      </dgm:t>
    </dgm:pt>
    <dgm:pt modelId="{719E759D-4FF6-48C5-8725-D831973C5A40}" type="sibTrans" cxnId="{2D34395C-153C-414C-BBEA-4A87185C1107}">
      <dgm:prSet/>
      <dgm:spPr/>
      <dgm:t>
        <a:bodyPr/>
        <a:lstStyle/>
        <a:p>
          <a:endParaRPr lang="en-US"/>
        </a:p>
      </dgm:t>
    </dgm:pt>
    <dgm:pt modelId="{DFB331D9-E5CD-4BC4-B5FC-34069C5CD340}">
      <dgm:prSet/>
      <dgm:spPr/>
      <dgm:t>
        <a:bodyPr/>
        <a:lstStyle/>
        <a:p>
          <a:r>
            <a:rPr lang="en-US" dirty="0"/>
            <a:t>PACS support (Templating/reporting/ coding)</a:t>
          </a:r>
        </a:p>
      </dgm:t>
    </dgm:pt>
    <dgm:pt modelId="{5D819493-912F-461E-8F7A-474FC61E8501}" type="parTrans" cxnId="{63060481-EA1E-45E0-9194-ECEF04AD2C78}">
      <dgm:prSet/>
      <dgm:spPr/>
      <dgm:t>
        <a:bodyPr/>
        <a:lstStyle/>
        <a:p>
          <a:endParaRPr lang="en-US"/>
        </a:p>
      </dgm:t>
    </dgm:pt>
    <dgm:pt modelId="{3536D28D-B118-4A29-BCFC-63985FACE25F}" type="sibTrans" cxnId="{63060481-EA1E-45E0-9194-ECEF04AD2C78}">
      <dgm:prSet/>
      <dgm:spPr/>
      <dgm:t>
        <a:bodyPr/>
        <a:lstStyle/>
        <a:p>
          <a:endParaRPr lang="en-US"/>
        </a:p>
      </dgm:t>
    </dgm:pt>
    <dgm:pt modelId="{4F158F93-C4EE-4BFB-B3FC-68D75897C92A}">
      <dgm:prSet/>
      <dgm:spPr/>
      <dgm:t>
        <a:bodyPr/>
        <a:lstStyle/>
        <a:p>
          <a:r>
            <a:rPr lang="en-US"/>
            <a:t>QI/Database – internal compliance with standardized interpretations</a:t>
          </a:r>
        </a:p>
      </dgm:t>
    </dgm:pt>
    <dgm:pt modelId="{DE50AF7C-3336-40C5-AE6A-D9D894E75268}" type="parTrans" cxnId="{B30CCE0D-85CF-4C8E-ABE6-6C63E626C2C4}">
      <dgm:prSet/>
      <dgm:spPr/>
      <dgm:t>
        <a:bodyPr/>
        <a:lstStyle/>
        <a:p>
          <a:endParaRPr lang="en-US"/>
        </a:p>
      </dgm:t>
    </dgm:pt>
    <dgm:pt modelId="{7F98CF44-54D0-43D7-BED4-761DEDD9A170}" type="sibTrans" cxnId="{B30CCE0D-85CF-4C8E-ABE6-6C63E626C2C4}">
      <dgm:prSet/>
      <dgm:spPr/>
      <dgm:t>
        <a:bodyPr/>
        <a:lstStyle/>
        <a:p>
          <a:endParaRPr lang="en-US"/>
        </a:p>
      </dgm:t>
    </dgm:pt>
    <dgm:pt modelId="{039E6575-5A17-4753-960F-CABDE0369EA4}">
      <dgm:prSet/>
      <dgm:spPr/>
      <dgm:t>
        <a:bodyPr/>
        <a:lstStyle/>
        <a:p>
          <a:r>
            <a:rPr lang="en-US"/>
            <a:t>Collegial peer group with passion for LCS</a:t>
          </a:r>
        </a:p>
      </dgm:t>
    </dgm:pt>
    <dgm:pt modelId="{407E764A-8F48-4381-ACA0-FA5C6C1EA732}" type="parTrans" cxnId="{867D2D79-1D18-42F1-973F-C9E94CA2F1CC}">
      <dgm:prSet/>
      <dgm:spPr/>
      <dgm:t>
        <a:bodyPr/>
        <a:lstStyle/>
        <a:p>
          <a:endParaRPr lang="en-US"/>
        </a:p>
      </dgm:t>
    </dgm:pt>
    <dgm:pt modelId="{619877B2-3B5B-43DF-85AF-2BE5B47B560C}" type="sibTrans" cxnId="{867D2D79-1D18-42F1-973F-C9E94CA2F1CC}">
      <dgm:prSet/>
      <dgm:spPr/>
      <dgm:t>
        <a:bodyPr/>
        <a:lstStyle/>
        <a:p>
          <a:endParaRPr lang="en-US"/>
        </a:p>
      </dgm:t>
    </dgm:pt>
    <dgm:pt modelId="{D0350235-1A20-4FE2-A456-5D7E74BBCEF2}">
      <dgm:prSet/>
      <dgm:spPr/>
      <dgm:t>
        <a:bodyPr/>
        <a:lstStyle/>
        <a:p>
          <a:endParaRPr lang="en-US" dirty="0"/>
        </a:p>
      </dgm:t>
    </dgm:pt>
    <dgm:pt modelId="{BB2E39D3-70E5-4BAD-8D89-AA1C4181DFE9}" type="parTrans" cxnId="{0E9A2DCE-994D-4A62-BA30-AE8AE5247D7E}">
      <dgm:prSet/>
      <dgm:spPr/>
      <dgm:t>
        <a:bodyPr/>
        <a:lstStyle/>
        <a:p>
          <a:endParaRPr lang="en-US"/>
        </a:p>
      </dgm:t>
    </dgm:pt>
    <dgm:pt modelId="{53FCC8B0-D6CD-4EBE-8AA9-49F2243F2695}" type="sibTrans" cxnId="{0E9A2DCE-994D-4A62-BA30-AE8AE5247D7E}">
      <dgm:prSet/>
      <dgm:spPr/>
      <dgm:t>
        <a:bodyPr/>
        <a:lstStyle/>
        <a:p>
          <a:endParaRPr lang="en-US"/>
        </a:p>
      </dgm:t>
    </dgm:pt>
    <dgm:pt modelId="{563EF034-F64B-41A8-9ED0-7E869E558699}">
      <dgm:prSet/>
      <dgm:spPr/>
      <dgm:t>
        <a:bodyPr/>
        <a:lstStyle/>
        <a:p>
          <a:r>
            <a:rPr lang="en-US" dirty="0"/>
            <a:t>Collaborate in outreach efforts </a:t>
          </a:r>
        </a:p>
      </dgm:t>
    </dgm:pt>
    <dgm:pt modelId="{1ABC13FE-FBE5-4EEC-8DAE-28F31D5825FE}" type="parTrans" cxnId="{E5E6CF2E-970C-425F-805E-D3B4517D41D6}">
      <dgm:prSet/>
      <dgm:spPr/>
      <dgm:t>
        <a:bodyPr/>
        <a:lstStyle/>
        <a:p>
          <a:endParaRPr lang="en-US"/>
        </a:p>
      </dgm:t>
    </dgm:pt>
    <dgm:pt modelId="{77A63FD0-17D6-4B73-8EDE-3DAEBD33443B}" type="sibTrans" cxnId="{E5E6CF2E-970C-425F-805E-D3B4517D41D6}">
      <dgm:prSet/>
      <dgm:spPr/>
      <dgm:t>
        <a:bodyPr/>
        <a:lstStyle/>
        <a:p>
          <a:endParaRPr lang="en-US"/>
        </a:p>
      </dgm:t>
    </dgm:pt>
    <dgm:pt modelId="{9320E79D-F0E7-614E-A0EE-6A0992F70076}" type="pres">
      <dgm:prSet presAssocID="{DB3D75FF-2FC6-4CDB-9333-1C6ACDE125FF}" presName="diagram" presStyleCnt="0">
        <dgm:presLayoutVars>
          <dgm:dir/>
          <dgm:resizeHandles val="exact"/>
        </dgm:presLayoutVars>
      </dgm:prSet>
      <dgm:spPr/>
    </dgm:pt>
    <dgm:pt modelId="{4DB0E501-56F3-AD4E-84C8-EA72E3372A91}" type="pres">
      <dgm:prSet presAssocID="{5336E057-8BD8-435A-A130-0C0370C66850}" presName="node" presStyleLbl="node1" presStyleIdx="0" presStyleCnt="6">
        <dgm:presLayoutVars>
          <dgm:bulletEnabled val="1"/>
        </dgm:presLayoutVars>
      </dgm:prSet>
      <dgm:spPr/>
    </dgm:pt>
    <dgm:pt modelId="{40A67180-3257-6442-9A00-A3BE541AD956}" type="pres">
      <dgm:prSet presAssocID="{B00EDFEE-2F04-4663-AAF7-8FB06D4525A2}" presName="sibTrans" presStyleCnt="0"/>
      <dgm:spPr/>
    </dgm:pt>
    <dgm:pt modelId="{A9161DE3-5133-8846-80FD-A351118388C8}" type="pres">
      <dgm:prSet presAssocID="{0D271ECE-0F45-42EA-BB36-C20BEEFE7D09}" presName="node" presStyleLbl="node1" presStyleIdx="1" presStyleCnt="6">
        <dgm:presLayoutVars>
          <dgm:bulletEnabled val="1"/>
        </dgm:presLayoutVars>
      </dgm:prSet>
      <dgm:spPr/>
    </dgm:pt>
    <dgm:pt modelId="{A10C9018-72EB-6B4D-B384-5D590282ACE4}" type="pres">
      <dgm:prSet presAssocID="{75D741F3-902E-46DF-AC96-04D59B69DE0D}" presName="sibTrans" presStyleCnt="0"/>
      <dgm:spPr/>
    </dgm:pt>
    <dgm:pt modelId="{E89B1067-471D-0842-AC5B-A165B67BA08F}" type="pres">
      <dgm:prSet presAssocID="{4AACC9C3-0FA3-4F48-8920-05DDB9F3D125}" presName="node" presStyleLbl="node1" presStyleIdx="2" presStyleCnt="6">
        <dgm:presLayoutVars>
          <dgm:bulletEnabled val="1"/>
        </dgm:presLayoutVars>
      </dgm:prSet>
      <dgm:spPr/>
    </dgm:pt>
    <dgm:pt modelId="{78CDA1DC-20CB-E246-8949-8F134353498F}" type="pres">
      <dgm:prSet presAssocID="{C38104C6-C14C-4D75-967C-EC36F73703BA}" presName="sibTrans" presStyleCnt="0"/>
      <dgm:spPr/>
    </dgm:pt>
    <dgm:pt modelId="{2FCDC86A-F343-0045-AFBA-B414D95A6CC2}" type="pres">
      <dgm:prSet presAssocID="{C48E8F55-59EB-48C0-9A62-ED55F2249C15}" presName="node" presStyleLbl="node1" presStyleIdx="3" presStyleCnt="6">
        <dgm:presLayoutVars>
          <dgm:bulletEnabled val="1"/>
        </dgm:presLayoutVars>
      </dgm:prSet>
      <dgm:spPr/>
    </dgm:pt>
    <dgm:pt modelId="{A7C88C8A-4FA6-7E4A-8615-FE2FA0D435B5}" type="pres">
      <dgm:prSet presAssocID="{7F593A2E-A042-400C-9124-263E2B275584}" presName="sibTrans" presStyleCnt="0"/>
      <dgm:spPr/>
    </dgm:pt>
    <dgm:pt modelId="{EB61DCD1-CEDA-B140-BF40-DBE690CD9D04}" type="pres">
      <dgm:prSet presAssocID="{039E6575-5A17-4753-960F-CABDE0369EA4}" presName="node" presStyleLbl="node1" presStyleIdx="4" presStyleCnt="6">
        <dgm:presLayoutVars>
          <dgm:bulletEnabled val="1"/>
        </dgm:presLayoutVars>
      </dgm:prSet>
      <dgm:spPr/>
    </dgm:pt>
    <dgm:pt modelId="{E4A03B86-0B40-744C-803D-6975914CC409}" type="pres">
      <dgm:prSet presAssocID="{619877B2-3B5B-43DF-85AF-2BE5B47B560C}" presName="sibTrans" presStyleCnt="0"/>
      <dgm:spPr/>
    </dgm:pt>
    <dgm:pt modelId="{401B3466-1ADD-C141-9E4C-408465600170}" type="pres">
      <dgm:prSet presAssocID="{563EF034-F64B-41A8-9ED0-7E869E558699}" presName="node" presStyleLbl="node1" presStyleIdx="5" presStyleCnt="6">
        <dgm:presLayoutVars>
          <dgm:bulletEnabled val="1"/>
        </dgm:presLayoutVars>
      </dgm:prSet>
      <dgm:spPr/>
    </dgm:pt>
  </dgm:ptLst>
  <dgm:cxnLst>
    <dgm:cxn modelId="{B30CCE0D-85CF-4C8E-ABE6-6C63E626C2C4}" srcId="{C48E8F55-59EB-48C0-9A62-ED55F2249C15}" destId="{4F158F93-C4EE-4BFB-B3FC-68D75897C92A}" srcOrd="2" destOrd="0" parTransId="{DE50AF7C-3336-40C5-AE6A-D9D894E75268}" sibTransId="{7F98CF44-54D0-43D7-BED4-761DEDD9A170}"/>
    <dgm:cxn modelId="{3F73D60F-4F87-4D5F-9032-A7323CAB1F75}" srcId="{DB3D75FF-2FC6-4CDB-9333-1C6ACDE125FF}" destId="{5336E057-8BD8-435A-A130-0C0370C66850}" srcOrd="0" destOrd="0" parTransId="{146758EE-42FC-4D19-84F6-5357AA22213D}" sibTransId="{B00EDFEE-2F04-4663-AAF7-8FB06D4525A2}"/>
    <dgm:cxn modelId="{90642414-9FA8-614B-B33B-8078163A527E}" type="presOf" srcId="{AC032F20-0503-48EE-8C9D-2AB19D29A9FA}" destId="{E89B1067-471D-0842-AC5B-A165B67BA08F}" srcOrd="0" destOrd="1" presId="urn:microsoft.com/office/officeart/2005/8/layout/default"/>
    <dgm:cxn modelId="{C1A9A22A-90EE-1A41-AF5C-DB5A66E0F6A2}" type="presOf" srcId="{5336E057-8BD8-435A-A130-0C0370C66850}" destId="{4DB0E501-56F3-AD4E-84C8-EA72E3372A91}" srcOrd="0" destOrd="0" presId="urn:microsoft.com/office/officeart/2005/8/layout/default"/>
    <dgm:cxn modelId="{E5E6CF2E-970C-425F-805E-D3B4517D41D6}" srcId="{DB3D75FF-2FC6-4CDB-9333-1C6ACDE125FF}" destId="{563EF034-F64B-41A8-9ED0-7E869E558699}" srcOrd="5" destOrd="0" parTransId="{1ABC13FE-FBE5-4EEC-8DAE-28F31D5825FE}" sibTransId="{77A63FD0-17D6-4B73-8EDE-3DAEBD33443B}"/>
    <dgm:cxn modelId="{4B5E413A-9002-4245-B4C9-3842CEDC4B2D}" type="presOf" srcId="{C48E8F55-59EB-48C0-9A62-ED55F2249C15}" destId="{2FCDC86A-F343-0045-AFBA-B414D95A6CC2}" srcOrd="0" destOrd="0" presId="urn:microsoft.com/office/officeart/2005/8/layout/default"/>
    <dgm:cxn modelId="{0070453B-6F8E-ED41-AD04-0070313F4691}" type="presOf" srcId="{57E4DE32-0D1E-40A7-A79A-476B995F4185}" destId="{A9161DE3-5133-8846-80FD-A351118388C8}" srcOrd="0" destOrd="2" presId="urn:microsoft.com/office/officeart/2005/8/layout/default"/>
    <dgm:cxn modelId="{07613C3F-2274-4987-9A7C-AD9987844ADA}" srcId="{DB3D75FF-2FC6-4CDB-9333-1C6ACDE125FF}" destId="{C48E8F55-59EB-48C0-9A62-ED55F2249C15}" srcOrd="3" destOrd="0" parTransId="{638AACE5-ADDA-4BED-BD98-03F0F33EE2AE}" sibTransId="{7F593A2E-A042-400C-9124-263E2B275584}"/>
    <dgm:cxn modelId="{2D34395C-153C-414C-BBEA-4A87185C1107}" srcId="{C48E8F55-59EB-48C0-9A62-ED55F2249C15}" destId="{956D54CF-FD77-49A9-BBDB-3F905E266B23}" srcOrd="0" destOrd="0" parTransId="{522624A1-F913-420C-8F61-9FD3037D038D}" sibTransId="{719E759D-4FF6-48C5-8725-D831973C5A40}"/>
    <dgm:cxn modelId="{FFF50E6B-DD65-43C5-AA20-3B629B3E3187}" srcId="{4AACC9C3-0FA3-4F48-8920-05DDB9F3D125}" destId="{AC032F20-0503-48EE-8C9D-2AB19D29A9FA}" srcOrd="0" destOrd="0" parTransId="{6713901C-A90B-448A-93FC-3BBE167C4BDA}" sibTransId="{9AE43DA6-DF70-4057-8D6B-230372616DE1}"/>
    <dgm:cxn modelId="{F1BA026E-8AAF-2542-8223-806F1BD410EE}" type="presOf" srcId="{956D54CF-FD77-49A9-BBDB-3F905E266B23}" destId="{2FCDC86A-F343-0045-AFBA-B414D95A6CC2}" srcOrd="0" destOrd="1" presId="urn:microsoft.com/office/officeart/2005/8/layout/default"/>
    <dgm:cxn modelId="{21208476-3E64-2F48-8355-3C69514EA58E}" type="presOf" srcId="{4F158F93-C4EE-4BFB-B3FC-68D75897C92A}" destId="{2FCDC86A-F343-0045-AFBA-B414D95A6CC2}" srcOrd="0" destOrd="3" presId="urn:microsoft.com/office/officeart/2005/8/layout/default"/>
    <dgm:cxn modelId="{26F0E078-306A-F140-89CD-5C7CB6F98174}" type="presOf" srcId="{4AACC9C3-0FA3-4F48-8920-05DDB9F3D125}" destId="{E89B1067-471D-0842-AC5B-A165B67BA08F}" srcOrd="0" destOrd="0" presId="urn:microsoft.com/office/officeart/2005/8/layout/default"/>
    <dgm:cxn modelId="{867D2D79-1D18-42F1-973F-C9E94CA2F1CC}" srcId="{DB3D75FF-2FC6-4CDB-9333-1C6ACDE125FF}" destId="{039E6575-5A17-4753-960F-CABDE0369EA4}" srcOrd="4" destOrd="0" parTransId="{407E764A-8F48-4381-ACA0-FA5C6C1EA732}" sibTransId="{619877B2-3B5B-43DF-85AF-2BE5B47B560C}"/>
    <dgm:cxn modelId="{63060481-EA1E-45E0-9194-ECEF04AD2C78}" srcId="{C48E8F55-59EB-48C0-9A62-ED55F2249C15}" destId="{DFB331D9-E5CD-4BC4-B5FC-34069C5CD340}" srcOrd="1" destOrd="0" parTransId="{5D819493-912F-461E-8F7A-474FC61E8501}" sibTransId="{3536D28D-B118-4A29-BCFC-63985FACE25F}"/>
    <dgm:cxn modelId="{10836286-B1B1-9948-94F9-6A18995D17F9}" type="presOf" srcId="{DB3D75FF-2FC6-4CDB-9333-1C6ACDE125FF}" destId="{9320E79D-F0E7-614E-A0EE-6A0992F70076}" srcOrd="0" destOrd="0" presId="urn:microsoft.com/office/officeart/2005/8/layout/default"/>
    <dgm:cxn modelId="{550A3B92-E25F-4FDB-8C0F-2B154F2D6675}" srcId="{0D271ECE-0F45-42EA-BB36-C20BEEFE7D09}" destId="{2DF22E13-CBCC-4E5D-A3B0-8B5472E10F7B}" srcOrd="0" destOrd="0" parTransId="{2EC3002C-AC64-41E6-AF69-D16C93B8E508}" sibTransId="{7440DE08-AC2E-4907-929F-EAB686CB8D0B}"/>
    <dgm:cxn modelId="{2DCBE199-8857-4583-99BC-545A74F634A0}" srcId="{DB3D75FF-2FC6-4CDB-9333-1C6ACDE125FF}" destId="{0D271ECE-0F45-42EA-BB36-C20BEEFE7D09}" srcOrd="1" destOrd="0" parTransId="{C4B7E42A-C2A4-42BF-BD76-41D0862BAF6C}" sibTransId="{75D741F3-902E-46DF-AC96-04D59B69DE0D}"/>
    <dgm:cxn modelId="{A0393E9A-DFA3-BD4A-A199-29CFF73D0AD2}" type="presOf" srcId="{DFB331D9-E5CD-4BC4-B5FC-34069C5CD340}" destId="{2FCDC86A-F343-0045-AFBA-B414D95A6CC2}" srcOrd="0" destOrd="2" presId="urn:microsoft.com/office/officeart/2005/8/layout/default"/>
    <dgm:cxn modelId="{05949A9A-FE08-0E40-A7DA-101EF67A3679}" type="presOf" srcId="{D0350235-1A20-4FE2-A456-5D7E74BBCEF2}" destId="{EB61DCD1-CEDA-B140-BF40-DBE690CD9D04}" srcOrd="0" destOrd="1" presId="urn:microsoft.com/office/officeart/2005/8/layout/default"/>
    <dgm:cxn modelId="{A682D5BA-A326-47A5-9033-2898196635BE}" srcId="{DB3D75FF-2FC6-4CDB-9333-1C6ACDE125FF}" destId="{4AACC9C3-0FA3-4F48-8920-05DDB9F3D125}" srcOrd="2" destOrd="0" parTransId="{BF1980ED-079E-4BC5-BB65-F4A52D2A7DF9}" sibTransId="{C38104C6-C14C-4D75-967C-EC36F73703BA}"/>
    <dgm:cxn modelId="{3C469DCB-FE43-5A42-91AF-A64713820533}" type="presOf" srcId="{563EF034-F64B-41A8-9ED0-7E869E558699}" destId="{401B3466-1ADD-C141-9E4C-408465600170}" srcOrd="0" destOrd="0" presId="urn:microsoft.com/office/officeart/2005/8/layout/default"/>
    <dgm:cxn modelId="{0E9A2DCE-994D-4A62-BA30-AE8AE5247D7E}" srcId="{039E6575-5A17-4753-960F-CABDE0369EA4}" destId="{D0350235-1A20-4FE2-A456-5D7E74BBCEF2}" srcOrd="0" destOrd="0" parTransId="{BB2E39D3-70E5-4BAD-8D89-AA1C4181DFE9}" sibTransId="{53FCC8B0-D6CD-4EBE-8AA9-49F2243F2695}"/>
    <dgm:cxn modelId="{2326BFCF-47A7-4B57-AEF9-BC94813D3413}" srcId="{0D271ECE-0F45-42EA-BB36-C20BEEFE7D09}" destId="{57E4DE32-0D1E-40A7-A79A-476B995F4185}" srcOrd="1" destOrd="0" parTransId="{0C9DF4C9-A22A-4B17-B0F5-E25452503909}" sibTransId="{2F5549B8-228D-4C00-ADCC-AD59B4681B79}"/>
    <dgm:cxn modelId="{2DE8F6E1-276F-0F47-A203-2C9412B42950}" type="presOf" srcId="{0D271ECE-0F45-42EA-BB36-C20BEEFE7D09}" destId="{A9161DE3-5133-8846-80FD-A351118388C8}" srcOrd="0" destOrd="0" presId="urn:microsoft.com/office/officeart/2005/8/layout/default"/>
    <dgm:cxn modelId="{88AAA4EC-76BD-6047-AE1A-A97733F92236}" type="presOf" srcId="{2DF22E13-CBCC-4E5D-A3B0-8B5472E10F7B}" destId="{A9161DE3-5133-8846-80FD-A351118388C8}" srcOrd="0" destOrd="1" presId="urn:microsoft.com/office/officeart/2005/8/layout/default"/>
    <dgm:cxn modelId="{0F1FFEEF-297F-7840-A6DF-89D1908C286E}" type="presOf" srcId="{039E6575-5A17-4753-960F-CABDE0369EA4}" destId="{EB61DCD1-CEDA-B140-BF40-DBE690CD9D04}" srcOrd="0" destOrd="0" presId="urn:microsoft.com/office/officeart/2005/8/layout/default"/>
    <dgm:cxn modelId="{7655A3E4-B510-004C-87E5-A3DD5CC2EE79}" type="presParOf" srcId="{9320E79D-F0E7-614E-A0EE-6A0992F70076}" destId="{4DB0E501-56F3-AD4E-84C8-EA72E3372A91}" srcOrd="0" destOrd="0" presId="urn:microsoft.com/office/officeart/2005/8/layout/default"/>
    <dgm:cxn modelId="{70B59DC3-AAF7-654C-8CF3-9A239EAE5919}" type="presParOf" srcId="{9320E79D-F0E7-614E-A0EE-6A0992F70076}" destId="{40A67180-3257-6442-9A00-A3BE541AD956}" srcOrd="1" destOrd="0" presId="urn:microsoft.com/office/officeart/2005/8/layout/default"/>
    <dgm:cxn modelId="{10BE544F-484E-0F4F-BF9F-4DD2738ACFBB}" type="presParOf" srcId="{9320E79D-F0E7-614E-A0EE-6A0992F70076}" destId="{A9161DE3-5133-8846-80FD-A351118388C8}" srcOrd="2" destOrd="0" presId="urn:microsoft.com/office/officeart/2005/8/layout/default"/>
    <dgm:cxn modelId="{00C12B49-85BC-6E43-9197-EB78698A3F2B}" type="presParOf" srcId="{9320E79D-F0E7-614E-A0EE-6A0992F70076}" destId="{A10C9018-72EB-6B4D-B384-5D590282ACE4}" srcOrd="3" destOrd="0" presId="urn:microsoft.com/office/officeart/2005/8/layout/default"/>
    <dgm:cxn modelId="{FF4F9003-E004-F94B-8353-C1C6595B725B}" type="presParOf" srcId="{9320E79D-F0E7-614E-A0EE-6A0992F70076}" destId="{E89B1067-471D-0842-AC5B-A165B67BA08F}" srcOrd="4" destOrd="0" presId="urn:microsoft.com/office/officeart/2005/8/layout/default"/>
    <dgm:cxn modelId="{BC49859A-3159-9E4B-BC29-BE49D2AF4ADD}" type="presParOf" srcId="{9320E79D-F0E7-614E-A0EE-6A0992F70076}" destId="{78CDA1DC-20CB-E246-8949-8F134353498F}" srcOrd="5" destOrd="0" presId="urn:microsoft.com/office/officeart/2005/8/layout/default"/>
    <dgm:cxn modelId="{2355ECC2-3F01-1241-9132-AAA71A69A9DD}" type="presParOf" srcId="{9320E79D-F0E7-614E-A0EE-6A0992F70076}" destId="{2FCDC86A-F343-0045-AFBA-B414D95A6CC2}" srcOrd="6" destOrd="0" presId="urn:microsoft.com/office/officeart/2005/8/layout/default"/>
    <dgm:cxn modelId="{F20A989C-16FC-0048-A9DD-2333C9E831FC}" type="presParOf" srcId="{9320E79D-F0E7-614E-A0EE-6A0992F70076}" destId="{A7C88C8A-4FA6-7E4A-8615-FE2FA0D435B5}" srcOrd="7" destOrd="0" presId="urn:microsoft.com/office/officeart/2005/8/layout/default"/>
    <dgm:cxn modelId="{9087AD15-15CD-1D4A-BC2A-3BD368290DB6}" type="presParOf" srcId="{9320E79D-F0E7-614E-A0EE-6A0992F70076}" destId="{EB61DCD1-CEDA-B140-BF40-DBE690CD9D04}" srcOrd="8" destOrd="0" presId="urn:microsoft.com/office/officeart/2005/8/layout/default"/>
    <dgm:cxn modelId="{8E6E1A3D-D5FF-E143-B8D0-7A280273E3C3}" type="presParOf" srcId="{9320E79D-F0E7-614E-A0EE-6A0992F70076}" destId="{E4A03B86-0B40-744C-803D-6975914CC409}" srcOrd="9" destOrd="0" presId="urn:microsoft.com/office/officeart/2005/8/layout/default"/>
    <dgm:cxn modelId="{7684FF89-BBAC-AE4A-8D90-22E19835DD88}" type="presParOf" srcId="{9320E79D-F0E7-614E-A0EE-6A0992F70076}" destId="{401B3466-1ADD-C141-9E4C-40846560017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94F2C1-2771-D943-B65A-939CD9AA81AE}" type="doc">
      <dgm:prSet loTypeId="urn:microsoft.com/office/officeart/2005/8/layout/hProcess10" loCatId="" qsTypeId="urn:microsoft.com/office/officeart/2005/8/quickstyle/simple1" qsCatId="simple" csTypeId="urn:microsoft.com/office/officeart/2005/8/colors/accent1_2" csCatId="accent1" phldr="1"/>
      <dgm:spPr/>
      <dgm:t>
        <a:bodyPr/>
        <a:lstStyle/>
        <a:p>
          <a:endParaRPr lang="en-US"/>
        </a:p>
      </dgm:t>
    </dgm:pt>
    <dgm:pt modelId="{DB05BD5A-654F-EF45-A380-5B1DB31CECBF}">
      <dgm:prSet phldrT="[Text]"/>
      <dgm:spPr>
        <a:solidFill>
          <a:schemeClr val="accent6"/>
        </a:solidFill>
      </dgm:spPr>
      <dgm:t>
        <a:bodyPr/>
        <a:lstStyle/>
        <a:p>
          <a:r>
            <a:rPr lang="en-US" dirty="0"/>
            <a:t>Technical Oversight of  Screening Exams </a:t>
          </a:r>
        </a:p>
      </dgm:t>
    </dgm:pt>
    <dgm:pt modelId="{8D902AAE-1FCE-5641-86F6-80C08298C1F9}" type="parTrans" cxnId="{CCB74358-6BED-F244-9441-DB9900784965}">
      <dgm:prSet/>
      <dgm:spPr/>
      <dgm:t>
        <a:bodyPr/>
        <a:lstStyle/>
        <a:p>
          <a:endParaRPr lang="en-US"/>
        </a:p>
      </dgm:t>
    </dgm:pt>
    <dgm:pt modelId="{8FB38CBB-4CB8-E140-B925-CFE342F792FF}" type="sibTrans" cxnId="{CCB74358-6BED-F244-9441-DB9900784965}">
      <dgm:prSet/>
      <dgm:spPr/>
      <dgm:t>
        <a:bodyPr/>
        <a:lstStyle/>
        <a:p>
          <a:endParaRPr lang="en-US"/>
        </a:p>
      </dgm:t>
    </dgm:pt>
    <dgm:pt modelId="{E092DC8F-A21A-B542-86A0-8C9B7FC25BB1}">
      <dgm:prSet phldrT="[Text]"/>
      <dgm:spPr>
        <a:solidFill>
          <a:schemeClr val="accent6"/>
        </a:solidFill>
      </dgm:spPr>
      <dgm:t>
        <a:bodyPr/>
        <a:lstStyle/>
        <a:p>
          <a:r>
            <a:rPr lang="en-US" dirty="0"/>
            <a:t>Interpretation of Screening Exams</a:t>
          </a:r>
        </a:p>
      </dgm:t>
    </dgm:pt>
    <dgm:pt modelId="{670AC06C-3819-4241-8DF2-C83F80AC930D}" type="parTrans" cxnId="{5EF28EF5-D9CE-3848-A529-CF8926354676}">
      <dgm:prSet/>
      <dgm:spPr/>
      <dgm:t>
        <a:bodyPr/>
        <a:lstStyle/>
        <a:p>
          <a:endParaRPr lang="en-US"/>
        </a:p>
      </dgm:t>
    </dgm:pt>
    <dgm:pt modelId="{B308FE63-E353-BE40-8457-48D2C9524445}" type="sibTrans" cxnId="{5EF28EF5-D9CE-3848-A529-CF8926354676}">
      <dgm:prSet/>
      <dgm:spPr/>
      <dgm:t>
        <a:bodyPr/>
        <a:lstStyle/>
        <a:p>
          <a:endParaRPr lang="en-US"/>
        </a:p>
      </dgm:t>
    </dgm:pt>
    <dgm:pt modelId="{9D12AEF8-99F5-4747-B57F-D0B02664E228}">
      <dgm:prSet phldrT="[Text]"/>
      <dgm:spPr>
        <a:solidFill>
          <a:schemeClr val="accent6"/>
        </a:solidFill>
      </dgm:spPr>
      <dgm:t>
        <a:bodyPr/>
        <a:lstStyle/>
        <a:p>
          <a:r>
            <a:rPr lang="en-US" dirty="0"/>
            <a:t>Reporting on Incidental Findings</a:t>
          </a:r>
        </a:p>
      </dgm:t>
    </dgm:pt>
    <dgm:pt modelId="{FEF77C1C-5743-E74C-9EE7-B924941527B7}" type="parTrans" cxnId="{E874CAB3-8A1B-EA48-9892-85F269965243}">
      <dgm:prSet/>
      <dgm:spPr/>
      <dgm:t>
        <a:bodyPr/>
        <a:lstStyle/>
        <a:p>
          <a:endParaRPr lang="en-US"/>
        </a:p>
      </dgm:t>
    </dgm:pt>
    <dgm:pt modelId="{C3B83D7B-61E2-7942-B1BB-3AABD32F17C2}" type="sibTrans" cxnId="{E874CAB3-8A1B-EA48-9892-85F269965243}">
      <dgm:prSet/>
      <dgm:spPr/>
      <dgm:t>
        <a:bodyPr/>
        <a:lstStyle/>
        <a:p>
          <a:endParaRPr lang="en-US"/>
        </a:p>
      </dgm:t>
    </dgm:pt>
    <dgm:pt modelId="{53E3C655-EC36-BD42-A6DC-602A15B786C7}">
      <dgm:prSet phldrT="[Text]"/>
      <dgm:spPr>
        <a:solidFill>
          <a:schemeClr val="accent6"/>
        </a:solidFill>
      </dgm:spPr>
      <dgm:t>
        <a:bodyPr/>
        <a:lstStyle/>
        <a:p>
          <a:r>
            <a:rPr lang="en-US" dirty="0"/>
            <a:t>Reporting of Exam  Results    </a:t>
          </a:r>
        </a:p>
      </dgm:t>
    </dgm:pt>
    <dgm:pt modelId="{5A21B39A-DF33-764E-8F0D-A2B6F47A8981}" type="parTrans" cxnId="{DEE2D51B-7613-8F4C-8829-A0F400434915}">
      <dgm:prSet/>
      <dgm:spPr/>
      <dgm:t>
        <a:bodyPr/>
        <a:lstStyle/>
        <a:p>
          <a:endParaRPr lang="en-US"/>
        </a:p>
      </dgm:t>
    </dgm:pt>
    <dgm:pt modelId="{E51D0F24-16D4-F145-A7E1-85D386F525A6}" type="sibTrans" cxnId="{DEE2D51B-7613-8F4C-8829-A0F400434915}">
      <dgm:prSet/>
      <dgm:spPr/>
      <dgm:t>
        <a:bodyPr/>
        <a:lstStyle/>
        <a:p>
          <a:endParaRPr lang="en-US"/>
        </a:p>
      </dgm:t>
    </dgm:pt>
    <dgm:pt modelId="{EB3A4D0D-533A-1E4A-9BBC-573EDEF6F983}">
      <dgm:prSet phldrT="[Text]"/>
      <dgm:spPr>
        <a:solidFill>
          <a:schemeClr val="accent6"/>
        </a:solidFill>
      </dgm:spPr>
      <dgm:t>
        <a:bodyPr/>
        <a:lstStyle/>
        <a:p>
          <a:r>
            <a:rPr lang="en-US" dirty="0"/>
            <a:t>Templated </a:t>
          </a:r>
        </a:p>
      </dgm:t>
    </dgm:pt>
    <dgm:pt modelId="{A2C5B0D8-045A-2046-8CCD-EB3C931F0A89}" type="parTrans" cxnId="{3F402B9C-EA6F-D240-9C86-994D685B0412}">
      <dgm:prSet/>
      <dgm:spPr/>
      <dgm:t>
        <a:bodyPr/>
        <a:lstStyle/>
        <a:p>
          <a:endParaRPr lang="en-US"/>
        </a:p>
      </dgm:t>
    </dgm:pt>
    <dgm:pt modelId="{0BB890A3-E735-3342-A8CC-BFECC1ECE6F6}" type="sibTrans" cxnId="{3F402B9C-EA6F-D240-9C86-994D685B0412}">
      <dgm:prSet/>
      <dgm:spPr/>
      <dgm:t>
        <a:bodyPr/>
        <a:lstStyle/>
        <a:p>
          <a:endParaRPr lang="en-US"/>
        </a:p>
      </dgm:t>
    </dgm:pt>
    <dgm:pt modelId="{1E2D9BC1-3D08-594B-A651-0B55F2D8444C}">
      <dgm:prSet phldrT="[Text]"/>
      <dgm:spPr>
        <a:solidFill>
          <a:schemeClr val="accent6"/>
        </a:solidFill>
      </dgm:spPr>
      <dgm:t>
        <a:bodyPr/>
        <a:lstStyle/>
        <a:p>
          <a:r>
            <a:rPr lang="en-US" dirty="0"/>
            <a:t>Patient Centered </a:t>
          </a:r>
        </a:p>
      </dgm:t>
    </dgm:pt>
    <dgm:pt modelId="{DB3FE258-3E77-E04A-BD11-1759961AAC21}" type="parTrans" cxnId="{838A862C-CF4B-C649-978B-C48D8E00D710}">
      <dgm:prSet/>
      <dgm:spPr/>
      <dgm:t>
        <a:bodyPr/>
        <a:lstStyle/>
        <a:p>
          <a:endParaRPr lang="en-US"/>
        </a:p>
      </dgm:t>
    </dgm:pt>
    <dgm:pt modelId="{3C3C58F1-129C-8A46-A7CE-95FF4325C9C5}" type="sibTrans" cxnId="{838A862C-CF4B-C649-978B-C48D8E00D710}">
      <dgm:prSet/>
      <dgm:spPr/>
      <dgm:t>
        <a:bodyPr/>
        <a:lstStyle/>
        <a:p>
          <a:endParaRPr lang="en-US"/>
        </a:p>
      </dgm:t>
    </dgm:pt>
    <dgm:pt modelId="{BB66ABD8-9020-864C-8F4F-0F650A2C8AFC}">
      <dgm:prSet/>
      <dgm:spPr>
        <a:solidFill>
          <a:schemeClr val="accent6"/>
        </a:solidFill>
      </dgm:spPr>
      <dgm:t>
        <a:bodyPr/>
        <a:lstStyle/>
        <a:p>
          <a:r>
            <a:rPr lang="en-US" dirty="0"/>
            <a:t>Participation in QI</a:t>
          </a:r>
        </a:p>
        <a:p>
          <a:r>
            <a:rPr lang="en-US" dirty="0"/>
            <a:t>Participation in ACR registry/ Independent Peer Review and/or Peer Learning</a:t>
          </a:r>
        </a:p>
      </dgm:t>
    </dgm:pt>
    <dgm:pt modelId="{25A4B748-6AA1-4B4A-A4B8-8BD014E4FE19}" type="parTrans" cxnId="{BD294E52-A0EA-CA4C-AE7E-53A83FBF1518}">
      <dgm:prSet/>
      <dgm:spPr/>
      <dgm:t>
        <a:bodyPr/>
        <a:lstStyle/>
        <a:p>
          <a:endParaRPr lang="en-US"/>
        </a:p>
      </dgm:t>
    </dgm:pt>
    <dgm:pt modelId="{3E35CA22-14D6-8949-BF05-BB6D06E653C9}" type="sibTrans" cxnId="{BD294E52-A0EA-CA4C-AE7E-53A83FBF1518}">
      <dgm:prSet/>
      <dgm:spPr/>
      <dgm:t>
        <a:bodyPr/>
        <a:lstStyle/>
        <a:p>
          <a:endParaRPr lang="en-US"/>
        </a:p>
      </dgm:t>
    </dgm:pt>
    <dgm:pt modelId="{5A3EDBB4-CCCC-2B43-AC6A-D0A71B8FC8C8}">
      <dgm:prSet phldrT="[Text]"/>
      <dgm:spPr>
        <a:solidFill>
          <a:schemeClr val="accent6"/>
        </a:solidFill>
      </dgm:spPr>
      <dgm:t>
        <a:bodyPr/>
        <a:lstStyle/>
        <a:p>
          <a:r>
            <a:rPr lang="en-US" dirty="0"/>
            <a:t>MIPS </a:t>
          </a:r>
        </a:p>
      </dgm:t>
    </dgm:pt>
    <dgm:pt modelId="{EB243DA4-54C5-4645-9160-893B21AB80F7}" type="parTrans" cxnId="{E003895D-606B-CB4F-984E-28EB8C68B7F4}">
      <dgm:prSet/>
      <dgm:spPr/>
      <dgm:t>
        <a:bodyPr/>
        <a:lstStyle/>
        <a:p>
          <a:endParaRPr lang="en-US"/>
        </a:p>
      </dgm:t>
    </dgm:pt>
    <dgm:pt modelId="{8494C25E-A04A-C843-B0F7-E9B0C62D1B3B}" type="sibTrans" cxnId="{E003895D-606B-CB4F-984E-28EB8C68B7F4}">
      <dgm:prSet/>
      <dgm:spPr/>
      <dgm:t>
        <a:bodyPr/>
        <a:lstStyle/>
        <a:p>
          <a:endParaRPr lang="en-US"/>
        </a:p>
      </dgm:t>
    </dgm:pt>
    <dgm:pt modelId="{61282017-744C-7A44-8490-5F2C184AE339}">
      <dgm:prSet phldrT="[Text]"/>
      <dgm:spPr>
        <a:solidFill>
          <a:schemeClr val="accent6"/>
        </a:solidFill>
      </dgm:spPr>
      <dgm:t>
        <a:bodyPr/>
        <a:lstStyle/>
        <a:p>
          <a:r>
            <a:rPr lang="en-US" dirty="0"/>
            <a:t>Lung and soft tissue formats </a:t>
          </a:r>
        </a:p>
      </dgm:t>
    </dgm:pt>
    <dgm:pt modelId="{07F47D53-0248-B544-BD83-C207EF04197C}" type="sibTrans" cxnId="{61CAD45F-36E3-D04F-AE57-FAC2A64A67E2}">
      <dgm:prSet/>
      <dgm:spPr/>
      <dgm:t>
        <a:bodyPr/>
        <a:lstStyle/>
        <a:p>
          <a:endParaRPr lang="en-US"/>
        </a:p>
      </dgm:t>
    </dgm:pt>
    <dgm:pt modelId="{82DCC1C2-0024-0E42-8684-21B7C3548B8B}" type="parTrans" cxnId="{61CAD45F-36E3-D04F-AE57-FAC2A64A67E2}">
      <dgm:prSet/>
      <dgm:spPr/>
      <dgm:t>
        <a:bodyPr/>
        <a:lstStyle/>
        <a:p>
          <a:endParaRPr lang="en-US"/>
        </a:p>
      </dgm:t>
    </dgm:pt>
    <dgm:pt modelId="{BF4F8682-386B-5D4A-B7CE-42C6ECA82E21}">
      <dgm:prSet phldrT="[Text]"/>
      <dgm:spPr>
        <a:solidFill>
          <a:schemeClr val="accent6"/>
        </a:solidFill>
      </dgm:spPr>
      <dgm:t>
        <a:bodyPr/>
        <a:lstStyle/>
        <a:p>
          <a:r>
            <a:rPr lang="en-US" dirty="0"/>
            <a:t>Thin slice</a:t>
          </a:r>
        </a:p>
      </dgm:t>
    </dgm:pt>
    <dgm:pt modelId="{81DEB992-53AE-7345-8555-40CA75926153}" type="sibTrans" cxnId="{04C45BD8-7746-6941-B65F-C1B815FE0B81}">
      <dgm:prSet/>
      <dgm:spPr/>
      <dgm:t>
        <a:bodyPr/>
        <a:lstStyle/>
        <a:p>
          <a:endParaRPr lang="en-US"/>
        </a:p>
      </dgm:t>
    </dgm:pt>
    <dgm:pt modelId="{78A52ADB-D0FD-9141-A975-DC51734329A4}" type="parTrans" cxnId="{04C45BD8-7746-6941-B65F-C1B815FE0B81}">
      <dgm:prSet/>
      <dgm:spPr/>
      <dgm:t>
        <a:bodyPr/>
        <a:lstStyle/>
        <a:p>
          <a:endParaRPr lang="en-US"/>
        </a:p>
      </dgm:t>
    </dgm:pt>
    <dgm:pt modelId="{3D518BEA-EF40-B745-A8B9-9070C1FD6495}">
      <dgm:prSet phldrT="[Text]"/>
      <dgm:spPr>
        <a:solidFill>
          <a:schemeClr val="accent6"/>
        </a:solidFill>
      </dgm:spPr>
      <dgm:t>
        <a:bodyPr/>
        <a:lstStyle/>
        <a:p>
          <a:r>
            <a:rPr lang="en-US" dirty="0"/>
            <a:t>Low Dose</a:t>
          </a:r>
        </a:p>
      </dgm:t>
    </dgm:pt>
    <dgm:pt modelId="{53D8E332-6C45-294E-B9CF-92D4BDAF5747}" type="sibTrans" cxnId="{8EE149A0-27E7-9B44-BA97-0306DC22CEE9}">
      <dgm:prSet/>
      <dgm:spPr/>
      <dgm:t>
        <a:bodyPr/>
        <a:lstStyle/>
        <a:p>
          <a:endParaRPr lang="en-US"/>
        </a:p>
      </dgm:t>
    </dgm:pt>
    <dgm:pt modelId="{4A836B63-20CE-7A41-B161-6B7E0EB79215}" type="parTrans" cxnId="{8EE149A0-27E7-9B44-BA97-0306DC22CEE9}">
      <dgm:prSet/>
      <dgm:spPr/>
      <dgm:t>
        <a:bodyPr/>
        <a:lstStyle/>
        <a:p>
          <a:endParaRPr lang="en-US"/>
        </a:p>
      </dgm:t>
    </dgm:pt>
    <dgm:pt modelId="{1EDB9330-93FD-8A44-A08F-0974D609A839}">
      <dgm:prSet phldrT="[Text]"/>
      <dgm:spPr>
        <a:solidFill>
          <a:schemeClr val="accent6"/>
        </a:solidFill>
      </dgm:spPr>
      <dgm:t>
        <a:bodyPr/>
        <a:lstStyle/>
        <a:p>
          <a:r>
            <a:rPr lang="en-US" dirty="0"/>
            <a:t>Application of LUNG-RADS</a:t>
          </a:r>
        </a:p>
      </dgm:t>
    </dgm:pt>
    <dgm:pt modelId="{BCF7A4D8-D972-0140-A487-113C0817930A}" type="sibTrans" cxnId="{EB02EAEF-1831-4E45-B57F-5540D121C241}">
      <dgm:prSet/>
      <dgm:spPr/>
      <dgm:t>
        <a:bodyPr/>
        <a:lstStyle/>
        <a:p>
          <a:endParaRPr lang="en-US"/>
        </a:p>
      </dgm:t>
    </dgm:pt>
    <dgm:pt modelId="{EBD03CF3-6EA4-4644-8D1D-2318955C0D1C}" type="parTrans" cxnId="{EB02EAEF-1831-4E45-B57F-5540D121C241}">
      <dgm:prSet/>
      <dgm:spPr/>
      <dgm:t>
        <a:bodyPr/>
        <a:lstStyle/>
        <a:p>
          <a:endParaRPr lang="en-US"/>
        </a:p>
      </dgm:t>
    </dgm:pt>
    <dgm:pt modelId="{3BACB779-4D83-5A42-AA25-4F842C83E444}" type="pres">
      <dgm:prSet presAssocID="{AE94F2C1-2771-D943-B65A-939CD9AA81AE}" presName="Name0" presStyleCnt="0">
        <dgm:presLayoutVars>
          <dgm:dir/>
          <dgm:resizeHandles val="exact"/>
        </dgm:presLayoutVars>
      </dgm:prSet>
      <dgm:spPr/>
    </dgm:pt>
    <dgm:pt modelId="{357073B6-2542-2548-9E19-FF0A54F076A7}" type="pres">
      <dgm:prSet presAssocID="{DB05BD5A-654F-EF45-A380-5B1DB31CECBF}" presName="composite" presStyleCnt="0"/>
      <dgm:spPr/>
    </dgm:pt>
    <dgm:pt modelId="{C58CE3D0-6912-0147-93D6-80A9F9DBF6FB}" type="pres">
      <dgm:prSet presAssocID="{DB05BD5A-654F-EF45-A380-5B1DB31CECBF}" presName="imagSh" presStyleLbl="bgImgPlace1" presStyleIdx="0" presStyleCnt="4"/>
      <dgm:spPr>
        <a:blipFill rotWithShape="1">
          <a:blip xmlns:r="http://schemas.openxmlformats.org/officeDocument/2006/relationships" r:embed="rId1"/>
          <a:srcRect/>
          <a:stretch>
            <a:fillRect l="-5000" r="-5000"/>
          </a:stretch>
        </a:blipFill>
        <a:ln>
          <a:solidFill>
            <a:schemeClr val="accent2">
              <a:lumMod val="60000"/>
              <a:lumOff val="40000"/>
            </a:schemeClr>
          </a:solidFill>
        </a:ln>
      </dgm:spPr>
    </dgm:pt>
    <dgm:pt modelId="{C6D9E912-5465-4942-AA9A-6112DB03CBCB}" type="pres">
      <dgm:prSet presAssocID="{DB05BD5A-654F-EF45-A380-5B1DB31CECBF}" presName="txNode" presStyleLbl="node1" presStyleIdx="0" presStyleCnt="4">
        <dgm:presLayoutVars>
          <dgm:bulletEnabled val="1"/>
        </dgm:presLayoutVars>
      </dgm:prSet>
      <dgm:spPr/>
    </dgm:pt>
    <dgm:pt modelId="{BE6FE8E8-EA54-3B41-9CE1-E71D5B35A823}" type="pres">
      <dgm:prSet presAssocID="{8FB38CBB-4CB8-E140-B925-CFE342F792FF}" presName="sibTrans" presStyleLbl="sibTrans2D1" presStyleIdx="0" presStyleCnt="3"/>
      <dgm:spPr/>
    </dgm:pt>
    <dgm:pt modelId="{4C57C0B1-40D5-9640-AC86-50BC284C8EF0}" type="pres">
      <dgm:prSet presAssocID="{8FB38CBB-4CB8-E140-B925-CFE342F792FF}" presName="connTx" presStyleLbl="sibTrans2D1" presStyleIdx="0" presStyleCnt="3"/>
      <dgm:spPr/>
    </dgm:pt>
    <dgm:pt modelId="{C811E807-E196-DF49-821F-44B320008DB0}" type="pres">
      <dgm:prSet presAssocID="{E092DC8F-A21A-B542-86A0-8C9B7FC25BB1}" presName="composite" presStyleCnt="0"/>
      <dgm:spPr/>
    </dgm:pt>
    <dgm:pt modelId="{7D8FC411-3995-A948-9704-4969D984AE4A}" type="pres">
      <dgm:prSet presAssocID="{E092DC8F-A21A-B542-86A0-8C9B7FC25BB1}" presName="imagSh" presStyleLbl="bgImgPlace1" presStyleIdx="1" presStyleCnt="4"/>
      <dgm:spPr>
        <a:blipFill rotWithShape="1">
          <a:blip xmlns:r="http://schemas.openxmlformats.org/officeDocument/2006/relationships" r:embed="rId2"/>
          <a:srcRect/>
          <a:stretch>
            <a:fillRect l="-13000" r="-13000"/>
          </a:stretch>
        </a:blipFill>
      </dgm:spPr>
    </dgm:pt>
    <dgm:pt modelId="{B3091FDE-4BFB-D94D-A7A7-7B4FF15E5706}" type="pres">
      <dgm:prSet presAssocID="{E092DC8F-A21A-B542-86A0-8C9B7FC25BB1}" presName="txNode" presStyleLbl="node1" presStyleIdx="1" presStyleCnt="4">
        <dgm:presLayoutVars>
          <dgm:bulletEnabled val="1"/>
        </dgm:presLayoutVars>
      </dgm:prSet>
      <dgm:spPr/>
    </dgm:pt>
    <dgm:pt modelId="{CB1F9535-9D9B-C54E-897D-431EF6513E2A}" type="pres">
      <dgm:prSet presAssocID="{B308FE63-E353-BE40-8457-48D2C9524445}" presName="sibTrans" presStyleLbl="sibTrans2D1" presStyleIdx="1" presStyleCnt="3"/>
      <dgm:spPr/>
    </dgm:pt>
    <dgm:pt modelId="{2BACB9F3-D62C-5444-8711-60AF2945FBDF}" type="pres">
      <dgm:prSet presAssocID="{B308FE63-E353-BE40-8457-48D2C9524445}" presName="connTx" presStyleLbl="sibTrans2D1" presStyleIdx="1" presStyleCnt="3"/>
      <dgm:spPr/>
    </dgm:pt>
    <dgm:pt modelId="{B4DD2A39-3B17-6F46-9134-05C05EA97649}" type="pres">
      <dgm:prSet presAssocID="{53E3C655-EC36-BD42-A6DC-602A15B786C7}" presName="composite" presStyleCnt="0"/>
      <dgm:spPr/>
    </dgm:pt>
    <dgm:pt modelId="{FA9C5638-0DAE-224D-9A99-3257957056C1}" type="pres">
      <dgm:prSet presAssocID="{53E3C655-EC36-BD42-A6DC-602A15B786C7}" presName="imagSh" presStyleLbl="bgImgPlace1" presStyleIdx="2" presStyleCnt="4"/>
      <dgm:spPr>
        <a:blipFill rotWithShape="1">
          <a:blip xmlns:r="http://schemas.openxmlformats.org/officeDocument/2006/relationships" r:embed="rId3"/>
          <a:srcRect/>
          <a:stretch>
            <a:fillRect l="-5000" r="-5000"/>
          </a:stretch>
        </a:blipFill>
      </dgm:spPr>
    </dgm:pt>
    <dgm:pt modelId="{EF49923D-5300-2D42-88AA-2EE0A73D0B7D}" type="pres">
      <dgm:prSet presAssocID="{53E3C655-EC36-BD42-A6DC-602A15B786C7}" presName="txNode" presStyleLbl="node1" presStyleIdx="2" presStyleCnt="4">
        <dgm:presLayoutVars>
          <dgm:bulletEnabled val="1"/>
        </dgm:presLayoutVars>
      </dgm:prSet>
      <dgm:spPr/>
    </dgm:pt>
    <dgm:pt modelId="{0ECA45DD-AF79-2B48-A0FC-FA8D24457D5F}" type="pres">
      <dgm:prSet presAssocID="{E51D0F24-16D4-F145-A7E1-85D386F525A6}" presName="sibTrans" presStyleLbl="sibTrans2D1" presStyleIdx="2" presStyleCnt="3"/>
      <dgm:spPr/>
    </dgm:pt>
    <dgm:pt modelId="{9A36B377-C132-C643-B544-AA5EA522E76E}" type="pres">
      <dgm:prSet presAssocID="{E51D0F24-16D4-F145-A7E1-85D386F525A6}" presName="connTx" presStyleLbl="sibTrans2D1" presStyleIdx="2" presStyleCnt="3"/>
      <dgm:spPr/>
    </dgm:pt>
    <dgm:pt modelId="{BDF38C06-05DC-FF41-9B7C-26FE34E48189}" type="pres">
      <dgm:prSet presAssocID="{BB66ABD8-9020-864C-8F4F-0F650A2C8AFC}" presName="composite" presStyleCnt="0"/>
      <dgm:spPr/>
    </dgm:pt>
    <dgm:pt modelId="{AE137ABB-A8E5-D240-A6F0-EC6264C7C5A7}" type="pres">
      <dgm:prSet presAssocID="{BB66ABD8-9020-864C-8F4F-0F650A2C8AFC}" presName="imagSh" presStyleLbl="bgImgPlace1" presStyleIdx="3" presStyleCnt="4"/>
      <dgm:spPr>
        <a:blipFill rotWithShape="1">
          <a:blip xmlns:r="http://schemas.openxmlformats.org/officeDocument/2006/relationships" r:embed="rId4"/>
          <a:srcRect/>
          <a:stretch>
            <a:fillRect l="-13000" r="-13000"/>
          </a:stretch>
        </a:blipFill>
      </dgm:spPr>
    </dgm:pt>
    <dgm:pt modelId="{2E0B9117-0BBC-9F4C-B146-DB0947CA96AE}" type="pres">
      <dgm:prSet presAssocID="{BB66ABD8-9020-864C-8F4F-0F650A2C8AFC}" presName="txNode" presStyleLbl="node1" presStyleIdx="3" presStyleCnt="4">
        <dgm:presLayoutVars>
          <dgm:bulletEnabled val="1"/>
        </dgm:presLayoutVars>
      </dgm:prSet>
      <dgm:spPr/>
    </dgm:pt>
  </dgm:ptLst>
  <dgm:cxnLst>
    <dgm:cxn modelId="{78BA1E04-90C4-2445-B3FE-F0ABC50C72C2}" type="presOf" srcId="{B308FE63-E353-BE40-8457-48D2C9524445}" destId="{2BACB9F3-D62C-5444-8711-60AF2945FBDF}" srcOrd="1" destOrd="0" presId="urn:microsoft.com/office/officeart/2005/8/layout/hProcess10"/>
    <dgm:cxn modelId="{05894413-E65E-2E4B-8D93-C074D508EC22}" type="presOf" srcId="{E51D0F24-16D4-F145-A7E1-85D386F525A6}" destId="{9A36B377-C132-C643-B544-AA5EA522E76E}" srcOrd="1" destOrd="0" presId="urn:microsoft.com/office/officeart/2005/8/layout/hProcess10"/>
    <dgm:cxn modelId="{DEE2D51B-7613-8F4C-8829-A0F400434915}" srcId="{AE94F2C1-2771-D943-B65A-939CD9AA81AE}" destId="{53E3C655-EC36-BD42-A6DC-602A15B786C7}" srcOrd="2" destOrd="0" parTransId="{5A21B39A-DF33-764E-8F0D-A2B6F47A8981}" sibTransId="{E51D0F24-16D4-F145-A7E1-85D386F525A6}"/>
    <dgm:cxn modelId="{9EF2A029-BC23-3C43-AC47-FB63245DA605}" type="presOf" srcId="{1EDB9330-93FD-8A44-A08F-0974D609A839}" destId="{B3091FDE-4BFB-D94D-A7A7-7B4FF15E5706}" srcOrd="0" destOrd="1" presId="urn:microsoft.com/office/officeart/2005/8/layout/hProcess10"/>
    <dgm:cxn modelId="{838A862C-CF4B-C649-978B-C48D8E00D710}" srcId="{53E3C655-EC36-BD42-A6DC-602A15B786C7}" destId="{1E2D9BC1-3D08-594B-A651-0B55F2D8444C}" srcOrd="1" destOrd="0" parTransId="{DB3FE258-3E77-E04A-BD11-1759961AAC21}" sibTransId="{3C3C58F1-129C-8A46-A7CE-95FF4325C9C5}"/>
    <dgm:cxn modelId="{E003895D-606B-CB4F-984E-28EB8C68B7F4}" srcId="{DB05BD5A-654F-EF45-A380-5B1DB31CECBF}" destId="{5A3EDBB4-CCCC-2B43-AC6A-D0A71B8FC8C8}" srcOrd="3" destOrd="0" parTransId="{EB243DA4-54C5-4645-9160-893B21AB80F7}" sibTransId="{8494C25E-A04A-C843-B0F7-E9B0C62D1B3B}"/>
    <dgm:cxn modelId="{61CAD45F-36E3-D04F-AE57-FAC2A64A67E2}" srcId="{DB05BD5A-654F-EF45-A380-5B1DB31CECBF}" destId="{61282017-744C-7A44-8490-5F2C184AE339}" srcOrd="2" destOrd="0" parTransId="{82DCC1C2-0024-0E42-8684-21B7C3548B8B}" sibTransId="{07F47D53-0248-B544-BD83-C207EF04197C}"/>
    <dgm:cxn modelId="{A7A67664-227C-8C49-8AEF-FF3509EB4054}" type="presOf" srcId="{53E3C655-EC36-BD42-A6DC-602A15B786C7}" destId="{EF49923D-5300-2D42-88AA-2EE0A73D0B7D}" srcOrd="0" destOrd="0" presId="urn:microsoft.com/office/officeart/2005/8/layout/hProcess10"/>
    <dgm:cxn modelId="{86C5376B-3899-744C-9F66-A9F2681B73CB}" type="presOf" srcId="{DB05BD5A-654F-EF45-A380-5B1DB31CECBF}" destId="{C6D9E912-5465-4942-AA9A-6112DB03CBCB}" srcOrd="0" destOrd="0" presId="urn:microsoft.com/office/officeart/2005/8/layout/hProcess10"/>
    <dgm:cxn modelId="{51907D6B-03EB-2E49-8F06-7956A98427D7}" type="presOf" srcId="{8FB38CBB-4CB8-E140-B925-CFE342F792FF}" destId="{4C57C0B1-40D5-9640-AC86-50BC284C8EF0}" srcOrd="1" destOrd="0" presId="urn:microsoft.com/office/officeart/2005/8/layout/hProcess10"/>
    <dgm:cxn modelId="{BD294E52-A0EA-CA4C-AE7E-53A83FBF1518}" srcId="{AE94F2C1-2771-D943-B65A-939CD9AA81AE}" destId="{BB66ABD8-9020-864C-8F4F-0F650A2C8AFC}" srcOrd="3" destOrd="0" parTransId="{25A4B748-6AA1-4B4A-A4B8-8BD014E4FE19}" sibTransId="{3E35CA22-14D6-8949-BF05-BB6D06E653C9}"/>
    <dgm:cxn modelId="{C5F66474-0B27-2A43-B503-977D07B9FC5A}" type="presOf" srcId="{1E2D9BC1-3D08-594B-A651-0B55F2D8444C}" destId="{EF49923D-5300-2D42-88AA-2EE0A73D0B7D}" srcOrd="0" destOrd="2" presId="urn:microsoft.com/office/officeart/2005/8/layout/hProcess10"/>
    <dgm:cxn modelId="{CCB74358-6BED-F244-9441-DB9900784965}" srcId="{AE94F2C1-2771-D943-B65A-939CD9AA81AE}" destId="{DB05BD5A-654F-EF45-A380-5B1DB31CECBF}" srcOrd="0" destOrd="0" parTransId="{8D902AAE-1FCE-5641-86F6-80C08298C1F9}" sibTransId="{8FB38CBB-4CB8-E140-B925-CFE342F792FF}"/>
    <dgm:cxn modelId="{F1233F81-3DF2-3A44-98E6-FB75FF9AFE6B}" type="presOf" srcId="{3D518BEA-EF40-B745-A8B9-9070C1FD6495}" destId="{C6D9E912-5465-4942-AA9A-6112DB03CBCB}" srcOrd="0" destOrd="1" presId="urn:microsoft.com/office/officeart/2005/8/layout/hProcess10"/>
    <dgm:cxn modelId="{16F7AA86-2AD5-B242-9C44-280E0C5D5C31}" type="presOf" srcId="{9D12AEF8-99F5-4747-B57F-D0B02664E228}" destId="{B3091FDE-4BFB-D94D-A7A7-7B4FF15E5706}" srcOrd="0" destOrd="2" presId="urn:microsoft.com/office/officeart/2005/8/layout/hProcess10"/>
    <dgm:cxn modelId="{47B14B95-F925-714B-868F-B986D75B4715}" type="presOf" srcId="{BB66ABD8-9020-864C-8F4F-0F650A2C8AFC}" destId="{2E0B9117-0BBC-9F4C-B146-DB0947CA96AE}" srcOrd="0" destOrd="0" presId="urn:microsoft.com/office/officeart/2005/8/layout/hProcess10"/>
    <dgm:cxn modelId="{38731597-F88A-1540-8865-49DAB0351071}" type="presOf" srcId="{5A3EDBB4-CCCC-2B43-AC6A-D0A71B8FC8C8}" destId="{C6D9E912-5465-4942-AA9A-6112DB03CBCB}" srcOrd="0" destOrd="4" presId="urn:microsoft.com/office/officeart/2005/8/layout/hProcess10"/>
    <dgm:cxn modelId="{50623D9A-0941-D442-BC61-D788BDF53CE5}" type="presOf" srcId="{E51D0F24-16D4-F145-A7E1-85D386F525A6}" destId="{0ECA45DD-AF79-2B48-A0FC-FA8D24457D5F}" srcOrd="0" destOrd="0" presId="urn:microsoft.com/office/officeart/2005/8/layout/hProcess10"/>
    <dgm:cxn modelId="{3F402B9C-EA6F-D240-9C86-994D685B0412}" srcId="{53E3C655-EC36-BD42-A6DC-602A15B786C7}" destId="{EB3A4D0D-533A-1E4A-9BBC-573EDEF6F983}" srcOrd="0" destOrd="0" parTransId="{A2C5B0D8-045A-2046-8CCD-EB3C931F0A89}" sibTransId="{0BB890A3-E735-3342-A8CC-BFECC1ECE6F6}"/>
    <dgm:cxn modelId="{8EE149A0-27E7-9B44-BA97-0306DC22CEE9}" srcId="{DB05BD5A-654F-EF45-A380-5B1DB31CECBF}" destId="{3D518BEA-EF40-B745-A8B9-9070C1FD6495}" srcOrd="0" destOrd="0" parTransId="{4A836B63-20CE-7A41-B161-6B7E0EB79215}" sibTransId="{53D8E332-6C45-294E-B9CF-92D4BDAF5747}"/>
    <dgm:cxn modelId="{079972B0-A6B6-E142-8BBE-68DC8E5E8618}" type="presOf" srcId="{AE94F2C1-2771-D943-B65A-939CD9AA81AE}" destId="{3BACB779-4D83-5A42-AA25-4F842C83E444}" srcOrd="0" destOrd="0" presId="urn:microsoft.com/office/officeart/2005/8/layout/hProcess10"/>
    <dgm:cxn modelId="{E874CAB3-8A1B-EA48-9892-85F269965243}" srcId="{E092DC8F-A21A-B542-86A0-8C9B7FC25BB1}" destId="{9D12AEF8-99F5-4747-B57F-D0B02664E228}" srcOrd="1" destOrd="0" parTransId="{FEF77C1C-5743-E74C-9EE7-B924941527B7}" sibTransId="{C3B83D7B-61E2-7942-B1BB-3AABD32F17C2}"/>
    <dgm:cxn modelId="{8BCCA9C1-1DC7-4B4B-8661-FF6023A08635}" type="presOf" srcId="{8FB38CBB-4CB8-E140-B925-CFE342F792FF}" destId="{BE6FE8E8-EA54-3B41-9CE1-E71D5B35A823}" srcOrd="0" destOrd="0" presId="urn:microsoft.com/office/officeart/2005/8/layout/hProcess10"/>
    <dgm:cxn modelId="{C59F72D4-FF4C-6447-802B-31F767D54258}" type="presOf" srcId="{B308FE63-E353-BE40-8457-48D2C9524445}" destId="{CB1F9535-9D9B-C54E-897D-431EF6513E2A}" srcOrd="0" destOrd="0" presId="urn:microsoft.com/office/officeart/2005/8/layout/hProcess10"/>
    <dgm:cxn modelId="{40222DD6-6309-A04D-9D72-DC34773C7CE1}" type="presOf" srcId="{EB3A4D0D-533A-1E4A-9BBC-573EDEF6F983}" destId="{EF49923D-5300-2D42-88AA-2EE0A73D0B7D}" srcOrd="0" destOrd="1" presId="urn:microsoft.com/office/officeart/2005/8/layout/hProcess10"/>
    <dgm:cxn modelId="{04C45BD8-7746-6941-B65F-C1B815FE0B81}" srcId="{DB05BD5A-654F-EF45-A380-5B1DB31CECBF}" destId="{BF4F8682-386B-5D4A-B7CE-42C6ECA82E21}" srcOrd="1" destOrd="0" parTransId="{78A52ADB-D0FD-9141-A975-DC51734329A4}" sibTransId="{81DEB992-53AE-7345-8555-40CA75926153}"/>
    <dgm:cxn modelId="{A23BFEDA-36B7-3C47-B192-D42838B79C0D}" type="presOf" srcId="{E092DC8F-A21A-B542-86A0-8C9B7FC25BB1}" destId="{B3091FDE-4BFB-D94D-A7A7-7B4FF15E5706}" srcOrd="0" destOrd="0" presId="urn:microsoft.com/office/officeart/2005/8/layout/hProcess10"/>
    <dgm:cxn modelId="{EB02EAEF-1831-4E45-B57F-5540D121C241}" srcId="{E092DC8F-A21A-B542-86A0-8C9B7FC25BB1}" destId="{1EDB9330-93FD-8A44-A08F-0974D609A839}" srcOrd="0" destOrd="0" parTransId="{EBD03CF3-6EA4-4644-8D1D-2318955C0D1C}" sibTransId="{BCF7A4D8-D972-0140-A487-113C0817930A}"/>
    <dgm:cxn modelId="{EB0C25F4-53E5-8D46-A753-C4E25319D26F}" type="presOf" srcId="{61282017-744C-7A44-8490-5F2C184AE339}" destId="{C6D9E912-5465-4942-AA9A-6112DB03CBCB}" srcOrd="0" destOrd="3" presId="urn:microsoft.com/office/officeart/2005/8/layout/hProcess10"/>
    <dgm:cxn modelId="{5EF28EF5-D9CE-3848-A529-CF8926354676}" srcId="{AE94F2C1-2771-D943-B65A-939CD9AA81AE}" destId="{E092DC8F-A21A-B542-86A0-8C9B7FC25BB1}" srcOrd="1" destOrd="0" parTransId="{670AC06C-3819-4241-8DF2-C83F80AC930D}" sibTransId="{B308FE63-E353-BE40-8457-48D2C9524445}"/>
    <dgm:cxn modelId="{AD0A33F9-1AD4-574E-A540-26FD6F4DE72A}" type="presOf" srcId="{BF4F8682-386B-5D4A-B7CE-42C6ECA82E21}" destId="{C6D9E912-5465-4942-AA9A-6112DB03CBCB}" srcOrd="0" destOrd="2" presId="urn:microsoft.com/office/officeart/2005/8/layout/hProcess10"/>
    <dgm:cxn modelId="{FE4E3061-37E2-364F-A97C-5C1B2520A298}" type="presParOf" srcId="{3BACB779-4D83-5A42-AA25-4F842C83E444}" destId="{357073B6-2542-2548-9E19-FF0A54F076A7}" srcOrd="0" destOrd="0" presId="urn:microsoft.com/office/officeart/2005/8/layout/hProcess10"/>
    <dgm:cxn modelId="{DB98BF9B-8B78-A646-8B97-163E4DBE0949}" type="presParOf" srcId="{357073B6-2542-2548-9E19-FF0A54F076A7}" destId="{C58CE3D0-6912-0147-93D6-80A9F9DBF6FB}" srcOrd="0" destOrd="0" presId="urn:microsoft.com/office/officeart/2005/8/layout/hProcess10"/>
    <dgm:cxn modelId="{F642D558-A603-934C-ADB6-7359B7AE07DF}" type="presParOf" srcId="{357073B6-2542-2548-9E19-FF0A54F076A7}" destId="{C6D9E912-5465-4942-AA9A-6112DB03CBCB}" srcOrd="1" destOrd="0" presId="urn:microsoft.com/office/officeart/2005/8/layout/hProcess10"/>
    <dgm:cxn modelId="{D6102375-56A3-2941-869A-5F68C71D5D71}" type="presParOf" srcId="{3BACB779-4D83-5A42-AA25-4F842C83E444}" destId="{BE6FE8E8-EA54-3B41-9CE1-E71D5B35A823}" srcOrd="1" destOrd="0" presId="urn:microsoft.com/office/officeart/2005/8/layout/hProcess10"/>
    <dgm:cxn modelId="{999F4297-EC8E-7349-AA3D-01374669162A}" type="presParOf" srcId="{BE6FE8E8-EA54-3B41-9CE1-E71D5B35A823}" destId="{4C57C0B1-40D5-9640-AC86-50BC284C8EF0}" srcOrd="0" destOrd="0" presId="urn:microsoft.com/office/officeart/2005/8/layout/hProcess10"/>
    <dgm:cxn modelId="{E88A74DB-D3AB-0648-8254-F5341D500E53}" type="presParOf" srcId="{3BACB779-4D83-5A42-AA25-4F842C83E444}" destId="{C811E807-E196-DF49-821F-44B320008DB0}" srcOrd="2" destOrd="0" presId="urn:microsoft.com/office/officeart/2005/8/layout/hProcess10"/>
    <dgm:cxn modelId="{20EB8FD2-4956-314F-8011-CCC4F781D8D0}" type="presParOf" srcId="{C811E807-E196-DF49-821F-44B320008DB0}" destId="{7D8FC411-3995-A948-9704-4969D984AE4A}" srcOrd="0" destOrd="0" presId="urn:microsoft.com/office/officeart/2005/8/layout/hProcess10"/>
    <dgm:cxn modelId="{9B9B9788-600D-0249-B5D9-45BB07965112}" type="presParOf" srcId="{C811E807-E196-DF49-821F-44B320008DB0}" destId="{B3091FDE-4BFB-D94D-A7A7-7B4FF15E5706}" srcOrd="1" destOrd="0" presId="urn:microsoft.com/office/officeart/2005/8/layout/hProcess10"/>
    <dgm:cxn modelId="{360D960A-12B9-AD44-ADC5-C2AEAE94907D}" type="presParOf" srcId="{3BACB779-4D83-5A42-AA25-4F842C83E444}" destId="{CB1F9535-9D9B-C54E-897D-431EF6513E2A}" srcOrd="3" destOrd="0" presId="urn:microsoft.com/office/officeart/2005/8/layout/hProcess10"/>
    <dgm:cxn modelId="{8EB83D51-8757-AB46-8F42-63874E26131C}" type="presParOf" srcId="{CB1F9535-9D9B-C54E-897D-431EF6513E2A}" destId="{2BACB9F3-D62C-5444-8711-60AF2945FBDF}" srcOrd="0" destOrd="0" presId="urn:microsoft.com/office/officeart/2005/8/layout/hProcess10"/>
    <dgm:cxn modelId="{28D9FA55-D23D-024E-AA8C-B7972EE3743D}" type="presParOf" srcId="{3BACB779-4D83-5A42-AA25-4F842C83E444}" destId="{B4DD2A39-3B17-6F46-9134-05C05EA97649}" srcOrd="4" destOrd="0" presId="urn:microsoft.com/office/officeart/2005/8/layout/hProcess10"/>
    <dgm:cxn modelId="{0409F0D3-9B0A-C84C-B6D9-8B23078420C3}" type="presParOf" srcId="{B4DD2A39-3B17-6F46-9134-05C05EA97649}" destId="{FA9C5638-0DAE-224D-9A99-3257957056C1}" srcOrd="0" destOrd="0" presId="urn:microsoft.com/office/officeart/2005/8/layout/hProcess10"/>
    <dgm:cxn modelId="{E91C6F6A-12BC-EB44-9764-5FC6A0830767}" type="presParOf" srcId="{B4DD2A39-3B17-6F46-9134-05C05EA97649}" destId="{EF49923D-5300-2D42-88AA-2EE0A73D0B7D}" srcOrd="1" destOrd="0" presId="urn:microsoft.com/office/officeart/2005/8/layout/hProcess10"/>
    <dgm:cxn modelId="{667D6181-1E35-4644-A7ED-3AE5B3C4CE67}" type="presParOf" srcId="{3BACB779-4D83-5A42-AA25-4F842C83E444}" destId="{0ECA45DD-AF79-2B48-A0FC-FA8D24457D5F}" srcOrd="5" destOrd="0" presId="urn:microsoft.com/office/officeart/2005/8/layout/hProcess10"/>
    <dgm:cxn modelId="{686EB8B5-E91E-B244-B3D2-00E82450CA62}" type="presParOf" srcId="{0ECA45DD-AF79-2B48-A0FC-FA8D24457D5F}" destId="{9A36B377-C132-C643-B544-AA5EA522E76E}" srcOrd="0" destOrd="0" presId="urn:microsoft.com/office/officeart/2005/8/layout/hProcess10"/>
    <dgm:cxn modelId="{2CD35689-C361-FE4E-A060-A246309DC231}" type="presParOf" srcId="{3BACB779-4D83-5A42-AA25-4F842C83E444}" destId="{BDF38C06-05DC-FF41-9B7C-26FE34E48189}" srcOrd="6" destOrd="0" presId="urn:microsoft.com/office/officeart/2005/8/layout/hProcess10"/>
    <dgm:cxn modelId="{FDD9368C-44DB-324E-8D41-C646E91040F0}" type="presParOf" srcId="{BDF38C06-05DC-FF41-9B7C-26FE34E48189}" destId="{AE137ABB-A8E5-D240-A6F0-EC6264C7C5A7}" srcOrd="0" destOrd="0" presId="urn:microsoft.com/office/officeart/2005/8/layout/hProcess10"/>
    <dgm:cxn modelId="{E0CEA7DB-0AAA-8845-BECC-0B9282A939B0}" type="presParOf" srcId="{BDF38C06-05DC-FF41-9B7C-26FE34E48189}" destId="{2E0B9117-0BBC-9F4C-B146-DB0947CA96AE}"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AE500F-1997-4451-B601-F4E820DDA31D}"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50FEBEF0-67D4-45B9-9E65-A6D53F15916E}">
      <dgm:prSet/>
      <dgm:spPr/>
      <dgm:t>
        <a:bodyPr/>
        <a:lstStyle/>
        <a:p>
          <a:r>
            <a:rPr lang="en-US" b="0"/>
            <a:t>Do you need to be subspecialty trained in cardiothoracic imaging?    No</a:t>
          </a:r>
          <a:endParaRPr lang="en-US"/>
        </a:p>
      </dgm:t>
    </dgm:pt>
    <dgm:pt modelId="{59DB2592-705F-4485-8B3D-AA4ADA8F012B}" type="parTrans" cxnId="{3249D57A-292C-4F87-98F8-E6FF020B792C}">
      <dgm:prSet/>
      <dgm:spPr/>
      <dgm:t>
        <a:bodyPr/>
        <a:lstStyle/>
        <a:p>
          <a:endParaRPr lang="en-US"/>
        </a:p>
      </dgm:t>
    </dgm:pt>
    <dgm:pt modelId="{513D79A9-E15C-4867-A1B6-8C16A2024D5D}" type="sibTrans" cxnId="{3249D57A-292C-4F87-98F8-E6FF020B792C}">
      <dgm:prSet/>
      <dgm:spPr/>
      <dgm:t>
        <a:bodyPr/>
        <a:lstStyle/>
        <a:p>
          <a:endParaRPr lang="en-US"/>
        </a:p>
      </dgm:t>
    </dgm:pt>
    <dgm:pt modelId="{450501D7-FD50-486D-818B-96BE128D884D}">
      <dgm:prSet/>
      <dgm:spPr/>
      <dgm:t>
        <a:bodyPr/>
        <a:lstStyle/>
        <a:p>
          <a:r>
            <a:rPr lang="en-US" b="0"/>
            <a:t>2) Do you need to be credentialed? Yes. </a:t>
          </a:r>
          <a:endParaRPr lang="en-US"/>
        </a:p>
      </dgm:t>
    </dgm:pt>
    <dgm:pt modelId="{DEF3BBAF-6B81-4D44-AB3F-13014ADE9D89}" type="parTrans" cxnId="{AC64CBA6-A706-4A89-AB5C-B2F830B9A289}">
      <dgm:prSet/>
      <dgm:spPr/>
      <dgm:t>
        <a:bodyPr/>
        <a:lstStyle/>
        <a:p>
          <a:endParaRPr lang="en-US"/>
        </a:p>
      </dgm:t>
    </dgm:pt>
    <dgm:pt modelId="{235481C5-1F97-4775-BC82-0076751887CE}" type="sibTrans" cxnId="{AC64CBA6-A706-4A89-AB5C-B2F830B9A289}">
      <dgm:prSet/>
      <dgm:spPr/>
      <dgm:t>
        <a:bodyPr/>
        <a:lstStyle/>
        <a:p>
          <a:endParaRPr lang="en-US"/>
        </a:p>
      </dgm:t>
    </dgm:pt>
    <dgm:pt modelId="{DFEEA19F-09AA-46F9-ADA7-DAC545776FF0}">
      <dgm:prSet/>
      <dgm:spPr/>
      <dgm:t>
        <a:bodyPr/>
        <a:lstStyle/>
        <a:p>
          <a:r>
            <a:rPr lang="en-US" b="0"/>
            <a:t>3) What are the minimum requirement for credentialing by CMS? </a:t>
          </a:r>
          <a:endParaRPr lang="en-US"/>
        </a:p>
      </dgm:t>
    </dgm:pt>
    <dgm:pt modelId="{E1EBC6E5-7269-43D0-AB55-FEC5ED19A5D0}" type="parTrans" cxnId="{85A4019C-A2F9-4D81-BE8C-4E60F3C70416}">
      <dgm:prSet/>
      <dgm:spPr/>
      <dgm:t>
        <a:bodyPr/>
        <a:lstStyle/>
        <a:p>
          <a:endParaRPr lang="en-US"/>
        </a:p>
      </dgm:t>
    </dgm:pt>
    <dgm:pt modelId="{5DE76D42-3619-413E-9AF0-3F534C4452B4}" type="sibTrans" cxnId="{85A4019C-A2F9-4D81-BE8C-4E60F3C70416}">
      <dgm:prSet/>
      <dgm:spPr/>
      <dgm:t>
        <a:bodyPr/>
        <a:lstStyle/>
        <a:p>
          <a:endParaRPr lang="en-US"/>
        </a:p>
      </dgm:t>
    </dgm:pt>
    <dgm:pt modelId="{28CCC183-374C-4E77-9E0C-5CDC1410494D}">
      <dgm:prSet/>
      <dgm:spPr/>
      <dgm:t>
        <a:bodyPr/>
        <a:lstStyle/>
        <a:p>
          <a:r>
            <a:rPr lang="en-US" b="0"/>
            <a:t>Board-certified or board-eligible with the American Board of Radiology with up-to-date CME and credentialing. </a:t>
          </a:r>
          <a:endParaRPr lang="en-US"/>
        </a:p>
      </dgm:t>
    </dgm:pt>
    <dgm:pt modelId="{CCCE1823-3D67-433B-9A64-67D565DFB7FA}" type="parTrans" cxnId="{6ADD7255-8393-4FBA-AFD8-8E1E5CE55436}">
      <dgm:prSet/>
      <dgm:spPr/>
      <dgm:t>
        <a:bodyPr/>
        <a:lstStyle/>
        <a:p>
          <a:endParaRPr lang="en-US"/>
        </a:p>
      </dgm:t>
    </dgm:pt>
    <dgm:pt modelId="{BCEC6543-0C03-457F-9E3F-7AF4664BC337}" type="sibTrans" cxnId="{6ADD7255-8393-4FBA-AFD8-8E1E5CE55436}">
      <dgm:prSet/>
      <dgm:spPr/>
      <dgm:t>
        <a:bodyPr/>
        <a:lstStyle/>
        <a:p>
          <a:endParaRPr lang="en-US"/>
        </a:p>
      </dgm:t>
    </dgm:pt>
    <dgm:pt modelId="{6D73C450-9C0C-41D2-BFAC-577FB3A3F169}">
      <dgm:prSet/>
      <dgm:spPr/>
      <dgm:t>
        <a:bodyPr/>
        <a:lstStyle/>
        <a:p>
          <a:r>
            <a:rPr lang="en-US" b="0"/>
            <a:t>Supervision and interpretation of at least 300 chest CTs in the past three years. </a:t>
          </a:r>
          <a:endParaRPr lang="en-US"/>
        </a:p>
      </dgm:t>
    </dgm:pt>
    <dgm:pt modelId="{5E07052A-B472-4F28-A86A-32C38F637F52}" type="parTrans" cxnId="{F8FB772E-EDBF-4A2B-A69E-F4C856AFD8F0}">
      <dgm:prSet/>
      <dgm:spPr/>
      <dgm:t>
        <a:bodyPr/>
        <a:lstStyle/>
        <a:p>
          <a:endParaRPr lang="en-US"/>
        </a:p>
      </dgm:t>
    </dgm:pt>
    <dgm:pt modelId="{E3F424D3-09D5-4C73-A0B6-CDEF51951FD5}" type="sibTrans" cxnId="{F8FB772E-EDBF-4A2B-A69E-F4C856AFD8F0}">
      <dgm:prSet/>
      <dgm:spPr/>
      <dgm:t>
        <a:bodyPr/>
        <a:lstStyle/>
        <a:p>
          <a:endParaRPr lang="en-US"/>
        </a:p>
      </dgm:t>
    </dgm:pt>
    <dgm:pt modelId="{30466149-8D51-4300-B2A2-7ABB9BB65073}">
      <dgm:prSet/>
      <dgm:spPr/>
      <dgm:t>
        <a:bodyPr/>
        <a:lstStyle/>
        <a:p>
          <a:r>
            <a:rPr lang="en-US" b="0"/>
            <a:t>Provide LDCT lung cancer screening in a radiology imaging facility that meets the radiology imaging facility eligibility criteria</a:t>
          </a:r>
          <a:endParaRPr lang="en-US"/>
        </a:p>
      </dgm:t>
    </dgm:pt>
    <dgm:pt modelId="{404AEA10-2FAF-4B9B-89CC-29443C208D1B}" type="parTrans" cxnId="{98D0D49B-AA76-472D-8C23-E65E9C603385}">
      <dgm:prSet/>
      <dgm:spPr/>
      <dgm:t>
        <a:bodyPr/>
        <a:lstStyle/>
        <a:p>
          <a:endParaRPr lang="en-US"/>
        </a:p>
      </dgm:t>
    </dgm:pt>
    <dgm:pt modelId="{FBD5393A-DCB1-46F6-805D-8F5B024CA186}" type="sibTrans" cxnId="{98D0D49B-AA76-472D-8C23-E65E9C603385}">
      <dgm:prSet/>
      <dgm:spPr/>
      <dgm:t>
        <a:bodyPr/>
        <a:lstStyle/>
        <a:p>
          <a:endParaRPr lang="en-US"/>
        </a:p>
      </dgm:t>
    </dgm:pt>
    <dgm:pt modelId="{BEC34C88-FD79-AF4E-A587-E14330A4F85C}" type="pres">
      <dgm:prSet presAssocID="{02AE500F-1997-4451-B601-F4E820DDA31D}" presName="linear" presStyleCnt="0">
        <dgm:presLayoutVars>
          <dgm:animLvl val="lvl"/>
          <dgm:resizeHandles val="exact"/>
        </dgm:presLayoutVars>
      </dgm:prSet>
      <dgm:spPr/>
    </dgm:pt>
    <dgm:pt modelId="{5F5295B5-4C0B-0F4A-84FE-C2BA8721FC4D}" type="pres">
      <dgm:prSet presAssocID="{50FEBEF0-67D4-45B9-9E65-A6D53F15916E}" presName="parentText" presStyleLbl="node1" presStyleIdx="0" presStyleCnt="3">
        <dgm:presLayoutVars>
          <dgm:chMax val="0"/>
          <dgm:bulletEnabled val="1"/>
        </dgm:presLayoutVars>
      </dgm:prSet>
      <dgm:spPr/>
    </dgm:pt>
    <dgm:pt modelId="{B87D61CD-C6F2-114D-B8F5-04C27BBAE9FB}" type="pres">
      <dgm:prSet presAssocID="{513D79A9-E15C-4867-A1B6-8C16A2024D5D}" presName="spacer" presStyleCnt="0"/>
      <dgm:spPr/>
    </dgm:pt>
    <dgm:pt modelId="{057AC312-135D-1049-9F4D-60A35BE77FB3}" type="pres">
      <dgm:prSet presAssocID="{450501D7-FD50-486D-818B-96BE128D884D}" presName="parentText" presStyleLbl="node1" presStyleIdx="1" presStyleCnt="3">
        <dgm:presLayoutVars>
          <dgm:chMax val="0"/>
          <dgm:bulletEnabled val="1"/>
        </dgm:presLayoutVars>
      </dgm:prSet>
      <dgm:spPr/>
    </dgm:pt>
    <dgm:pt modelId="{FC5366DB-9DEB-5D4D-A519-3070A0E46949}" type="pres">
      <dgm:prSet presAssocID="{235481C5-1F97-4775-BC82-0076751887CE}" presName="spacer" presStyleCnt="0"/>
      <dgm:spPr/>
    </dgm:pt>
    <dgm:pt modelId="{63AB16BB-FC69-4845-AC45-008C1D90B056}" type="pres">
      <dgm:prSet presAssocID="{DFEEA19F-09AA-46F9-ADA7-DAC545776FF0}" presName="parentText" presStyleLbl="node1" presStyleIdx="2" presStyleCnt="3">
        <dgm:presLayoutVars>
          <dgm:chMax val="0"/>
          <dgm:bulletEnabled val="1"/>
        </dgm:presLayoutVars>
      </dgm:prSet>
      <dgm:spPr/>
    </dgm:pt>
    <dgm:pt modelId="{513D7051-8568-6847-A989-F078E27AD07B}" type="pres">
      <dgm:prSet presAssocID="{DFEEA19F-09AA-46F9-ADA7-DAC545776FF0}" presName="childText" presStyleLbl="revTx" presStyleIdx="0" presStyleCnt="1">
        <dgm:presLayoutVars>
          <dgm:bulletEnabled val="1"/>
        </dgm:presLayoutVars>
      </dgm:prSet>
      <dgm:spPr/>
    </dgm:pt>
  </dgm:ptLst>
  <dgm:cxnLst>
    <dgm:cxn modelId="{EF0D1527-526C-F947-9331-86A9F73E9150}" type="presOf" srcId="{50FEBEF0-67D4-45B9-9E65-A6D53F15916E}" destId="{5F5295B5-4C0B-0F4A-84FE-C2BA8721FC4D}" srcOrd="0" destOrd="0" presId="urn:microsoft.com/office/officeart/2005/8/layout/vList2"/>
    <dgm:cxn modelId="{4741EC2A-5331-E441-8F31-5B22A5554049}" type="presOf" srcId="{450501D7-FD50-486D-818B-96BE128D884D}" destId="{057AC312-135D-1049-9F4D-60A35BE77FB3}" srcOrd="0" destOrd="0" presId="urn:microsoft.com/office/officeart/2005/8/layout/vList2"/>
    <dgm:cxn modelId="{F8FB772E-EDBF-4A2B-A69E-F4C856AFD8F0}" srcId="{DFEEA19F-09AA-46F9-ADA7-DAC545776FF0}" destId="{6D73C450-9C0C-41D2-BFAC-577FB3A3F169}" srcOrd="1" destOrd="0" parTransId="{5E07052A-B472-4F28-A86A-32C38F637F52}" sibTransId="{E3F424D3-09D5-4C73-A0B6-CDEF51951FD5}"/>
    <dgm:cxn modelId="{11B7113F-9281-6A4E-8ABB-C4CC01F6CD51}" type="presOf" srcId="{28CCC183-374C-4E77-9E0C-5CDC1410494D}" destId="{513D7051-8568-6847-A989-F078E27AD07B}" srcOrd="0" destOrd="0" presId="urn:microsoft.com/office/officeart/2005/8/layout/vList2"/>
    <dgm:cxn modelId="{A925545D-C036-DE47-9B9B-842F263159E2}" type="presOf" srcId="{02AE500F-1997-4451-B601-F4E820DDA31D}" destId="{BEC34C88-FD79-AF4E-A587-E14330A4F85C}" srcOrd="0" destOrd="0" presId="urn:microsoft.com/office/officeart/2005/8/layout/vList2"/>
    <dgm:cxn modelId="{E78A116C-FAA8-B145-9A3E-543EA8143AAC}" type="presOf" srcId="{30466149-8D51-4300-B2A2-7ABB9BB65073}" destId="{513D7051-8568-6847-A989-F078E27AD07B}" srcOrd="0" destOrd="2" presId="urn:microsoft.com/office/officeart/2005/8/layout/vList2"/>
    <dgm:cxn modelId="{6ADD7255-8393-4FBA-AFD8-8E1E5CE55436}" srcId="{DFEEA19F-09AA-46F9-ADA7-DAC545776FF0}" destId="{28CCC183-374C-4E77-9E0C-5CDC1410494D}" srcOrd="0" destOrd="0" parTransId="{CCCE1823-3D67-433B-9A64-67D565DFB7FA}" sibTransId="{BCEC6543-0C03-457F-9E3F-7AF4664BC337}"/>
    <dgm:cxn modelId="{3249D57A-292C-4F87-98F8-E6FF020B792C}" srcId="{02AE500F-1997-4451-B601-F4E820DDA31D}" destId="{50FEBEF0-67D4-45B9-9E65-A6D53F15916E}" srcOrd="0" destOrd="0" parTransId="{59DB2592-705F-4485-8B3D-AA4ADA8F012B}" sibTransId="{513D79A9-E15C-4867-A1B6-8C16A2024D5D}"/>
    <dgm:cxn modelId="{36991D84-B521-3F44-BA96-6706E37DF233}" type="presOf" srcId="{DFEEA19F-09AA-46F9-ADA7-DAC545776FF0}" destId="{63AB16BB-FC69-4845-AC45-008C1D90B056}" srcOrd="0" destOrd="0" presId="urn:microsoft.com/office/officeart/2005/8/layout/vList2"/>
    <dgm:cxn modelId="{98D0D49B-AA76-472D-8C23-E65E9C603385}" srcId="{DFEEA19F-09AA-46F9-ADA7-DAC545776FF0}" destId="{30466149-8D51-4300-B2A2-7ABB9BB65073}" srcOrd="2" destOrd="0" parTransId="{404AEA10-2FAF-4B9B-89CC-29443C208D1B}" sibTransId="{FBD5393A-DCB1-46F6-805D-8F5B024CA186}"/>
    <dgm:cxn modelId="{85A4019C-A2F9-4D81-BE8C-4E60F3C70416}" srcId="{02AE500F-1997-4451-B601-F4E820DDA31D}" destId="{DFEEA19F-09AA-46F9-ADA7-DAC545776FF0}" srcOrd="2" destOrd="0" parTransId="{E1EBC6E5-7269-43D0-AB55-FEC5ED19A5D0}" sibTransId="{5DE76D42-3619-413E-9AF0-3F534C4452B4}"/>
    <dgm:cxn modelId="{AC64CBA6-A706-4A89-AB5C-B2F830B9A289}" srcId="{02AE500F-1997-4451-B601-F4E820DDA31D}" destId="{450501D7-FD50-486D-818B-96BE128D884D}" srcOrd="1" destOrd="0" parTransId="{DEF3BBAF-6B81-4D44-AB3F-13014ADE9D89}" sibTransId="{235481C5-1F97-4775-BC82-0076751887CE}"/>
    <dgm:cxn modelId="{4BBB77BA-0617-CB40-8724-305975ADBCE2}" type="presOf" srcId="{6D73C450-9C0C-41D2-BFAC-577FB3A3F169}" destId="{513D7051-8568-6847-A989-F078E27AD07B}" srcOrd="0" destOrd="1" presId="urn:microsoft.com/office/officeart/2005/8/layout/vList2"/>
    <dgm:cxn modelId="{44E166E3-E565-B843-9CF7-CEC4088524E1}" type="presParOf" srcId="{BEC34C88-FD79-AF4E-A587-E14330A4F85C}" destId="{5F5295B5-4C0B-0F4A-84FE-C2BA8721FC4D}" srcOrd="0" destOrd="0" presId="urn:microsoft.com/office/officeart/2005/8/layout/vList2"/>
    <dgm:cxn modelId="{08F183FC-12FC-164F-94C2-DCDED3B6F5F8}" type="presParOf" srcId="{BEC34C88-FD79-AF4E-A587-E14330A4F85C}" destId="{B87D61CD-C6F2-114D-B8F5-04C27BBAE9FB}" srcOrd="1" destOrd="0" presId="urn:microsoft.com/office/officeart/2005/8/layout/vList2"/>
    <dgm:cxn modelId="{EE7CDD7F-785F-584B-B8A1-A635B029BE2F}" type="presParOf" srcId="{BEC34C88-FD79-AF4E-A587-E14330A4F85C}" destId="{057AC312-135D-1049-9F4D-60A35BE77FB3}" srcOrd="2" destOrd="0" presId="urn:microsoft.com/office/officeart/2005/8/layout/vList2"/>
    <dgm:cxn modelId="{6A2C79F3-9FD2-0D4C-881D-27903D10FD11}" type="presParOf" srcId="{BEC34C88-FD79-AF4E-A587-E14330A4F85C}" destId="{FC5366DB-9DEB-5D4D-A519-3070A0E46949}" srcOrd="3" destOrd="0" presId="urn:microsoft.com/office/officeart/2005/8/layout/vList2"/>
    <dgm:cxn modelId="{032CBF8D-CD21-4D49-80F0-D0198473844A}" type="presParOf" srcId="{BEC34C88-FD79-AF4E-A587-E14330A4F85C}" destId="{63AB16BB-FC69-4845-AC45-008C1D90B056}" srcOrd="4" destOrd="0" presId="urn:microsoft.com/office/officeart/2005/8/layout/vList2"/>
    <dgm:cxn modelId="{247D12FF-C3FB-EE40-94B5-570E041B9837}" type="presParOf" srcId="{BEC34C88-FD79-AF4E-A587-E14330A4F85C}" destId="{513D7051-8568-6847-A989-F078E27AD07B}"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0E501-56F3-AD4E-84C8-EA72E3372A91}">
      <dsp:nvSpPr>
        <dsp:cNvPr id="0" name=""/>
        <dsp:cNvSpPr/>
      </dsp:nvSpPr>
      <dsp:spPr>
        <a:xfrm>
          <a:off x="307345" y="1546"/>
          <a:ext cx="3222855" cy="19337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Support from department leadership</a:t>
          </a:r>
        </a:p>
      </dsp:txBody>
      <dsp:txXfrm>
        <a:off x="307345" y="1546"/>
        <a:ext cx="3222855" cy="1933713"/>
      </dsp:txXfrm>
    </dsp:sp>
    <dsp:sp modelId="{A9161DE3-5133-8846-80FD-A351118388C8}">
      <dsp:nvSpPr>
        <dsp:cNvPr id="0" name=""/>
        <dsp:cNvSpPr/>
      </dsp:nvSpPr>
      <dsp:spPr>
        <a:xfrm>
          <a:off x="3852486" y="1546"/>
          <a:ext cx="3222855" cy="1933713"/>
        </a:xfrm>
        <a:prstGeom prst="rect">
          <a:avLst/>
        </a:prstGeom>
        <a:solidFill>
          <a:schemeClr val="accent2">
            <a:hueOff val="1441682"/>
            <a:satOff val="2200"/>
            <a:lumOff val="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Radiologist lead </a:t>
          </a:r>
        </a:p>
        <a:p>
          <a:pPr marL="114300" lvl="1" indent="-114300" algn="l" defTabSz="622300">
            <a:lnSpc>
              <a:spcPct val="90000"/>
            </a:lnSpc>
            <a:spcBef>
              <a:spcPct val="0"/>
            </a:spcBef>
            <a:spcAft>
              <a:spcPct val="15000"/>
            </a:spcAft>
            <a:buChar char="•"/>
          </a:pPr>
          <a:r>
            <a:rPr lang="en-US" sz="1400" kern="1200"/>
            <a:t>Oversight of internal radiologists credentialing and day to day problem solving</a:t>
          </a:r>
        </a:p>
        <a:p>
          <a:pPr marL="114300" lvl="1" indent="-114300" algn="l" defTabSz="622300">
            <a:lnSpc>
              <a:spcPct val="90000"/>
            </a:lnSpc>
            <a:spcBef>
              <a:spcPct val="0"/>
            </a:spcBef>
            <a:spcAft>
              <a:spcPct val="15000"/>
            </a:spcAft>
            <a:buChar char="•"/>
          </a:pPr>
          <a:r>
            <a:rPr lang="en-US" sz="1400" kern="1200"/>
            <a:t>Lung-RADS and standardized reporting</a:t>
          </a:r>
        </a:p>
      </dsp:txBody>
      <dsp:txXfrm>
        <a:off x="3852486" y="1546"/>
        <a:ext cx="3222855" cy="1933713"/>
      </dsp:txXfrm>
    </dsp:sp>
    <dsp:sp modelId="{E89B1067-471D-0842-AC5B-A165B67BA08F}">
      <dsp:nvSpPr>
        <dsp:cNvPr id="0" name=""/>
        <dsp:cNvSpPr/>
      </dsp:nvSpPr>
      <dsp:spPr>
        <a:xfrm>
          <a:off x="7397627" y="1546"/>
          <a:ext cx="3222855" cy="1933713"/>
        </a:xfrm>
        <a:prstGeom prst="rect">
          <a:avLst/>
        </a:prstGeom>
        <a:solidFill>
          <a:schemeClr val="accent2">
            <a:hueOff val="2883365"/>
            <a:satOff val="4400"/>
            <a:lumOff val="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Lead technologist</a:t>
          </a:r>
        </a:p>
        <a:p>
          <a:pPr marL="114300" lvl="1" indent="-114300" algn="l" defTabSz="622300">
            <a:lnSpc>
              <a:spcPct val="90000"/>
            </a:lnSpc>
            <a:spcBef>
              <a:spcPct val="0"/>
            </a:spcBef>
            <a:spcAft>
              <a:spcPct val="15000"/>
            </a:spcAft>
            <a:buChar char="•"/>
          </a:pPr>
          <a:r>
            <a:rPr lang="en-US" sz="1400" kern="1200"/>
            <a:t>Training CT Technologists in scan parameters and problem solving</a:t>
          </a:r>
        </a:p>
      </dsp:txBody>
      <dsp:txXfrm>
        <a:off x="7397627" y="1546"/>
        <a:ext cx="3222855" cy="1933713"/>
      </dsp:txXfrm>
    </dsp:sp>
    <dsp:sp modelId="{2FCDC86A-F343-0045-AFBA-B414D95A6CC2}">
      <dsp:nvSpPr>
        <dsp:cNvPr id="0" name=""/>
        <dsp:cNvSpPr/>
      </dsp:nvSpPr>
      <dsp:spPr>
        <a:xfrm>
          <a:off x="307345" y="2257545"/>
          <a:ext cx="3222855" cy="1933713"/>
        </a:xfrm>
        <a:prstGeom prst="rect">
          <a:avLst/>
        </a:prstGeom>
        <a:solidFill>
          <a:schemeClr val="accent2">
            <a:hueOff val="4325047"/>
            <a:satOff val="6599"/>
            <a:lumOff val="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Administrative staff</a:t>
          </a:r>
        </a:p>
        <a:p>
          <a:pPr marL="114300" lvl="1" indent="-114300" algn="l" defTabSz="622300">
            <a:lnSpc>
              <a:spcPct val="90000"/>
            </a:lnSpc>
            <a:spcBef>
              <a:spcPct val="0"/>
            </a:spcBef>
            <a:spcAft>
              <a:spcPct val="15000"/>
            </a:spcAft>
            <a:buChar char="•"/>
          </a:pPr>
          <a:r>
            <a:rPr lang="en-US" sz="1400" kern="1200" dirty="0"/>
            <a:t>Oversight of day-to-day scheduling and exams, review eligibility and assist in program navigation </a:t>
          </a:r>
        </a:p>
        <a:p>
          <a:pPr marL="114300" lvl="1" indent="-114300" algn="l" defTabSz="622300">
            <a:lnSpc>
              <a:spcPct val="90000"/>
            </a:lnSpc>
            <a:spcBef>
              <a:spcPct val="0"/>
            </a:spcBef>
            <a:spcAft>
              <a:spcPct val="15000"/>
            </a:spcAft>
            <a:buChar char="•"/>
          </a:pPr>
          <a:r>
            <a:rPr lang="en-US" sz="1400" kern="1200" dirty="0"/>
            <a:t>PACS support (Templating/reporting/ coding)</a:t>
          </a:r>
        </a:p>
        <a:p>
          <a:pPr marL="114300" lvl="1" indent="-114300" algn="l" defTabSz="622300">
            <a:lnSpc>
              <a:spcPct val="90000"/>
            </a:lnSpc>
            <a:spcBef>
              <a:spcPct val="0"/>
            </a:spcBef>
            <a:spcAft>
              <a:spcPct val="15000"/>
            </a:spcAft>
            <a:buChar char="•"/>
          </a:pPr>
          <a:r>
            <a:rPr lang="en-US" sz="1400" kern="1200"/>
            <a:t>QI/Database – internal compliance with standardized interpretations</a:t>
          </a:r>
        </a:p>
      </dsp:txBody>
      <dsp:txXfrm>
        <a:off x="307345" y="2257545"/>
        <a:ext cx="3222855" cy="1933713"/>
      </dsp:txXfrm>
    </dsp:sp>
    <dsp:sp modelId="{EB61DCD1-CEDA-B140-BF40-DBE690CD9D04}">
      <dsp:nvSpPr>
        <dsp:cNvPr id="0" name=""/>
        <dsp:cNvSpPr/>
      </dsp:nvSpPr>
      <dsp:spPr>
        <a:xfrm>
          <a:off x="3852486" y="2257545"/>
          <a:ext cx="3222855" cy="1933713"/>
        </a:xfrm>
        <a:prstGeom prst="rect">
          <a:avLst/>
        </a:prstGeom>
        <a:solidFill>
          <a:schemeClr val="accent2">
            <a:hueOff val="5766730"/>
            <a:satOff val="8799"/>
            <a:lumOff val="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Collegial peer group with passion for LCS</a:t>
          </a:r>
        </a:p>
        <a:p>
          <a:pPr marL="114300" lvl="1" indent="-114300" algn="l" defTabSz="622300">
            <a:lnSpc>
              <a:spcPct val="90000"/>
            </a:lnSpc>
            <a:spcBef>
              <a:spcPct val="0"/>
            </a:spcBef>
            <a:spcAft>
              <a:spcPct val="15000"/>
            </a:spcAft>
            <a:buChar char="•"/>
          </a:pPr>
          <a:endParaRPr lang="en-US" sz="1400" kern="1200" dirty="0"/>
        </a:p>
      </dsp:txBody>
      <dsp:txXfrm>
        <a:off x="3852486" y="2257545"/>
        <a:ext cx="3222855" cy="1933713"/>
      </dsp:txXfrm>
    </dsp:sp>
    <dsp:sp modelId="{401B3466-1ADD-C141-9E4C-408465600170}">
      <dsp:nvSpPr>
        <dsp:cNvPr id="0" name=""/>
        <dsp:cNvSpPr/>
      </dsp:nvSpPr>
      <dsp:spPr>
        <a:xfrm>
          <a:off x="7397627" y="2257545"/>
          <a:ext cx="3222855" cy="1933713"/>
        </a:xfrm>
        <a:prstGeom prst="rect">
          <a:avLst/>
        </a:prstGeom>
        <a:solidFill>
          <a:schemeClr val="accent2">
            <a:hueOff val="7208412"/>
            <a:satOff val="10999"/>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Collaborate in outreach efforts </a:t>
          </a:r>
        </a:p>
      </dsp:txBody>
      <dsp:txXfrm>
        <a:off x="7397627" y="2257545"/>
        <a:ext cx="3222855" cy="19337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CE3D0-6912-0147-93D6-80A9F9DBF6FB}">
      <dsp:nvSpPr>
        <dsp:cNvPr id="0" name=""/>
        <dsp:cNvSpPr/>
      </dsp:nvSpPr>
      <dsp:spPr>
        <a:xfrm>
          <a:off x="1388" y="729075"/>
          <a:ext cx="1808241" cy="1808241"/>
        </a:xfrm>
        <a:prstGeom prst="roundRect">
          <a:avLst>
            <a:gd name="adj" fmla="val 10000"/>
          </a:avLst>
        </a:prstGeom>
        <a:blipFill rotWithShape="1">
          <a:blip xmlns:r="http://schemas.openxmlformats.org/officeDocument/2006/relationships" r:embed="rId1"/>
          <a:srcRect/>
          <a:stretch>
            <a:fillRect l="-5000" r="-5000"/>
          </a:stretch>
        </a:blip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sp>
    <dsp:sp modelId="{C6D9E912-5465-4942-AA9A-6112DB03CBCB}">
      <dsp:nvSpPr>
        <dsp:cNvPr id="0" name=""/>
        <dsp:cNvSpPr/>
      </dsp:nvSpPr>
      <dsp:spPr>
        <a:xfrm>
          <a:off x="295753" y="1814020"/>
          <a:ext cx="1808241" cy="180824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Technical Oversight of  Screening Exams </a:t>
          </a:r>
        </a:p>
        <a:p>
          <a:pPr marL="114300" lvl="1" indent="-114300" algn="l" defTabSz="533400">
            <a:lnSpc>
              <a:spcPct val="90000"/>
            </a:lnSpc>
            <a:spcBef>
              <a:spcPct val="0"/>
            </a:spcBef>
            <a:spcAft>
              <a:spcPct val="15000"/>
            </a:spcAft>
            <a:buChar char="•"/>
          </a:pPr>
          <a:r>
            <a:rPr lang="en-US" sz="1200" kern="1200" dirty="0"/>
            <a:t>Low Dose</a:t>
          </a:r>
        </a:p>
        <a:p>
          <a:pPr marL="114300" lvl="1" indent="-114300" algn="l" defTabSz="533400">
            <a:lnSpc>
              <a:spcPct val="90000"/>
            </a:lnSpc>
            <a:spcBef>
              <a:spcPct val="0"/>
            </a:spcBef>
            <a:spcAft>
              <a:spcPct val="15000"/>
            </a:spcAft>
            <a:buChar char="•"/>
          </a:pPr>
          <a:r>
            <a:rPr lang="en-US" sz="1200" kern="1200" dirty="0"/>
            <a:t>Thin slice</a:t>
          </a:r>
        </a:p>
        <a:p>
          <a:pPr marL="114300" lvl="1" indent="-114300" algn="l" defTabSz="533400">
            <a:lnSpc>
              <a:spcPct val="90000"/>
            </a:lnSpc>
            <a:spcBef>
              <a:spcPct val="0"/>
            </a:spcBef>
            <a:spcAft>
              <a:spcPct val="15000"/>
            </a:spcAft>
            <a:buChar char="•"/>
          </a:pPr>
          <a:r>
            <a:rPr lang="en-US" sz="1200" kern="1200" dirty="0"/>
            <a:t>Lung and soft tissue formats </a:t>
          </a:r>
        </a:p>
        <a:p>
          <a:pPr marL="114300" lvl="1" indent="-114300" algn="l" defTabSz="533400">
            <a:lnSpc>
              <a:spcPct val="90000"/>
            </a:lnSpc>
            <a:spcBef>
              <a:spcPct val="0"/>
            </a:spcBef>
            <a:spcAft>
              <a:spcPct val="15000"/>
            </a:spcAft>
            <a:buChar char="•"/>
          </a:pPr>
          <a:r>
            <a:rPr lang="en-US" sz="1200" kern="1200" dirty="0"/>
            <a:t>MIPS </a:t>
          </a:r>
        </a:p>
      </dsp:txBody>
      <dsp:txXfrm>
        <a:off x="348715" y="1866982"/>
        <a:ext cx="1702317" cy="1702317"/>
      </dsp:txXfrm>
    </dsp:sp>
    <dsp:sp modelId="{BE6FE8E8-EA54-3B41-9CE1-E71D5B35A823}">
      <dsp:nvSpPr>
        <dsp:cNvPr id="0" name=""/>
        <dsp:cNvSpPr/>
      </dsp:nvSpPr>
      <dsp:spPr>
        <a:xfrm>
          <a:off x="2157937" y="1415948"/>
          <a:ext cx="348307" cy="4344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157937" y="1502847"/>
        <a:ext cx="243815" cy="260697"/>
      </dsp:txXfrm>
    </dsp:sp>
    <dsp:sp modelId="{7D8FC411-3995-A948-9704-4969D984AE4A}">
      <dsp:nvSpPr>
        <dsp:cNvPr id="0" name=""/>
        <dsp:cNvSpPr/>
      </dsp:nvSpPr>
      <dsp:spPr>
        <a:xfrm>
          <a:off x="2804794" y="729075"/>
          <a:ext cx="1808241" cy="1808241"/>
        </a:xfrm>
        <a:prstGeom prst="roundRect">
          <a:avLst>
            <a:gd name="adj" fmla="val 10000"/>
          </a:avLst>
        </a:prstGeom>
        <a:blipFill rotWithShape="1">
          <a:blip xmlns:r="http://schemas.openxmlformats.org/officeDocument/2006/relationships" r:embed="rId2"/>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091FDE-4BFB-D94D-A7A7-7B4FF15E5706}">
      <dsp:nvSpPr>
        <dsp:cNvPr id="0" name=""/>
        <dsp:cNvSpPr/>
      </dsp:nvSpPr>
      <dsp:spPr>
        <a:xfrm>
          <a:off x="3099158" y="1814020"/>
          <a:ext cx="1808241" cy="180824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Interpretation of Screening Exams</a:t>
          </a:r>
        </a:p>
        <a:p>
          <a:pPr marL="114300" lvl="1" indent="-114300" algn="l" defTabSz="533400">
            <a:lnSpc>
              <a:spcPct val="90000"/>
            </a:lnSpc>
            <a:spcBef>
              <a:spcPct val="0"/>
            </a:spcBef>
            <a:spcAft>
              <a:spcPct val="15000"/>
            </a:spcAft>
            <a:buChar char="•"/>
          </a:pPr>
          <a:r>
            <a:rPr lang="en-US" sz="1200" kern="1200" dirty="0"/>
            <a:t>Application of LUNG-RADS</a:t>
          </a:r>
        </a:p>
        <a:p>
          <a:pPr marL="114300" lvl="1" indent="-114300" algn="l" defTabSz="533400">
            <a:lnSpc>
              <a:spcPct val="90000"/>
            </a:lnSpc>
            <a:spcBef>
              <a:spcPct val="0"/>
            </a:spcBef>
            <a:spcAft>
              <a:spcPct val="15000"/>
            </a:spcAft>
            <a:buChar char="•"/>
          </a:pPr>
          <a:r>
            <a:rPr lang="en-US" sz="1200" kern="1200" dirty="0"/>
            <a:t>Reporting on Incidental Findings</a:t>
          </a:r>
        </a:p>
      </dsp:txBody>
      <dsp:txXfrm>
        <a:off x="3152120" y="1866982"/>
        <a:ext cx="1702317" cy="1702317"/>
      </dsp:txXfrm>
    </dsp:sp>
    <dsp:sp modelId="{CB1F9535-9D9B-C54E-897D-431EF6513E2A}">
      <dsp:nvSpPr>
        <dsp:cNvPr id="0" name=""/>
        <dsp:cNvSpPr/>
      </dsp:nvSpPr>
      <dsp:spPr>
        <a:xfrm>
          <a:off x="4961342" y="1415948"/>
          <a:ext cx="348307" cy="4344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961342" y="1502847"/>
        <a:ext cx="243815" cy="260697"/>
      </dsp:txXfrm>
    </dsp:sp>
    <dsp:sp modelId="{FA9C5638-0DAE-224D-9A99-3257957056C1}">
      <dsp:nvSpPr>
        <dsp:cNvPr id="0" name=""/>
        <dsp:cNvSpPr/>
      </dsp:nvSpPr>
      <dsp:spPr>
        <a:xfrm>
          <a:off x="5608199" y="729075"/>
          <a:ext cx="1808241" cy="1808241"/>
        </a:xfrm>
        <a:prstGeom prst="roundRect">
          <a:avLst>
            <a:gd name="adj" fmla="val 10000"/>
          </a:avLst>
        </a:prstGeom>
        <a:blipFill rotWithShape="1">
          <a:blip xmlns:r="http://schemas.openxmlformats.org/officeDocument/2006/relationships" r:embed="rId3"/>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49923D-5300-2D42-88AA-2EE0A73D0B7D}">
      <dsp:nvSpPr>
        <dsp:cNvPr id="0" name=""/>
        <dsp:cNvSpPr/>
      </dsp:nvSpPr>
      <dsp:spPr>
        <a:xfrm>
          <a:off x="5902564" y="1814020"/>
          <a:ext cx="1808241" cy="180824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Reporting of Exam  Results    </a:t>
          </a:r>
        </a:p>
        <a:p>
          <a:pPr marL="114300" lvl="1" indent="-114300" algn="l" defTabSz="533400">
            <a:lnSpc>
              <a:spcPct val="90000"/>
            </a:lnSpc>
            <a:spcBef>
              <a:spcPct val="0"/>
            </a:spcBef>
            <a:spcAft>
              <a:spcPct val="15000"/>
            </a:spcAft>
            <a:buChar char="•"/>
          </a:pPr>
          <a:r>
            <a:rPr lang="en-US" sz="1200" kern="1200" dirty="0"/>
            <a:t>Templated </a:t>
          </a:r>
        </a:p>
        <a:p>
          <a:pPr marL="114300" lvl="1" indent="-114300" algn="l" defTabSz="533400">
            <a:lnSpc>
              <a:spcPct val="90000"/>
            </a:lnSpc>
            <a:spcBef>
              <a:spcPct val="0"/>
            </a:spcBef>
            <a:spcAft>
              <a:spcPct val="15000"/>
            </a:spcAft>
            <a:buChar char="•"/>
          </a:pPr>
          <a:r>
            <a:rPr lang="en-US" sz="1200" kern="1200" dirty="0"/>
            <a:t>Patient Centered </a:t>
          </a:r>
        </a:p>
      </dsp:txBody>
      <dsp:txXfrm>
        <a:off x="5955526" y="1866982"/>
        <a:ext cx="1702317" cy="1702317"/>
      </dsp:txXfrm>
    </dsp:sp>
    <dsp:sp modelId="{0ECA45DD-AF79-2B48-A0FC-FA8D24457D5F}">
      <dsp:nvSpPr>
        <dsp:cNvPr id="0" name=""/>
        <dsp:cNvSpPr/>
      </dsp:nvSpPr>
      <dsp:spPr>
        <a:xfrm>
          <a:off x="7764748" y="1415948"/>
          <a:ext cx="348307" cy="4344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764748" y="1502847"/>
        <a:ext cx="243815" cy="260697"/>
      </dsp:txXfrm>
    </dsp:sp>
    <dsp:sp modelId="{AE137ABB-A8E5-D240-A6F0-EC6264C7C5A7}">
      <dsp:nvSpPr>
        <dsp:cNvPr id="0" name=""/>
        <dsp:cNvSpPr/>
      </dsp:nvSpPr>
      <dsp:spPr>
        <a:xfrm>
          <a:off x="8411604" y="729075"/>
          <a:ext cx="1808241" cy="1808241"/>
        </a:xfrm>
        <a:prstGeom prst="roundRect">
          <a:avLst>
            <a:gd name="adj" fmla="val 10000"/>
          </a:avLst>
        </a:prstGeom>
        <a:blipFill rotWithShape="1">
          <a:blip xmlns:r="http://schemas.openxmlformats.org/officeDocument/2006/relationships" r:embed="rId4"/>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0B9117-0BBC-9F4C-B146-DB0947CA96AE}">
      <dsp:nvSpPr>
        <dsp:cNvPr id="0" name=""/>
        <dsp:cNvSpPr/>
      </dsp:nvSpPr>
      <dsp:spPr>
        <a:xfrm>
          <a:off x="8705969" y="1814020"/>
          <a:ext cx="1808241" cy="180824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Participation in QI</a:t>
          </a:r>
        </a:p>
        <a:p>
          <a:pPr marL="0" lvl="0" indent="0" algn="ctr" defTabSz="666750">
            <a:lnSpc>
              <a:spcPct val="90000"/>
            </a:lnSpc>
            <a:spcBef>
              <a:spcPct val="0"/>
            </a:spcBef>
            <a:spcAft>
              <a:spcPct val="35000"/>
            </a:spcAft>
            <a:buNone/>
          </a:pPr>
          <a:r>
            <a:rPr lang="en-US" sz="1500" kern="1200" dirty="0"/>
            <a:t>Participation in ACR registry/ Independent Peer Review and/or Peer Learning</a:t>
          </a:r>
        </a:p>
      </dsp:txBody>
      <dsp:txXfrm>
        <a:off x="8758931" y="1866982"/>
        <a:ext cx="1702317" cy="17023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295B5-4C0B-0F4A-84FE-C2BA8721FC4D}">
      <dsp:nvSpPr>
        <dsp:cNvPr id="0" name=""/>
        <dsp:cNvSpPr/>
      </dsp:nvSpPr>
      <dsp:spPr>
        <a:xfrm>
          <a:off x="0" y="24259"/>
          <a:ext cx="6666833" cy="10342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a:t>Do you need to be subspecialty trained in cardiothoracic imaging?    No</a:t>
          </a:r>
          <a:endParaRPr lang="en-US" sz="2600" kern="1200"/>
        </a:p>
      </dsp:txBody>
      <dsp:txXfrm>
        <a:off x="50489" y="74748"/>
        <a:ext cx="6565855" cy="933302"/>
      </dsp:txXfrm>
    </dsp:sp>
    <dsp:sp modelId="{057AC312-135D-1049-9F4D-60A35BE77FB3}">
      <dsp:nvSpPr>
        <dsp:cNvPr id="0" name=""/>
        <dsp:cNvSpPr/>
      </dsp:nvSpPr>
      <dsp:spPr>
        <a:xfrm>
          <a:off x="0" y="1133420"/>
          <a:ext cx="6666833" cy="1034280"/>
        </a:xfrm>
        <a:prstGeom prst="roundRect">
          <a:avLst/>
        </a:prstGeom>
        <a:gradFill rotWithShape="0">
          <a:gsLst>
            <a:gs pos="0">
              <a:schemeClr val="accent5">
                <a:hueOff val="680693"/>
                <a:satOff val="1227"/>
                <a:lumOff val="1372"/>
                <a:alphaOff val="0"/>
                <a:satMod val="103000"/>
                <a:lumMod val="102000"/>
                <a:tint val="94000"/>
              </a:schemeClr>
            </a:gs>
            <a:gs pos="50000">
              <a:schemeClr val="accent5">
                <a:hueOff val="680693"/>
                <a:satOff val="1227"/>
                <a:lumOff val="1372"/>
                <a:alphaOff val="0"/>
                <a:satMod val="110000"/>
                <a:lumMod val="100000"/>
                <a:shade val="100000"/>
              </a:schemeClr>
            </a:gs>
            <a:gs pos="100000">
              <a:schemeClr val="accent5">
                <a:hueOff val="680693"/>
                <a:satOff val="1227"/>
                <a:lumOff val="137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a:t>2) Do you need to be credentialed? Yes. </a:t>
          </a:r>
          <a:endParaRPr lang="en-US" sz="2600" kern="1200"/>
        </a:p>
      </dsp:txBody>
      <dsp:txXfrm>
        <a:off x="50489" y="1183909"/>
        <a:ext cx="6565855" cy="933302"/>
      </dsp:txXfrm>
    </dsp:sp>
    <dsp:sp modelId="{63AB16BB-FC69-4845-AC45-008C1D90B056}">
      <dsp:nvSpPr>
        <dsp:cNvPr id="0" name=""/>
        <dsp:cNvSpPr/>
      </dsp:nvSpPr>
      <dsp:spPr>
        <a:xfrm>
          <a:off x="0" y="2242580"/>
          <a:ext cx="6666833" cy="1034280"/>
        </a:xfrm>
        <a:prstGeom prst="roundRect">
          <a:avLst/>
        </a:prstGeom>
        <a:gradFill rotWithShape="0">
          <a:gsLst>
            <a:gs pos="0">
              <a:schemeClr val="accent5">
                <a:hueOff val="1361386"/>
                <a:satOff val="2454"/>
                <a:lumOff val="2744"/>
                <a:alphaOff val="0"/>
                <a:satMod val="103000"/>
                <a:lumMod val="102000"/>
                <a:tint val="94000"/>
              </a:schemeClr>
            </a:gs>
            <a:gs pos="50000">
              <a:schemeClr val="accent5">
                <a:hueOff val="1361386"/>
                <a:satOff val="2454"/>
                <a:lumOff val="2744"/>
                <a:alphaOff val="0"/>
                <a:satMod val="110000"/>
                <a:lumMod val="100000"/>
                <a:shade val="100000"/>
              </a:schemeClr>
            </a:gs>
            <a:gs pos="100000">
              <a:schemeClr val="accent5">
                <a:hueOff val="1361386"/>
                <a:satOff val="2454"/>
                <a:lumOff val="274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a:t>3) What are the minimum requirement for credentialing by CMS? </a:t>
          </a:r>
          <a:endParaRPr lang="en-US" sz="2600" kern="1200"/>
        </a:p>
      </dsp:txBody>
      <dsp:txXfrm>
        <a:off x="50489" y="2293069"/>
        <a:ext cx="6565855" cy="933302"/>
      </dsp:txXfrm>
    </dsp:sp>
    <dsp:sp modelId="{513D7051-8568-6847-A989-F078E27AD07B}">
      <dsp:nvSpPr>
        <dsp:cNvPr id="0" name=""/>
        <dsp:cNvSpPr/>
      </dsp:nvSpPr>
      <dsp:spPr>
        <a:xfrm>
          <a:off x="0" y="3276860"/>
          <a:ext cx="6666833" cy="215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0" kern="1200"/>
            <a:t>Board-certified or board-eligible with the American Board of Radiology with up-to-date CME and credentialing. </a:t>
          </a:r>
          <a:endParaRPr lang="en-US" sz="2000" kern="1200"/>
        </a:p>
        <a:p>
          <a:pPr marL="228600" lvl="1" indent="-228600" algn="l" defTabSz="889000">
            <a:lnSpc>
              <a:spcPct val="90000"/>
            </a:lnSpc>
            <a:spcBef>
              <a:spcPct val="0"/>
            </a:spcBef>
            <a:spcAft>
              <a:spcPct val="20000"/>
            </a:spcAft>
            <a:buChar char="•"/>
          </a:pPr>
          <a:r>
            <a:rPr lang="en-US" sz="2000" b="0" kern="1200"/>
            <a:t>Supervision and interpretation of at least 300 chest CTs in the past three years. </a:t>
          </a:r>
          <a:endParaRPr lang="en-US" sz="2000" kern="1200"/>
        </a:p>
        <a:p>
          <a:pPr marL="228600" lvl="1" indent="-228600" algn="l" defTabSz="889000">
            <a:lnSpc>
              <a:spcPct val="90000"/>
            </a:lnSpc>
            <a:spcBef>
              <a:spcPct val="0"/>
            </a:spcBef>
            <a:spcAft>
              <a:spcPct val="20000"/>
            </a:spcAft>
            <a:buChar char="•"/>
          </a:pPr>
          <a:r>
            <a:rPr lang="en-US" sz="2000" b="0" kern="1200"/>
            <a:t>Provide LDCT lung cancer screening in a radiology imaging facility that meets the radiology imaging facility eligibility criteria</a:t>
          </a:r>
          <a:endParaRPr lang="en-US" sz="2000" kern="1200"/>
        </a:p>
      </dsp:txBody>
      <dsp:txXfrm>
        <a:off x="0" y="3276860"/>
        <a:ext cx="6666833" cy="21528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B4305F-F6BD-234C-951C-1D2E730DB9CC}" type="datetimeFigureOut">
              <a:rPr lang="en-US" smtClean="0"/>
              <a:t>8/20/2021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4BCED-6B6B-3243-AEEF-AB5A82924E86}" type="slidenum">
              <a:rPr lang="en-US" smtClean="0"/>
              <a:t>‹#›</a:t>
            </a:fld>
            <a:endParaRPr lang="en-US"/>
          </a:p>
        </p:txBody>
      </p:sp>
    </p:spTree>
    <p:extLst>
      <p:ext uri="{BB962C8B-B14F-4D97-AF65-F5344CB8AC3E}">
        <p14:creationId xmlns:p14="http://schemas.microsoft.com/office/powerpoint/2010/main" val="314235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48A2FF-57B7-B748-A53B-2E8A1115EB0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6109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Lung cancer screening is a </a:t>
            </a:r>
            <a:r>
              <a:rPr lang="en-US" dirty="0" err="1"/>
              <a:t>comlex</a:t>
            </a:r>
            <a:r>
              <a:rPr lang="en-US" dirty="0"/>
              <a:t> and known to be somewhat more administratively burdensome that other screening programs. Requires creative problem solving and cooperation of many health care professionals. Radiology is an evolving field and radiologists are a diverse group of physicians with a broad skill 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1A4BCED-6B6B-3243-AEEF-AB5A82924E86}" type="slidenum">
              <a:rPr lang="en-US" smtClean="0"/>
              <a:t>80</a:t>
            </a:fld>
            <a:endParaRPr lang="en-US"/>
          </a:p>
        </p:txBody>
      </p:sp>
    </p:spTree>
    <p:extLst>
      <p:ext uri="{BB962C8B-B14F-4D97-AF65-F5344CB8AC3E}">
        <p14:creationId xmlns:p14="http://schemas.microsoft.com/office/powerpoint/2010/main" val="557201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48A2FF-57B7-B748-A53B-2E8A1115EB0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42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resource guides out there, but for the radiologist getting started, the place I’d start is with the ACR. </a:t>
            </a:r>
          </a:p>
        </p:txBody>
      </p:sp>
      <p:sp>
        <p:nvSpPr>
          <p:cNvPr id="4" name="Slide Number Placeholder 3"/>
          <p:cNvSpPr>
            <a:spLocks noGrp="1"/>
          </p:cNvSpPr>
          <p:nvPr>
            <p:ph type="sldNum" sz="quarter" idx="5"/>
          </p:nvPr>
        </p:nvSpPr>
        <p:spPr/>
        <p:txBody>
          <a:bodyPr/>
          <a:lstStyle/>
          <a:p>
            <a:fld id="{E1A4BCED-6B6B-3243-AEEF-AB5A82924E86}" type="slidenum">
              <a:rPr lang="en-US" smtClean="0"/>
              <a:t>70</a:t>
            </a:fld>
            <a:endParaRPr lang="en-US"/>
          </a:p>
        </p:txBody>
      </p:sp>
    </p:spTree>
    <p:extLst>
      <p:ext uri="{BB962C8B-B14F-4D97-AF65-F5344CB8AC3E}">
        <p14:creationId xmlns:p14="http://schemas.microsoft.com/office/powerpoint/2010/main" val="3628983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Roles of Radiologists and Rad-Technologists and Support Staff</a:t>
            </a:r>
          </a:p>
          <a:p>
            <a:r>
              <a:rPr lang="en-US" dirty="0"/>
              <a:t>https://</a:t>
            </a:r>
            <a:r>
              <a:rPr lang="en-US" dirty="0" err="1"/>
              <a:t>www.acr.org</a:t>
            </a:r>
            <a:r>
              <a:rPr lang="en-US" dirty="0"/>
              <a:t>/Practice-Management-Quality-Informatics/ACR-Bulletin/Articles/February-2021/Establishing-Effective-Peer-Learning-Workflows</a:t>
            </a:r>
          </a:p>
        </p:txBody>
      </p:sp>
      <p:sp>
        <p:nvSpPr>
          <p:cNvPr id="4" name="Slide Number Placeholder 3"/>
          <p:cNvSpPr>
            <a:spLocks noGrp="1"/>
          </p:cNvSpPr>
          <p:nvPr>
            <p:ph type="sldNum" sz="quarter" idx="5"/>
          </p:nvPr>
        </p:nvSpPr>
        <p:spPr/>
        <p:txBody>
          <a:bodyPr/>
          <a:lstStyle/>
          <a:p>
            <a:fld id="{E1A4BCED-6B6B-3243-AEEF-AB5A82924E86}" type="slidenum">
              <a:rPr lang="en-US" smtClean="0"/>
              <a:t>71</a:t>
            </a:fld>
            <a:endParaRPr lang="en-US"/>
          </a:p>
        </p:txBody>
      </p:sp>
    </p:spTree>
    <p:extLst>
      <p:ext uri="{BB962C8B-B14F-4D97-AF65-F5344CB8AC3E}">
        <p14:creationId xmlns:p14="http://schemas.microsoft.com/office/powerpoint/2010/main" val="335920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May have a larger group involved as Lori </a:t>
            </a:r>
            <a:r>
              <a:rPr lang="en-US" sz="1200" dirty="0" err="1"/>
              <a:t>Petig</a:t>
            </a:r>
            <a:r>
              <a:rPr lang="en-US" sz="1200" dirty="0"/>
              <a:t> described, but once parameters are programmed into the scanner, radiologists and technologists are the “eyes” and ears of the program. Flag technical errors when they occur. </a:t>
            </a:r>
          </a:p>
          <a:p>
            <a:endParaRPr lang="en-US" dirty="0"/>
          </a:p>
        </p:txBody>
      </p:sp>
      <p:sp>
        <p:nvSpPr>
          <p:cNvPr id="4" name="Slide Number Placeholder 3"/>
          <p:cNvSpPr>
            <a:spLocks noGrp="1"/>
          </p:cNvSpPr>
          <p:nvPr>
            <p:ph type="sldNum" sz="quarter" idx="5"/>
          </p:nvPr>
        </p:nvSpPr>
        <p:spPr/>
        <p:txBody>
          <a:bodyPr/>
          <a:lstStyle/>
          <a:p>
            <a:fld id="{E1A4BCED-6B6B-3243-AEEF-AB5A82924E86}" type="slidenum">
              <a:rPr lang="en-US" smtClean="0"/>
              <a:t>72</a:t>
            </a:fld>
            <a:endParaRPr lang="en-US"/>
          </a:p>
        </p:txBody>
      </p:sp>
    </p:spTree>
    <p:extLst>
      <p:ext uri="{BB962C8B-B14F-4D97-AF65-F5344CB8AC3E}">
        <p14:creationId xmlns:p14="http://schemas.microsoft.com/office/powerpoint/2010/main" val="2451829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Lori </a:t>
            </a:r>
            <a:r>
              <a:rPr lang="en-US" dirty="0" err="1"/>
              <a:t>Petig</a:t>
            </a:r>
            <a:r>
              <a:rPr lang="en-US" dirty="0"/>
              <a:t> has touched on this so I’ll be brief. </a:t>
            </a:r>
          </a:p>
          <a:p>
            <a:r>
              <a:rPr lang="en-US" dirty="0"/>
              <a:t>Nice to have access to someone in your group in case questions arise, but not required. General radiologists have the skillset to interpret Screening Chest CTs </a:t>
            </a:r>
          </a:p>
        </p:txBody>
      </p:sp>
      <p:sp>
        <p:nvSpPr>
          <p:cNvPr id="4" name="Slide Number Placeholder 3"/>
          <p:cNvSpPr>
            <a:spLocks noGrp="1"/>
          </p:cNvSpPr>
          <p:nvPr>
            <p:ph type="sldNum" sz="quarter" idx="5"/>
          </p:nvPr>
        </p:nvSpPr>
        <p:spPr/>
        <p:txBody>
          <a:bodyPr/>
          <a:lstStyle/>
          <a:p>
            <a:fld id="{E1A4BCED-6B6B-3243-AEEF-AB5A82924E86}" type="slidenum">
              <a:rPr lang="en-US" smtClean="0"/>
              <a:t>73</a:t>
            </a:fld>
            <a:endParaRPr lang="en-US"/>
          </a:p>
        </p:txBody>
      </p:sp>
    </p:spTree>
    <p:extLst>
      <p:ext uri="{BB962C8B-B14F-4D97-AF65-F5344CB8AC3E}">
        <p14:creationId xmlns:p14="http://schemas.microsoft.com/office/powerpoint/2010/main" val="4149871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Going beyond basic CME </a:t>
            </a:r>
            <a:r>
              <a:rPr lang="en-US" sz="1200" dirty="0" err="1"/>
              <a:t>requirmenets</a:t>
            </a:r>
            <a:r>
              <a:rPr lang="en-US" sz="1200" dirty="0"/>
              <a:t> </a:t>
            </a:r>
          </a:p>
          <a:p>
            <a:r>
              <a:rPr lang="en-US" sz="1200" dirty="0"/>
              <a:t>Lung-RADS is not consistently taught in radiology residency programs. </a:t>
            </a:r>
          </a:p>
          <a:p>
            <a:r>
              <a:rPr lang="en-US" sz="1200" dirty="0"/>
              <a:t>Free Educational Resources for the radiologist starting out.</a:t>
            </a:r>
            <a:br>
              <a:rPr lang="en-US" sz="1100" dirty="0"/>
            </a:br>
            <a:endParaRPr lang="en-US" sz="1200" dirty="0"/>
          </a:p>
          <a:p>
            <a:endParaRPr lang="en-US" sz="1200" dirty="0"/>
          </a:p>
          <a:p>
            <a:r>
              <a:rPr lang="en-US" sz="1200" dirty="0"/>
              <a:t>Most radiologists will need to undergo additional training. </a:t>
            </a:r>
          </a:p>
          <a:p>
            <a:endParaRPr lang="en-US" dirty="0"/>
          </a:p>
        </p:txBody>
      </p:sp>
      <p:sp>
        <p:nvSpPr>
          <p:cNvPr id="4" name="Slide Number Placeholder 3"/>
          <p:cNvSpPr>
            <a:spLocks noGrp="1"/>
          </p:cNvSpPr>
          <p:nvPr>
            <p:ph type="sldNum" sz="quarter" idx="5"/>
          </p:nvPr>
        </p:nvSpPr>
        <p:spPr/>
        <p:txBody>
          <a:bodyPr/>
          <a:lstStyle/>
          <a:p>
            <a:fld id="{E1A4BCED-6B6B-3243-AEEF-AB5A82924E86}" type="slidenum">
              <a:rPr lang="en-US" smtClean="0"/>
              <a:t>74</a:t>
            </a:fld>
            <a:endParaRPr lang="en-US"/>
          </a:p>
        </p:txBody>
      </p:sp>
    </p:spTree>
    <p:extLst>
      <p:ext uri="{BB962C8B-B14F-4D97-AF65-F5344CB8AC3E}">
        <p14:creationId xmlns:p14="http://schemas.microsoft.com/office/powerpoint/2010/main" val="28629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think I need to explain to this audience the benefits of standardized lexicon for reporting, but there can be resistance, so these are points you can reinforce in your organization over time. </a:t>
            </a:r>
          </a:p>
        </p:txBody>
      </p:sp>
      <p:sp>
        <p:nvSpPr>
          <p:cNvPr id="4" name="Slide Number Placeholder 3"/>
          <p:cNvSpPr>
            <a:spLocks noGrp="1"/>
          </p:cNvSpPr>
          <p:nvPr>
            <p:ph type="sldNum" sz="quarter" idx="5"/>
          </p:nvPr>
        </p:nvSpPr>
        <p:spPr/>
        <p:txBody>
          <a:bodyPr/>
          <a:lstStyle/>
          <a:p>
            <a:fld id="{E1A4BCED-6B6B-3243-AEEF-AB5A82924E86}" type="slidenum">
              <a:rPr lang="en-US" smtClean="0"/>
              <a:t>76</a:t>
            </a:fld>
            <a:endParaRPr lang="en-US"/>
          </a:p>
        </p:txBody>
      </p:sp>
    </p:spTree>
    <p:extLst>
      <p:ext uri="{BB962C8B-B14F-4D97-AF65-F5344CB8AC3E}">
        <p14:creationId xmlns:p14="http://schemas.microsoft.com/office/powerpoint/2010/main" val="3227409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a:t>
            </a:r>
            <a:r>
              <a:rPr lang="en-US" dirty="0">
                <a:solidFill>
                  <a:srgbClr val="FFC000"/>
                </a:solidFill>
              </a:rPr>
              <a:t>Resistance to using templates and standard </a:t>
            </a:r>
            <a:r>
              <a:rPr lang="en-US" dirty="0"/>
              <a:t>	</a:t>
            </a:r>
            <a:r>
              <a:rPr lang="en-US" dirty="0">
                <a:solidFill>
                  <a:srgbClr val="FFC000"/>
                </a:solidFill>
              </a:rPr>
              <a:t>reporting.</a:t>
            </a:r>
          </a:p>
          <a:p>
            <a:r>
              <a:rPr lang="en-US" dirty="0"/>
              <a:t>	Seek leadership support in advance</a:t>
            </a:r>
          </a:p>
          <a:p>
            <a:r>
              <a:rPr lang="en-US" dirty="0"/>
              <a:t>	Select willing radiologists to participate</a:t>
            </a:r>
          </a:p>
          <a:p>
            <a:r>
              <a:rPr lang="en-US" dirty="0"/>
              <a:t>	Create structures that make template 	utilization easy (link/auto populate 	templates)</a:t>
            </a:r>
          </a:p>
          <a:p>
            <a:pPr marL="0" indent="0">
              <a:buNone/>
            </a:pPr>
            <a:endParaRPr lang="en-US" dirty="0"/>
          </a:p>
          <a:p>
            <a:pPr marL="0" indent="0">
              <a:buNone/>
            </a:pPr>
            <a:r>
              <a:rPr lang="en-US" dirty="0"/>
              <a:t>2) </a:t>
            </a:r>
            <a:r>
              <a:rPr lang="en-US" dirty="0">
                <a:solidFill>
                  <a:srgbClr val="FFC000"/>
                </a:solidFill>
              </a:rPr>
              <a:t>Timely feedback to radiologist for continuous 	improvement.</a:t>
            </a:r>
          </a:p>
          <a:p>
            <a:r>
              <a:rPr lang="en-US" dirty="0"/>
              <a:t>	Bi-Weekly/Monthly/Quarterly review</a:t>
            </a:r>
          </a:p>
          <a:p>
            <a:r>
              <a:rPr lang="en-US" dirty="0"/>
              <a:t>	Interdisciplinary team meetings to review 	Positive-Screens</a:t>
            </a:r>
          </a:p>
          <a:p>
            <a:r>
              <a:rPr lang="en-US" dirty="0"/>
              <a:t>	Regular Updates </a:t>
            </a:r>
          </a:p>
          <a:p>
            <a:endParaRPr lang="en-US" dirty="0"/>
          </a:p>
        </p:txBody>
      </p:sp>
      <p:sp>
        <p:nvSpPr>
          <p:cNvPr id="4" name="Slide Number Placeholder 3"/>
          <p:cNvSpPr>
            <a:spLocks noGrp="1"/>
          </p:cNvSpPr>
          <p:nvPr>
            <p:ph type="sldNum" sz="quarter" idx="5"/>
          </p:nvPr>
        </p:nvSpPr>
        <p:spPr/>
        <p:txBody>
          <a:bodyPr/>
          <a:lstStyle/>
          <a:p>
            <a:fld id="{E1A4BCED-6B6B-3243-AEEF-AB5A82924E86}" type="slidenum">
              <a:rPr lang="en-US" smtClean="0"/>
              <a:t>77</a:t>
            </a:fld>
            <a:endParaRPr lang="en-US"/>
          </a:p>
        </p:txBody>
      </p:sp>
    </p:spTree>
    <p:extLst>
      <p:ext uri="{BB962C8B-B14F-4D97-AF65-F5344CB8AC3E}">
        <p14:creationId xmlns:p14="http://schemas.microsoft.com/office/powerpoint/2010/main" val="1587189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5CF351-9446-4949-A8B8-5C446F7BB8E0}"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169C1-9965-48CB-B18B-C6563E6CC99D}" type="slidenum">
              <a:rPr lang="en-US" smtClean="0"/>
              <a:t>‹#›</a:t>
            </a:fld>
            <a:endParaRPr lang="en-US"/>
          </a:p>
        </p:txBody>
      </p:sp>
    </p:spTree>
    <p:extLst>
      <p:ext uri="{BB962C8B-B14F-4D97-AF65-F5344CB8AC3E}">
        <p14:creationId xmlns:p14="http://schemas.microsoft.com/office/powerpoint/2010/main" val="195069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5CF351-9446-4949-A8B8-5C446F7BB8E0}"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169C1-9965-48CB-B18B-C6563E6CC99D}" type="slidenum">
              <a:rPr lang="en-US" smtClean="0"/>
              <a:t>‹#›</a:t>
            </a:fld>
            <a:endParaRPr lang="en-US"/>
          </a:p>
        </p:txBody>
      </p:sp>
    </p:spTree>
    <p:extLst>
      <p:ext uri="{BB962C8B-B14F-4D97-AF65-F5344CB8AC3E}">
        <p14:creationId xmlns:p14="http://schemas.microsoft.com/office/powerpoint/2010/main" val="728619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5CF351-9446-4949-A8B8-5C446F7BB8E0}"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169C1-9965-48CB-B18B-C6563E6CC99D}" type="slidenum">
              <a:rPr lang="en-US" smtClean="0"/>
              <a:t>‹#›</a:t>
            </a:fld>
            <a:endParaRPr lang="en-US"/>
          </a:p>
        </p:txBody>
      </p:sp>
    </p:spTree>
    <p:extLst>
      <p:ext uri="{BB962C8B-B14F-4D97-AF65-F5344CB8AC3E}">
        <p14:creationId xmlns:p14="http://schemas.microsoft.com/office/powerpoint/2010/main" val="2333620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1" y="0"/>
            <a:ext cx="12191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ctrTitle"/>
          </p:nvPr>
        </p:nvSpPr>
        <p:spPr>
          <a:xfrm>
            <a:off x="914400" y="3355848"/>
            <a:ext cx="107696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a:t>Click to edit Master subtitle style</a:t>
            </a:r>
          </a:p>
        </p:txBody>
      </p:sp>
      <p:sp>
        <p:nvSpPr>
          <p:cNvPr id="4" name="Date Placeholder 3"/>
          <p:cNvSpPr>
            <a:spLocks noGrp="1"/>
          </p:cNvSpPr>
          <p:nvPr>
            <p:ph type="dt" sz="half" idx="10"/>
          </p:nvPr>
        </p:nvSpPr>
        <p:spPr/>
        <p:txBody>
          <a:bodyPr/>
          <a:lstStyle/>
          <a:p>
            <a:fld id="{AD78E2FE-F6F5-5E42-850A-4B5C4F5BB067}" type="datetimeFigureOut">
              <a:rPr lang="en-US" smtClean="0"/>
              <a:pPr/>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A03F0-02C1-AE43-9FD7-3D08482B3ABA}" type="slidenum">
              <a:rPr lang="en-US" smtClean="0"/>
              <a:pPr/>
              <a:t>‹#›</a:t>
            </a:fld>
            <a:endParaRPr lang="en-US"/>
          </a:p>
        </p:txBody>
      </p:sp>
      <p:sp>
        <p:nvSpPr>
          <p:cNvPr id="10" name="Rectangle 9"/>
          <p:cNvSpPr/>
          <p:nvPr/>
        </p:nvSpPr>
        <p:spPr bwMode="invGray">
          <a:xfrm>
            <a:off x="0" y="5128334"/>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extLst>
      <p:ext uri="{BB962C8B-B14F-4D97-AF65-F5344CB8AC3E}">
        <p14:creationId xmlns:p14="http://schemas.microsoft.com/office/powerpoint/2010/main" val="33454833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D78E2FE-F6F5-5E42-850A-4B5C4F5BB067}" type="datetimeFigureOut">
              <a:rPr lang="en-US" smtClean="0"/>
              <a:pPr/>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A03F0-02C1-AE43-9FD7-3D08482B3ABA}" type="slidenum">
              <a:rPr lang="en-US" smtClean="0"/>
              <a:pPr/>
              <a:t>‹#›</a:t>
            </a:fld>
            <a:endParaRPr lang="en-US"/>
          </a:p>
        </p:txBody>
      </p:sp>
    </p:spTree>
    <p:extLst>
      <p:ext uri="{BB962C8B-B14F-4D97-AF65-F5344CB8AC3E}">
        <p14:creationId xmlns:p14="http://schemas.microsoft.com/office/powerpoint/2010/main" val="970528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999744" y="118872"/>
            <a:ext cx="10684256"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D78E2FE-F6F5-5E42-850A-4B5C4F5BB067}" type="datetimeFigureOut">
              <a:rPr lang="en-US" smtClean="0"/>
              <a:pPr/>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A03F0-02C1-AE43-9FD7-3D08482B3ABA}" type="slidenum">
              <a:rPr lang="en-US" smtClean="0"/>
              <a:pPr/>
              <a:t>‹#›</a:t>
            </a:fld>
            <a:endParaRPr lang="en-US"/>
          </a:p>
        </p:txBody>
      </p:sp>
    </p:spTree>
    <p:extLst>
      <p:ext uri="{BB962C8B-B14F-4D97-AF65-F5344CB8AC3E}">
        <p14:creationId xmlns:p14="http://schemas.microsoft.com/office/powerpoint/2010/main" val="322952741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D78E2FE-F6F5-5E42-850A-4B5C4F5BB067}" type="datetimeFigureOut">
              <a:rPr lang="en-US" smtClean="0"/>
              <a:pPr/>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A03F0-02C1-AE43-9FD7-3D08482B3ABA}" type="slidenum">
              <a:rPr lang="en-US" smtClean="0"/>
              <a:pPr/>
              <a:t>‹#›</a:t>
            </a:fld>
            <a:endParaRPr lang="en-US"/>
          </a:p>
        </p:txBody>
      </p:sp>
    </p:spTree>
    <p:extLst>
      <p:ext uri="{BB962C8B-B14F-4D97-AF65-F5344CB8AC3E}">
        <p14:creationId xmlns:p14="http://schemas.microsoft.com/office/powerpoint/2010/main" val="4096808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a:t>Click to edit Master title style</a:t>
            </a:r>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D78E2FE-F6F5-5E42-850A-4B5C4F5BB067}" type="datetimeFigureOut">
              <a:rPr lang="en-US" smtClean="0"/>
              <a:pPr/>
              <a:t>8/20/2021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BA03F0-02C1-AE43-9FD7-3D08482B3ABA}" type="slidenum">
              <a:rPr lang="en-US" smtClean="0"/>
              <a:pPr/>
              <a:t>‹#›</a:t>
            </a:fld>
            <a:endParaRPr lang="en-US"/>
          </a:p>
        </p:txBody>
      </p:sp>
    </p:spTree>
    <p:extLst>
      <p:ext uri="{BB962C8B-B14F-4D97-AF65-F5344CB8AC3E}">
        <p14:creationId xmlns:p14="http://schemas.microsoft.com/office/powerpoint/2010/main" val="4189266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D78E2FE-F6F5-5E42-850A-4B5C4F5BB067}" type="datetimeFigureOut">
              <a:rPr lang="en-US" smtClean="0"/>
              <a:pPr/>
              <a:t>8/20/2021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BA03F0-02C1-AE43-9FD7-3D08482B3ABA}" type="slidenum">
              <a:rPr lang="en-US" smtClean="0"/>
              <a:pPr/>
              <a:t>‹#›</a:t>
            </a:fld>
            <a:endParaRPr lang="en-US"/>
          </a:p>
        </p:txBody>
      </p:sp>
    </p:spTree>
    <p:extLst>
      <p:ext uri="{BB962C8B-B14F-4D97-AF65-F5344CB8AC3E}">
        <p14:creationId xmlns:p14="http://schemas.microsoft.com/office/powerpoint/2010/main" val="737455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78E2FE-F6F5-5E42-850A-4B5C4F5BB067}" type="datetimeFigureOut">
              <a:rPr lang="en-US" smtClean="0"/>
              <a:pPr/>
              <a:t>8/20/2021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BA03F0-02C1-AE43-9FD7-3D08482B3ABA}" type="slidenum">
              <a:rPr lang="en-US" smtClean="0"/>
              <a:pPr/>
              <a:t>‹#›</a:t>
            </a:fld>
            <a:endParaRPr lang="en-US"/>
          </a:p>
        </p:txBody>
      </p:sp>
    </p:spTree>
    <p:extLst>
      <p:ext uri="{BB962C8B-B14F-4D97-AF65-F5344CB8AC3E}">
        <p14:creationId xmlns:p14="http://schemas.microsoft.com/office/powerpoint/2010/main" val="3900485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784" y="152400"/>
            <a:ext cx="3364992" cy="978408"/>
          </a:xfrm>
        </p:spPr>
        <p:txBody>
          <a:bodyPr vert="horz" lIns="73152" rIns="45720" bIns="0" rtlCol="0" anchor="b">
            <a:normAutofit/>
            <a:sp3d prstMaterial="matte"/>
          </a:bodyPr>
          <a:lstStyle>
            <a:lvl1pPr algn="l">
              <a:defRPr sz="2000" b="0"/>
            </a:lvl1pPr>
          </a:lstStyle>
          <a:p>
            <a:r>
              <a:rPr kumimoji="0" lang="en-US"/>
              <a:t>Click to edit Master title style</a:t>
            </a:r>
          </a:p>
        </p:txBody>
      </p:sp>
      <p:sp>
        <p:nvSpPr>
          <p:cNvPr id="3" name="Content Placeholder 2"/>
          <p:cNvSpPr>
            <a:spLocks noGrp="1"/>
          </p:cNvSpPr>
          <p:nvPr>
            <p:ph idx="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AD78E2FE-F6F5-5E42-850A-4B5C4F5BB067}" type="datetimeFigureOut">
              <a:rPr lang="en-US" smtClean="0"/>
              <a:pPr/>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A03F0-02C1-AE43-9FD7-3D08482B3ABA}" type="slidenum">
              <a:rPr lang="en-US" smtClean="0"/>
              <a:pPr/>
              <a:t>‹#›</a:t>
            </a:fld>
            <a:endParaRPr lang="en-US"/>
          </a:p>
        </p:txBody>
      </p:sp>
      <p:sp>
        <p:nvSpPr>
          <p:cNvPr id="12" name="Rectangle 11"/>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extLst>
      <p:ext uri="{BB962C8B-B14F-4D97-AF65-F5344CB8AC3E}">
        <p14:creationId xmlns:p14="http://schemas.microsoft.com/office/powerpoint/2010/main" val="3940728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5CF351-9446-4949-A8B8-5C446F7BB8E0}"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169C1-9965-48CB-B18B-C6563E6CC99D}" type="slidenum">
              <a:rPr lang="en-US" smtClean="0"/>
              <a:t>‹#›</a:t>
            </a:fld>
            <a:endParaRPr lang="en-US"/>
          </a:p>
        </p:txBody>
      </p:sp>
    </p:spTree>
    <p:extLst>
      <p:ext uri="{BB962C8B-B14F-4D97-AF65-F5344CB8AC3E}">
        <p14:creationId xmlns:p14="http://schemas.microsoft.com/office/powerpoint/2010/main" val="57661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lstStyle>
          <a:p>
            <a:r>
              <a:rPr kumimoji="0" lang="en-US"/>
              <a:t>Click to edit Master title style</a:t>
            </a:r>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a:t>Drag picture to placeholder or click icon to add</a:t>
            </a:r>
            <a:endParaRPr kumimoji="0" lang="en-US" dirty="0"/>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219456" y="1170432"/>
            <a:ext cx="3364992" cy="201168"/>
          </a:xfrm>
        </p:spPr>
        <p:txBody>
          <a:bodyPr/>
          <a:lstStyle/>
          <a:p>
            <a:fld id="{AD78E2FE-F6F5-5E42-850A-4B5C4F5BB067}" type="datetimeFigureOut">
              <a:rPr lang="en-US" smtClean="0"/>
              <a:pPr/>
              <a:t>8/20/2021</a:t>
            </a:fld>
            <a:endParaRPr lang="en-US"/>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Footer Placeholder 5"/>
          <p:cNvSpPr>
            <a:spLocks noGrp="1"/>
          </p:cNvSpPr>
          <p:nvPr>
            <p:ph type="ftr" sz="quarter" idx="11"/>
          </p:nvPr>
        </p:nvSpPr>
        <p:spPr>
          <a:xfrm>
            <a:off x="4047744" y="1170432"/>
            <a:ext cx="6925056"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11119104" y="1170432"/>
            <a:ext cx="978485" cy="201168"/>
          </a:xfrm>
        </p:spPr>
        <p:txBody>
          <a:bodyPr/>
          <a:lstStyle/>
          <a:p>
            <a:fld id="{3FBA03F0-02C1-AE43-9FD7-3D08482B3ABA}" type="slidenum">
              <a:rPr lang="en-US" smtClean="0"/>
              <a:pPr/>
              <a:t>‹#›</a:t>
            </a:fld>
            <a:endParaRPr lang="en-US"/>
          </a:p>
        </p:txBody>
      </p:sp>
    </p:spTree>
    <p:extLst>
      <p:ext uri="{BB962C8B-B14F-4D97-AF65-F5344CB8AC3E}">
        <p14:creationId xmlns:p14="http://schemas.microsoft.com/office/powerpoint/2010/main" val="10120171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D78E2FE-F6F5-5E42-850A-4B5C4F5BB067}" type="datetimeFigureOut">
              <a:rPr lang="en-US" smtClean="0"/>
              <a:pPr/>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A03F0-02C1-AE43-9FD7-3D08482B3ABA}" type="slidenum">
              <a:rPr lang="en-US" smtClean="0"/>
              <a:pPr/>
              <a:t>‹#›</a:t>
            </a:fld>
            <a:endParaRPr lang="en-US"/>
          </a:p>
        </p:txBody>
      </p:sp>
    </p:spTree>
    <p:extLst>
      <p:ext uri="{BB962C8B-B14F-4D97-AF65-F5344CB8AC3E}">
        <p14:creationId xmlns:p14="http://schemas.microsoft.com/office/powerpoint/2010/main" val="194448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bwMode="ltGray">
          <a:xfrm>
            <a:off x="8863584" y="0"/>
            <a:ext cx="33528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Vertical Title 1"/>
          <p:cNvSpPr>
            <a:spLocks noGrp="1"/>
          </p:cNvSpPr>
          <p:nvPr>
            <p:ph type="title" orient="vert"/>
          </p:nvPr>
        </p:nvSpPr>
        <p:spPr>
          <a:xfrm>
            <a:off x="9042400" y="274641"/>
            <a:ext cx="2540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30480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D78E2FE-F6F5-5E42-850A-4B5C4F5BB067}" type="datetimeFigureOut">
              <a:rPr lang="en-US" smtClean="0"/>
              <a:pPr/>
              <a:t>8/20/2021</a:t>
            </a:fld>
            <a:endParaRPr lang="en-US"/>
          </a:p>
        </p:txBody>
      </p:sp>
      <p:sp>
        <p:nvSpPr>
          <p:cNvPr id="5" name="Footer Placeholder 4"/>
          <p:cNvSpPr>
            <a:spLocks noGrp="1"/>
          </p:cNvSpPr>
          <p:nvPr>
            <p:ph type="ftr" sz="quarter" idx="11"/>
          </p:nvPr>
        </p:nvSpPr>
        <p:spPr>
          <a:xfrm>
            <a:off x="3520796" y="6377460"/>
            <a:ext cx="5115205" cy="365125"/>
          </a:xfrm>
        </p:spPr>
        <p:txBody>
          <a:bodyPr/>
          <a:lstStyle/>
          <a:p>
            <a:endParaRPr lang="en-US"/>
          </a:p>
        </p:txBody>
      </p:sp>
      <p:sp>
        <p:nvSpPr>
          <p:cNvPr id="6" name="Slide Number Placeholder 5"/>
          <p:cNvSpPr>
            <a:spLocks noGrp="1"/>
          </p:cNvSpPr>
          <p:nvPr>
            <p:ph type="sldNum" sz="quarter" idx="12"/>
          </p:nvPr>
        </p:nvSpPr>
        <p:spPr/>
        <p:txBody>
          <a:bodyPr/>
          <a:lstStyle/>
          <a:p>
            <a:fld id="{3FBA03F0-02C1-AE43-9FD7-3D08482B3ABA}" type="slidenum">
              <a:rPr lang="en-US" smtClean="0"/>
              <a:pPr/>
              <a:t>‹#›</a:t>
            </a:fld>
            <a:endParaRPr lang="en-US"/>
          </a:p>
        </p:txBody>
      </p:sp>
    </p:spTree>
    <p:extLst>
      <p:ext uri="{BB962C8B-B14F-4D97-AF65-F5344CB8AC3E}">
        <p14:creationId xmlns:p14="http://schemas.microsoft.com/office/powerpoint/2010/main" val="511664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78E2FE-F6F5-5E42-850A-4B5C4F5BB067}" type="datetimeFigureOut">
              <a:rPr lang="en-US" smtClean="0"/>
              <a:pPr/>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A03F0-02C1-AE43-9FD7-3D08482B3ABA}" type="slidenum">
              <a:rPr lang="en-US" smtClean="0"/>
              <a:pPr/>
              <a:t>‹#›</a:t>
            </a:fld>
            <a:endParaRPr lang="en-US"/>
          </a:p>
        </p:txBody>
      </p:sp>
    </p:spTree>
    <p:extLst>
      <p:ext uri="{BB962C8B-B14F-4D97-AF65-F5344CB8AC3E}">
        <p14:creationId xmlns:p14="http://schemas.microsoft.com/office/powerpoint/2010/main" val="4152282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8/20/2021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37246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8/20/2021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47642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8/20/2021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1500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8/20/2021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5495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8/20/2021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0059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8/20/2021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30886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5CF351-9446-4949-A8B8-5C446F7BB8E0}"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169C1-9965-48CB-B18B-C6563E6CC99D}" type="slidenum">
              <a:rPr lang="en-US" smtClean="0"/>
              <a:t>‹#›</a:t>
            </a:fld>
            <a:endParaRPr lang="en-US"/>
          </a:p>
        </p:txBody>
      </p:sp>
    </p:spTree>
    <p:extLst>
      <p:ext uri="{BB962C8B-B14F-4D97-AF65-F5344CB8AC3E}">
        <p14:creationId xmlns:p14="http://schemas.microsoft.com/office/powerpoint/2010/main" val="130868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8/20/2021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09074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8/20/2021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87916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8/20/2021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92913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8/20/2021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04777971"/>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8/20/2021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7064552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8/20/2021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42011817"/>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8/20/2021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09466829"/>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8/20/2021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54158485"/>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8/20/2021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398018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8/20/2021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1109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5CF351-9446-4949-A8B8-5C446F7BB8E0}" type="datetimeFigureOut">
              <a:rPr lang="en-US" smtClean="0"/>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169C1-9965-48CB-B18B-C6563E6CC99D}" type="slidenum">
              <a:rPr lang="en-US" smtClean="0"/>
              <a:t>‹#›</a:t>
            </a:fld>
            <a:endParaRPr lang="en-US"/>
          </a:p>
        </p:txBody>
      </p:sp>
    </p:spTree>
    <p:extLst>
      <p:ext uri="{BB962C8B-B14F-4D97-AF65-F5344CB8AC3E}">
        <p14:creationId xmlns:p14="http://schemas.microsoft.com/office/powerpoint/2010/main" val="1730774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5CF351-9446-4949-A8B8-5C446F7BB8E0}" type="datetimeFigureOut">
              <a:rPr lang="en-US" smtClean="0"/>
              <a:t>8/20/2021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169C1-9965-48CB-B18B-C6563E6CC99D}" type="slidenum">
              <a:rPr lang="en-US" smtClean="0"/>
              <a:t>‹#›</a:t>
            </a:fld>
            <a:endParaRPr lang="en-US"/>
          </a:p>
        </p:txBody>
      </p:sp>
    </p:spTree>
    <p:extLst>
      <p:ext uri="{BB962C8B-B14F-4D97-AF65-F5344CB8AC3E}">
        <p14:creationId xmlns:p14="http://schemas.microsoft.com/office/powerpoint/2010/main" val="3166498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5CF351-9446-4949-A8B8-5C446F7BB8E0}" type="datetimeFigureOut">
              <a:rPr lang="en-US" smtClean="0"/>
              <a:t>8/20/2021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169C1-9965-48CB-B18B-C6563E6CC99D}" type="slidenum">
              <a:rPr lang="en-US" smtClean="0"/>
              <a:t>‹#›</a:t>
            </a:fld>
            <a:endParaRPr lang="en-US"/>
          </a:p>
        </p:txBody>
      </p:sp>
    </p:spTree>
    <p:extLst>
      <p:ext uri="{BB962C8B-B14F-4D97-AF65-F5344CB8AC3E}">
        <p14:creationId xmlns:p14="http://schemas.microsoft.com/office/powerpoint/2010/main" val="81651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5CF351-9446-4949-A8B8-5C446F7BB8E0}" type="datetimeFigureOut">
              <a:rPr lang="en-US" smtClean="0"/>
              <a:t>8/20/2021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169C1-9965-48CB-B18B-C6563E6CC99D}" type="slidenum">
              <a:rPr lang="en-US" smtClean="0"/>
              <a:t>‹#›</a:t>
            </a:fld>
            <a:endParaRPr lang="en-US"/>
          </a:p>
        </p:txBody>
      </p:sp>
    </p:spTree>
    <p:extLst>
      <p:ext uri="{BB962C8B-B14F-4D97-AF65-F5344CB8AC3E}">
        <p14:creationId xmlns:p14="http://schemas.microsoft.com/office/powerpoint/2010/main" val="381678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5CF351-9446-4949-A8B8-5C446F7BB8E0}" type="datetimeFigureOut">
              <a:rPr lang="en-US" smtClean="0"/>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169C1-9965-48CB-B18B-C6563E6CC99D}" type="slidenum">
              <a:rPr lang="en-US" smtClean="0"/>
              <a:t>‹#›</a:t>
            </a:fld>
            <a:endParaRPr lang="en-US"/>
          </a:p>
        </p:txBody>
      </p:sp>
    </p:spTree>
    <p:extLst>
      <p:ext uri="{BB962C8B-B14F-4D97-AF65-F5344CB8AC3E}">
        <p14:creationId xmlns:p14="http://schemas.microsoft.com/office/powerpoint/2010/main" val="2163683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5CF351-9446-4949-A8B8-5C446F7BB8E0}" type="datetimeFigureOut">
              <a:rPr lang="en-US" smtClean="0"/>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169C1-9965-48CB-B18B-C6563E6CC99D}" type="slidenum">
              <a:rPr lang="en-US" smtClean="0"/>
              <a:t>‹#›</a:t>
            </a:fld>
            <a:endParaRPr lang="en-US"/>
          </a:p>
        </p:txBody>
      </p:sp>
    </p:spTree>
    <p:extLst>
      <p:ext uri="{BB962C8B-B14F-4D97-AF65-F5344CB8AC3E}">
        <p14:creationId xmlns:p14="http://schemas.microsoft.com/office/powerpoint/2010/main" val="2334617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5CF351-9446-4949-A8B8-5C446F7BB8E0}" type="datetimeFigureOut">
              <a:rPr lang="en-US" smtClean="0"/>
              <a:t>8/20/2021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169C1-9965-48CB-B18B-C6563E6CC99D}" type="slidenum">
              <a:rPr lang="en-US" smtClean="0"/>
              <a:t>‹#›</a:t>
            </a:fld>
            <a:endParaRPr lang="en-US"/>
          </a:p>
        </p:txBody>
      </p:sp>
    </p:spTree>
    <p:extLst>
      <p:ext uri="{BB962C8B-B14F-4D97-AF65-F5344CB8AC3E}">
        <p14:creationId xmlns:p14="http://schemas.microsoft.com/office/powerpoint/2010/main" val="17569489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7" name="Rectangle 6"/>
          <p:cNvSpPr/>
          <p:nvPr/>
        </p:nvSpPr>
        <p:spPr bwMode="ltGray">
          <a:xfrm>
            <a:off x="1" y="1"/>
            <a:ext cx="12191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Placeholder 1"/>
          <p:cNvSpPr>
            <a:spLocks noGrp="1"/>
          </p:cNvSpPr>
          <p:nvPr>
            <p:ph type="title"/>
          </p:nvPr>
        </p:nvSpPr>
        <p:spPr>
          <a:xfrm>
            <a:off x="609600" y="152400"/>
            <a:ext cx="109728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609600" y="1775192"/>
            <a:ext cx="109728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609600" y="6476999"/>
            <a:ext cx="28448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AD78E2FE-F6F5-5E42-850A-4B5C4F5BB067}" type="datetimeFigureOut">
              <a:rPr lang="en-US" smtClean="0"/>
              <a:pPr/>
              <a:t>8/20/2021</a:t>
            </a:fld>
            <a:endParaRPr lang="en-US"/>
          </a:p>
        </p:txBody>
      </p:sp>
      <p:sp>
        <p:nvSpPr>
          <p:cNvPr id="5" name="Footer Placeholder 4"/>
          <p:cNvSpPr>
            <a:spLocks noGrp="1"/>
          </p:cNvSpPr>
          <p:nvPr>
            <p:ph type="ftr" sz="quarter" idx="3"/>
          </p:nvPr>
        </p:nvSpPr>
        <p:spPr>
          <a:xfrm>
            <a:off x="3520796" y="6476999"/>
            <a:ext cx="7343625"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p>
        </p:txBody>
      </p:sp>
      <p:sp>
        <p:nvSpPr>
          <p:cNvPr id="6" name="Slide Number Placeholder 5"/>
          <p:cNvSpPr>
            <a:spLocks noGrp="1"/>
          </p:cNvSpPr>
          <p:nvPr>
            <p:ph type="sldNum" sz="quarter" idx="4"/>
          </p:nvPr>
        </p:nvSpPr>
        <p:spPr>
          <a:xfrm>
            <a:off x="10939195" y="6476999"/>
            <a:ext cx="978485"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3FBA03F0-02C1-AE43-9FD7-3D08482B3ABA}" type="slidenum">
              <a:rPr lang="en-US" smtClean="0"/>
              <a:pPr/>
              <a:t>‹#›</a:t>
            </a:fld>
            <a:endParaRPr lang="en-US"/>
          </a:p>
        </p:txBody>
      </p:sp>
    </p:spTree>
    <p:extLst>
      <p:ext uri="{BB962C8B-B14F-4D97-AF65-F5344CB8AC3E}">
        <p14:creationId xmlns:p14="http://schemas.microsoft.com/office/powerpoint/2010/main" val="39808088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86B75A-687E-405C-8A0B-8D00578BA2C3}" type="datetimeFigureOut">
              <a:rPr lang="en-US" smtClean="0"/>
              <a:pPr/>
              <a:t>8/20/2021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48456882"/>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hyperlink" Target="mailto:lpietig@stanthonyhospital.org" TargetMode="Externa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hyperlink" Target="https://www.acr.org/-/media/ACR/Files/RADS/Lung-RADS/LungRADSAssessmentCategoriesv1-1.pdf" TargetMode="External"/><Relationship Id="rId7" Type="http://schemas.openxmlformats.org/officeDocument/2006/relationships/hyperlink" Target="https://effectivehealthcare.ahrq.gov/decision-aids/lung-cancer-screening/static/lung-cancer-screening-decision-aid.pdf" TargetMode="External"/><Relationship Id="rId2" Type="http://schemas.openxmlformats.org/officeDocument/2006/relationships/hyperlink" Target="http://www.savedbythescan.org/" TargetMode="External"/><Relationship Id="rId1" Type="http://schemas.openxmlformats.org/officeDocument/2006/relationships/slideLayout" Target="../slideLayouts/slideLayout25.xml"/><Relationship Id="rId6" Type="http://schemas.openxmlformats.org/officeDocument/2006/relationships/hyperlink" Target="https://effectivehealthcare.ahrq.gov/decision-aids/lung-cancer-screening/static/lung-cancer-screening-clin-checklist.pdf" TargetMode="External"/><Relationship Id="rId5" Type="http://schemas.openxmlformats.org/officeDocument/2006/relationships/hyperlink" Target="https://nrdrsupport.acr.org/support/solutions/articles/11000029003-items-you-ll-need-to-register" TargetMode="External"/><Relationship Id="rId4" Type="http://schemas.openxmlformats.org/officeDocument/2006/relationships/hyperlink" Target="https://www.acr.org/Practice-Management-Quality-Informatics/Registries/Lung-Cancer-Screening-Registry"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effectivehealthcare.ahrq.gov/decision-aids/lung-cancer-screening/static/lung-cancer-screening-clin-checklist.pdf" TargetMode="External"/><Relationship Id="rId2" Type="http://schemas.openxmlformats.org/officeDocument/2006/relationships/hyperlink" Target="https://www.ncbi.nlm.nih.gov/pmc/articles/PMC4624749/" TargetMode="External"/><Relationship Id="rId1" Type="http://schemas.openxmlformats.org/officeDocument/2006/relationships/slideLayout" Target="../slideLayouts/slideLayout25.xml"/><Relationship Id="rId4" Type="http://schemas.openxmlformats.org/officeDocument/2006/relationships/hyperlink" Target="https://effectivehealthcare.ahrq.gov/decision-aids/lung-cancer-screening/static/lung-cancer-screening-decision-aid.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hyperlink" Target="https://www.thoracic.org/patients/patient-resources/resources/decision-guide-lcs.pdf" TargetMode="External"/><Relationship Id="rId2" Type="http://schemas.openxmlformats.org/officeDocument/2006/relationships/hyperlink" Target="https://effectivehealthcare.ahrq.gov/decision-aids/lung-cancer-screening/patient.html" TargetMode="External"/><Relationship Id="rId1" Type="http://schemas.openxmlformats.org/officeDocument/2006/relationships/slideLayout" Target="../slideLayouts/slideLayout13.xml"/><Relationship Id="rId4" Type="http://schemas.openxmlformats.org/officeDocument/2006/relationships/hyperlink" Target="http://www.shouldiscreen.com/"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Kx3V2iBOzM8" TargetMode="External"/><Relationship Id="rId2" Type="http://schemas.openxmlformats.org/officeDocument/2006/relationships/hyperlink" Target="https://www.chestnet.org/learning%20and%20events/learning/e-learning-library" TargetMode="Externa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acr.org/Lifelong-Learning-and-CME/Learning-Activities/Lung-Cancer-Screening-Education" TargetMode="External"/><Relationship Id="rId4" Type="http://schemas.openxmlformats.org/officeDocument/2006/relationships/image" Target="../media/image35.png"/></Relationships>
</file>

<file path=ppt/slides/_rels/slide75.xml.rels><?xml version="1.0" encoding="UTF-8" standalone="yes"?>
<Relationships xmlns="http://schemas.openxmlformats.org/package/2006/relationships"><Relationship Id="rId3" Type="http://schemas.openxmlformats.org/officeDocument/2006/relationships/hyperlink" Target="https://pages.acr.org/2021-NLCRT-Webinar-Series.html?utm_medium=email&amp;utm_source=marketo&amp;utm_content=body&amp;utm_campaign=MBRU_mmddyy" TargetMode="External"/><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acr.org/Lifelong-Learning-and-CME/Learning-Activities/Lung-Cancer-Screening-Education" TargetMode="External"/><Relationship Id="rId7" Type="http://schemas.openxmlformats.org/officeDocument/2006/relationships/image" Target="../media/image42.png"/><Relationship Id="rId2" Type="http://schemas.openxmlformats.org/officeDocument/2006/relationships/hyperlink" Target="https://www.lungcancerscreeningguide.org/program-navigation-and-data-tracking/planning-an-lcs-program/" TargetMode="Externa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pubs.rsna.org/doi/pdf/10.1148/rg.2017170051"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mailto:sarah-averill@uiowa.edu"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848" y="1298448"/>
            <a:ext cx="7315200" cy="2695214"/>
          </a:xfrm>
        </p:spPr>
        <p:txBody>
          <a:bodyPr>
            <a:normAutofit/>
          </a:bodyPr>
          <a:lstStyle/>
          <a:p>
            <a:pPr algn="ctr"/>
            <a:r>
              <a:rPr lang="en-US" dirty="0"/>
              <a:t>Tools For Starting a </a:t>
            </a:r>
            <a:br>
              <a:rPr lang="en-US" dirty="0"/>
            </a:br>
            <a:r>
              <a:rPr lang="en-US" dirty="0"/>
              <a:t>CT Lung Cancer Screening Program</a:t>
            </a:r>
          </a:p>
        </p:txBody>
      </p:sp>
      <p:sp>
        <p:nvSpPr>
          <p:cNvPr id="3" name="Subtitle 2"/>
          <p:cNvSpPr>
            <a:spLocks noGrp="1"/>
          </p:cNvSpPr>
          <p:nvPr>
            <p:ph type="subTitle" idx="1"/>
          </p:nvPr>
        </p:nvSpPr>
        <p:spPr>
          <a:xfrm>
            <a:off x="1749344" y="4319302"/>
            <a:ext cx="7766936" cy="1096899"/>
          </a:xfrm>
        </p:spPr>
        <p:txBody>
          <a:bodyPr>
            <a:normAutofit lnSpcReduction="10000"/>
          </a:bodyPr>
          <a:lstStyle/>
          <a:p>
            <a:r>
              <a:rPr lang="en-US" dirty="0"/>
              <a:t>Rural hospitals already have what it takes to be successful!</a:t>
            </a:r>
          </a:p>
          <a:p>
            <a:r>
              <a:rPr lang="en-US" dirty="0"/>
              <a:t>Lori Pietig, MHA, CT, RT, (R)- St. Anthony Regional Cancer Center</a:t>
            </a:r>
          </a:p>
          <a:p>
            <a:r>
              <a:rPr lang="en-US" dirty="0"/>
              <a:t>No Disclosures </a:t>
            </a:r>
          </a:p>
        </p:txBody>
      </p:sp>
    </p:spTree>
    <p:extLst>
      <p:ext uri="{BB962C8B-B14F-4D97-AF65-F5344CB8AC3E}">
        <p14:creationId xmlns:p14="http://schemas.microsoft.com/office/powerpoint/2010/main" val="2202278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Your Program</a:t>
            </a:r>
          </a:p>
        </p:txBody>
      </p:sp>
      <p:sp>
        <p:nvSpPr>
          <p:cNvPr id="3" name="Content Placeholder 2"/>
          <p:cNvSpPr>
            <a:spLocks noGrp="1"/>
          </p:cNvSpPr>
          <p:nvPr>
            <p:ph idx="1"/>
          </p:nvPr>
        </p:nvSpPr>
        <p:spPr>
          <a:xfrm>
            <a:off x="677334" y="1860063"/>
            <a:ext cx="8596668" cy="4181300"/>
          </a:xfrm>
        </p:spPr>
        <p:txBody>
          <a:bodyPr/>
          <a:lstStyle/>
          <a:p>
            <a:r>
              <a:rPr lang="en-US" sz="2800" dirty="0"/>
              <a:t>Scan Protocols</a:t>
            </a:r>
          </a:p>
          <a:p>
            <a:r>
              <a:rPr lang="en-US" sz="2800" dirty="0"/>
              <a:t>Order Creation</a:t>
            </a:r>
          </a:p>
          <a:p>
            <a:r>
              <a:rPr lang="en-US" sz="2800" dirty="0"/>
              <a:t>Billing/HIM/Authorizations</a:t>
            </a:r>
          </a:p>
          <a:p>
            <a:r>
              <a:rPr lang="en-US" sz="2800" dirty="0"/>
              <a:t>Letters</a:t>
            </a:r>
          </a:p>
          <a:p>
            <a:r>
              <a:rPr lang="en-US" sz="2800" dirty="0"/>
              <a:t>Data Entry</a:t>
            </a:r>
          </a:p>
          <a:p>
            <a:r>
              <a:rPr lang="en-US" sz="2800" dirty="0"/>
              <a:t>Provider Education</a:t>
            </a:r>
          </a:p>
          <a:p>
            <a:r>
              <a:rPr lang="en-US" sz="2800" dirty="0"/>
              <a:t>Outreach and Marketing</a:t>
            </a:r>
          </a:p>
          <a:p>
            <a:endParaRPr lang="en-US" dirty="0"/>
          </a:p>
        </p:txBody>
      </p:sp>
    </p:spTree>
    <p:extLst>
      <p:ext uri="{BB962C8B-B14F-4D97-AF65-F5344CB8AC3E}">
        <p14:creationId xmlns:p14="http://schemas.microsoft.com/office/powerpoint/2010/main" val="2850884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Scan Protocols</a:t>
            </a:r>
          </a:p>
        </p:txBody>
      </p:sp>
      <p:sp>
        <p:nvSpPr>
          <p:cNvPr id="3" name="Content Placeholder 2"/>
          <p:cNvSpPr>
            <a:spLocks noGrp="1"/>
          </p:cNvSpPr>
          <p:nvPr>
            <p:ph sz="half" idx="1"/>
          </p:nvPr>
        </p:nvSpPr>
        <p:spPr>
          <a:xfrm>
            <a:off x="289170" y="1930400"/>
            <a:ext cx="4572200" cy="4110961"/>
          </a:xfrm>
        </p:spPr>
        <p:txBody>
          <a:bodyPr/>
          <a:lstStyle/>
          <a:p>
            <a:pPr lvl="1"/>
            <a:r>
              <a:rPr lang="en-US" sz="1800" dirty="0"/>
              <a:t>Build scan protocols with the help of your App’s or service personal.</a:t>
            </a:r>
          </a:p>
          <a:p>
            <a:pPr lvl="2"/>
            <a:r>
              <a:rPr lang="en-US" sz="1800" dirty="0"/>
              <a:t>Specific criteria set by the ACR. </a:t>
            </a:r>
          </a:p>
          <a:p>
            <a:pPr lvl="1"/>
            <a:r>
              <a:rPr lang="en-US" sz="1800" dirty="0"/>
              <a:t>Training for the staff performing the scan.</a:t>
            </a:r>
          </a:p>
          <a:p>
            <a:pPr lvl="1"/>
            <a:r>
              <a:rPr lang="en-US" sz="1800" dirty="0"/>
              <a:t>Use this time to education staff about the importance of this program and to have ownership of the scan protocols.</a:t>
            </a:r>
          </a:p>
          <a:p>
            <a:endParaRPr lang="en-US" dirty="0"/>
          </a:p>
        </p:txBody>
      </p:sp>
      <p:pic>
        <p:nvPicPr>
          <p:cNvPr id="6" name="Content Placeholder 5"/>
          <p:cNvPicPr>
            <a:picLocks noGrp="1" noChangeAspect="1"/>
          </p:cNvPicPr>
          <p:nvPr>
            <p:ph sz="half" idx="2"/>
          </p:nvPr>
        </p:nvPicPr>
        <p:blipFill>
          <a:blip r:embed="rId2"/>
          <a:stretch>
            <a:fillRect/>
          </a:stretch>
        </p:blipFill>
        <p:spPr>
          <a:xfrm>
            <a:off x="5238749" y="2008555"/>
            <a:ext cx="4374174" cy="3712308"/>
          </a:xfrm>
          <a:prstGeom prst="rect">
            <a:avLst/>
          </a:prstGeom>
        </p:spPr>
      </p:pic>
    </p:spTree>
    <p:extLst>
      <p:ext uri="{BB962C8B-B14F-4D97-AF65-F5344CB8AC3E}">
        <p14:creationId xmlns:p14="http://schemas.microsoft.com/office/powerpoint/2010/main" val="793500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Physician Order Requirements</a:t>
            </a:r>
          </a:p>
        </p:txBody>
      </p:sp>
      <p:sp>
        <p:nvSpPr>
          <p:cNvPr id="4" name="Content Placeholder 3"/>
          <p:cNvSpPr>
            <a:spLocks noGrp="1"/>
          </p:cNvSpPr>
          <p:nvPr>
            <p:ph sz="half" idx="1"/>
          </p:nvPr>
        </p:nvSpPr>
        <p:spPr>
          <a:xfrm>
            <a:off x="677334" y="1742832"/>
            <a:ext cx="4184035" cy="4564184"/>
          </a:xfrm>
        </p:spPr>
        <p:txBody>
          <a:bodyPr>
            <a:normAutofit/>
          </a:bodyPr>
          <a:lstStyle/>
          <a:p>
            <a:r>
              <a:rPr lang="en-US" dirty="0"/>
              <a:t>Electronic or Paper Orders</a:t>
            </a:r>
          </a:p>
          <a:p>
            <a:r>
              <a:rPr lang="en-US" dirty="0"/>
              <a:t>Must have the following criteria</a:t>
            </a:r>
          </a:p>
          <a:p>
            <a:pPr lvl="1"/>
            <a:r>
              <a:rPr lang="en-US" dirty="0"/>
              <a:t>Shared Decision Making</a:t>
            </a:r>
          </a:p>
          <a:p>
            <a:pPr lvl="1"/>
            <a:r>
              <a:rPr lang="en-US" dirty="0"/>
              <a:t>Between 55-77 years of age</a:t>
            </a:r>
          </a:p>
          <a:p>
            <a:pPr lvl="1"/>
            <a:r>
              <a:rPr lang="en-US" dirty="0"/>
              <a:t>Current smoker or quit within the past 15 years</a:t>
            </a:r>
          </a:p>
          <a:p>
            <a:pPr lvl="1"/>
            <a:r>
              <a:rPr lang="en-US" dirty="0"/>
              <a:t>30+ pack year history</a:t>
            </a:r>
          </a:p>
          <a:p>
            <a:pPr lvl="1"/>
            <a:r>
              <a:rPr lang="en-US" dirty="0"/>
              <a:t>Asymptomatic of lung cancer</a:t>
            </a:r>
          </a:p>
          <a:p>
            <a:pPr marL="457200" lvl="1" indent="0">
              <a:buNone/>
            </a:pPr>
            <a:r>
              <a:rPr lang="en-US" sz="1100" dirty="0"/>
              <a:t>Packs/day (20 cigarettes/pack):_____x Years smoked:_________=</a:t>
            </a:r>
            <a:r>
              <a:rPr lang="en-US" sz="1100" b="1" dirty="0"/>
              <a:t>Pack years</a:t>
            </a:r>
            <a:r>
              <a:rPr lang="en-US" sz="1100" dirty="0"/>
              <a:t>*:___________</a:t>
            </a:r>
          </a:p>
          <a:p>
            <a:pPr marL="457200" lvl="1" indent="0">
              <a:buNone/>
            </a:pPr>
            <a:r>
              <a:rPr lang="en-US" sz="1200" dirty="0"/>
              <a:t>EX: 2packs x 20years = 40 pack years</a:t>
            </a:r>
          </a:p>
          <a:p>
            <a:pPr lvl="2"/>
            <a:endParaRPr lang="en-US" dirty="0"/>
          </a:p>
        </p:txBody>
      </p:sp>
      <p:pic>
        <p:nvPicPr>
          <p:cNvPr id="6" name="Content Placeholder 5"/>
          <p:cNvPicPr>
            <a:picLocks noGrp="1" noChangeAspect="1"/>
          </p:cNvPicPr>
          <p:nvPr>
            <p:ph sz="half" idx="2"/>
          </p:nvPr>
        </p:nvPicPr>
        <p:blipFill rotWithShape="1">
          <a:blip r:embed="rId2"/>
          <a:srcRect r="790" b="3382"/>
          <a:stretch/>
        </p:blipFill>
        <p:spPr>
          <a:xfrm>
            <a:off x="5679581" y="1203569"/>
            <a:ext cx="4044343" cy="5283200"/>
          </a:xfrm>
          <a:prstGeom prst="rect">
            <a:avLst/>
          </a:prstGeom>
        </p:spPr>
      </p:pic>
    </p:spTree>
    <p:extLst>
      <p:ext uri="{BB962C8B-B14F-4D97-AF65-F5344CB8AC3E}">
        <p14:creationId xmlns:p14="http://schemas.microsoft.com/office/powerpoint/2010/main" val="747375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Billing-HIM-Authorization</a:t>
            </a:r>
          </a:p>
        </p:txBody>
      </p:sp>
      <p:sp>
        <p:nvSpPr>
          <p:cNvPr id="3" name="Content Placeholder 2"/>
          <p:cNvSpPr>
            <a:spLocks noGrp="1"/>
          </p:cNvSpPr>
          <p:nvPr>
            <p:ph idx="1"/>
          </p:nvPr>
        </p:nvSpPr>
        <p:spPr>
          <a:xfrm>
            <a:off x="677334" y="1828801"/>
            <a:ext cx="8596668" cy="4212562"/>
          </a:xfrm>
        </p:spPr>
        <p:txBody>
          <a:bodyPr/>
          <a:lstStyle/>
          <a:p>
            <a:r>
              <a:rPr lang="en-US" dirty="0"/>
              <a:t>CPT 71271 CT Low Dose Lung Screening</a:t>
            </a:r>
          </a:p>
          <a:p>
            <a:pPr lvl="1"/>
            <a:r>
              <a:rPr lang="en-US" dirty="0"/>
              <a:t>You can only bill for one CT Low Dose Lung Screening every 365 days. </a:t>
            </a:r>
          </a:p>
          <a:p>
            <a:pPr lvl="1"/>
            <a:r>
              <a:rPr lang="en-US" dirty="0"/>
              <a:t>Follow-up scans need to be billed as a standard chest CT with or without contrast but potentially protocolled as a low dose scan.</a:t>
            </a:r>
          </a:p>
          <a:p>
            <a:pPr lvl="2"/>
            <a:r>
              <a:rPr lang="en-US" dirty="0"/>
              <a:t>Work with your radiologist to assure the recommendations and wording is clear in the reports. </a:t>
            </a:r>
          </a:p>
          <a:p>
            <a:r>
              <a:rPr lang="en-US" dirty="0"/>
              <a:t>Diagnosis Codes</a:t>
            </a:r>
          </a:p>
          <a:p>
            <a:r>
              <a:rPr lang="en-US" dirty="0"/>
              <a:t>Authorizations</a:t>
            </a:r>
          </a:p>
          <a:p>
            <a:pPr lvl="1"/>
            <a:r>
              <a:rPr lang="en-US" dirty="0"/>
              <a:t>Traditional Medicare will not require an authorization</a:t>
            </a:r>
          </a:p>
          <a:p>
            <a:pPr lvl="1"/>
            <a:r>
              <a:rPr lang="en-US" dirty="0"/>
              <a:t>Commercial and HMO products will require an authorization </a:t>
            </a:r>
          </a:p>
        </p:txBody>
      </p:sp>
    </p:spTree>
    <p:extLst>
      <p:ext uri="{BB962C8B-B14F-4D97-AF65-F5344CB8AC3E}">
        <p14:creationId xmlns:p14="http://schemas.microsoft.com/office/powerpoint/2010/main" val="919517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Letters and Forms</a:t>
            </a:r>
          </a:p>
        </p:txBody>
      </p:sp>
      <p:sp>
        <p:nvSpPr>
          <p:cNvPr id="3" name="Content Placeholder 2"/>
          <p:cNvSpPr>
            <a:spLocks noGrp="1"/>
          </p:cNvSpPr>
          <p:nvPr>
            <p:ph sz="half" idx="1"/>
          </p:nvPr>
        </p:nvSpPr>
        <p:spPr>
          <a:xfrm>
            <a:off x="677334" y="1602154"/>
            <a:ext cx="4488635" cy="4439207"/>
          </a:xfrm>
        </p:spPr>
        <p:txBody>
          <a:bodyPr>
            <a:normAutofit/>
          </a:bodyPr>
          <a:lstStyle/>
          <a:p>
            <a:r>
              <a:rPr lang="en-US" dirty="0"/>
              <a:t>Building Letters</a:t>
            </a:r>
          </a:p>
          <a:p>
            <a:pPr marL="742950" lvl="2" indent="-342900"/>
            <a:r>
              <a:rPr lang="en-US" dirty="0"/>
              <a:t>Lung-Rads 1-4</a:t>
            </a:r>
          </a:p>
          <a:p>
            <a:pPr marL="742950" lvl="2" indent="-342900"/>
            <a:r>
              <a:rPr lang="en-US" dirty="0"/>
              <a:t>Yearly Reminder Letter</a:t>
            </a:r>
          </a:p>
          <a:p>
            <a:pPr marL="742950" lvl="2" indent="-342900"/>
            <a:r>
              <a:rPr lang="en-US" dirty="0"/>
              <a:t>End of Participation Letter</a:t>
            </a:r>
          </a:p>
          <a:p>
            <a:pPr marL="400050" lvl="2" indent="0">
              <a:buNone/>
            </a:pPr>
            <a:endParaRPr lang="en-US" dirty="0"/>
          </a:p>
          <a:p>
            <a:r>
              <a:rPr lang="en-US" dirty="0"/>
              <a:t>Work with your EMR</a:t>
            </a:r>
          </a:p>
          <a:p>
            <a:pPr lvl="1"/>
            <a:r>
              <a:rPr lang="en-US" dirty="0"/>
              <a:t>Could already have a reporting system built into your EMR</a:t>
            </a:r>
          </a:p>
          <a:p>
            <a:pPr marL="457200" lvl="1" indent="0">
              <a:buNone/>
            </a:pPr>
            <a:endParaRPr lang="en-US" dirty="0"/>
          </a:p>
          <a:p>
            <a:r>
              <a:rPr lang="en-US" dirty="0"/>
              <a:t>LDCT Eligibility Consent Form</a:t>
            </a:r>
          </a:p>
          <a:p>
            <a:pPr lvl="1"/>
            <a:r>
              <a:rPr lang="en-US" dirty="0"/>
              <a:t>CT staff complete with patients</a:t>
            </a:r>
          </a:p>
          <a:p>
            <a:endParaRPr lang="en-US" dirty="0"/>
          </a:p>
          <a:p>
            <a:pPr lvl="1"/>
            <a:endParaRPr lang="en-US" dirty="0"/>
          </a:p>
          <a:p>
            <a:pPr marL="457200" lvl="1" indent="0">
              <a:buNone/>
            </a:pPr>
            <a:endParaRPr lang="en-US" dirty="0"/>
          </a:p>
        </p:txBody>
      </p:sp>
      <p:sp>
        <p:nvSpPr>
          <p:cNvPr id="9" name="Content Placeholder 8"/>
          <p:cNvSpPr>
            <a:spLocks noGrp="1"/>
          </p:cNvSpPr>
          <p:nvPr>
            <p:ph sz="half" idx="2"/>
          </p:nvPr>
        </p:nvSpPr>
        <p:spPr/>
        <p:txBody>
          <a:bodyPr>
            <a:normAutofit/>
          </a:bodyPr>
          <a:lstStyle/>
          <a:p>
            <a:pPr marL="0" indent="0">
              <a:buNone/>
            </a:pPr>
            <a:endParaRPr lang="en-US" dirty="0"/>
          </a:p>
          <a:p>
            <a:pPr lvl="1"/>
            <a:endParaRPr lang="en-US" dirty="0"/>
          </a:p>
        </p:txBody>
      </p:sp>
      <p:pic>
        <p:nvPicPr>
          <p:cNvPr id="11" name="Content Placeholder 5"/>
          <p:cNvPicPr>
            <a:picLocks noChangeAspect="1"/>
          </p:cNvPicPr>
          <p:nvPr/>
        </p:nvPicPr>
        <p:blipFill>
          <a:blip r:embed="rId2"/>
          <a:stretch>
            <a:fillRect/>
          </a:stretch>
        </p:blipFill>
        <p:spPr>
          <a:xfrm>
            <a:off x="5685925" y="1508369"/>
            <a:ext cx="4567860" cy="4891148"/>
          </a:xfrm>
          <a:prstGeom prst="rect">
            <a:avLst/>
          </a:prstGeom>
        </p:spPr>
      </p:pic>
    </p:spTree>
    <p:extLst>
      <p:ext uri="{BB962C8B-B14F-4D97-AF65-F5344CB8AC3E}">
        <p14:creationId xmlns:p14="http://schemas.microsoft.com/office/powerpoint/2010/main" val="3101441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a:stretch>
            <a:fillRect/>
          </a:stretch>
        </p:blipFill>
        <p:spPr>
          <a:xfrm>
            <a:off x="836246" y="1247775"/>
            <a:ext cx="4478216" cy="5295962"/>
          </a:xfrm>
          <a:prstGeom prst="rect">
            <a:avLst/>
          </a:prstGeom>
        </p:spPr>
      </p:pic>
      <p:sp>
        <p:nvSpPr>
          <p:cNvPr id="8" name="Text Placeholder 7"/>
          <p:cNvSpPr>
            <a:spLocks noGrp="1"/>
          </p:cNvSpPr>
          <p:nvPr>
            <p:ph type="body" idx="4294967295"/>
          </p:nvPr>
        </p:nvSpPr>
        <p:spPr>
          <a:xfrm>
            <a:off x="719015" y="471488"/>
            <a:ext cx="4184650" cy="546100"/>
          </a:xfrm>
        </p:spPr>
        <p:txBody>
          <a:bodyPr/>
          <a:lstStyle/>
          <a:p>
            <a:r>
              <a:rPr lang="en-US" dirty="0"/>
              <a:t>Lung Rads 1 Letter Example</a:t>
            </a:r>
          </a:p>
        </p:txBody>
      </p:sp>
      <p:sp>
        <p:nvSpPr>
          <p:cNvPr id="9" name="Text Placeholder 8"/>
          <p:cNvSpPr>
            <a:spLocks noGrp="1"/>
          </p:cNvSpPr>
          <p:nvPr>
            <p:ph type="body" sz="quarter" idx="4294967295"/>
          </p:nvPr>
        </p:nvSpPr>
        <p:spPr>
          <a:xfrm>
            <a:off x="6520963" y="506413"/>
            <a:ext cx="4022725" cy="476250"/>
          </a:xfrm>
        </p:spPr>
        <p:txBody>
          <a:bodyPr/>
          <a:lstStyle/>
          <a:p>
            <a:r>
              <a:rPr lang="en-US" dirty="0"/>
              <a:t>Yearly Reminder Letter</a:t>
            </a:r>
          </a:p>
        </p:txBody>
      </p:sp>
      <p:pic>
        <p:nvPicPr>
          <p:cNvPr id="13" name="Content Placeholder 12"/>
          <p:cNvPicPr>
            <a:picLocks noGrp="1" noChangeAspect="1"/>
          </p:cNvPicPr>
          <p:nvPr>
            <p:ph sz="quarter" idx="4294967295"/>
          </p:nvPr>
        </p:nvPicPr>
        <p:blipFill>
          <a:blip r:embed="rId3"/>
          <a:stretch>
            <a:fillRect/>
          </a:stretch>
        </p:blipFill>
        <p:spPr>
          <a:xfrm>
            <a:off x="6520963" y="1247775"/>
            <a:ext cx="4249004" cy="5295962"/>
          </a:xfrm>
          <a:prstGeom prst="rect">
            <a:avLst/>
          </a:prstGeom>
        </p:spPr>
      </p:pic>
    </p:spTree>
    <p:extLst>
      <p:ext uri="{BB962C8B-B14F-4D97-AF65-F5344CB8AC3E}">
        <p14:creationId xmlns:p14="http://schemas.microsoft.com/office/powerpoint/2010/main" val="2012015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07365" y="106878"/>
            <a:ext cx="4751550" cy="6751122"/>
          </a:xfrm>
          <a:prstGeom prst="rect">
            <a:avLst/>
          </a:prstGeom>
        </p:spPr>
      </p:pic>
    </p:spTree>
    <p:extLst>
      <p:ext uri="{BB962C8B-B14F-4D97-AF65-F5344CB8AC3E}">
        <p14:creationId xmlns:p14="http://schemas.microsoft.com/office/powerpoint/2010/main" val="3725871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 Results and Follow-up Exams</a:t>
            </a:r>
          </a:p>
        </p:txBody>
      </p:sp>
      <p:sp>
        <p:nvSpPr>
          <p:cNvPr id="3" name="Content Placeholder 2"/>
          <p:cNvSpPr>
            <a:spLocks noGrp="1"/>
          </p:cNvSpPr>
          <p:nvPr>
            <p:ph sz="half" idx="1"/>
          </p:nvPr>
        </p:nvSpPr>
        <p:spPr>
          <a:xfrm>
            <a:off x="677334" y="1836615"/>
            <a:ext cx="4184035" cy="4204746"/>
          </a:xfrm>
        </p:spPr>
        <p:txBody>
          <a:bodyPr/>
          <a:lstStyle/>
          <a:p>
            <a:r>
              <a:rPr lang="en-US" dirty="0"/>
              <a:t>Tracking Results</a:t>
            </a:r>
          </a:p>
          <a:p>
            <a:pPr lvl="1"/>
            <a:r>
              <a:rPr lang="en-US" dirty="0"/>
              <a:t>Each patient is entered into the NRDR website</a:t>
            </a:r>
          </a:p>
          <a:p>
            <a:pPr lvl="2"/>
            <a:r>
              <a:rPr lang="en-US" sz="1600" dirty="0"/>
              <a:t>Manually or file upload</a:t>
            </a:r>
          </a:p>
          <a:p>
            <a:pPr lvl="1"/>
            <a:r>
              <a:rPr lang="en-US" dirty="0"/>
              <a:t>Follow-up Folder</a:t>
            </a:r>
          </a:p>
          <a:p>
            <a:pPr lvl="1"/>
            <a:r>
              <a:rPr lang="en-US" dirty="0"/>
              <a:t>Monthly Hanging Folder</a:t>
            </a:r>
          </a:p>
          <a:p>
            <a:pPr lvl="2"/>
            <a:r>
              <a:rPr lang="en-US" sz="1600" dirty="0"/>
              <a:t>Keep Eligibility Form</a:t>
            </a:r>
          </a:p>
          <a:p>
            <a:pPr lvl="2"/>
            <a:r>
              <a:rPr lang="en-US" sz="1600" dirty="0"/>
              <a:t>Reference back for yearly reminder and end of participation letters. </a:t>
            </a:r>
          </a:p>
          <a:p>
            <a:pPr lvl="1"/>
            <a:endParaRPr lang="en-US" dirty="0"/>
          </a:p>
          <a:p>
            <a:endParaRPr lang="en-US" dirty="0"/>
          </a:p>
          <a:p>
            <a:endParaRPr lang="en-US" dirty="0"/>
          </a:p>
        </p:txBody>
      </p:sp>
      <p:sp>
        <p:nvSpPr>
          <p:cNvPr id="4" name="Content Placeholder 3"/>
          <p:cNvSpPr>
            <a:spLocks noGrp="1"/>
          </p:cNvSpPr>
          <p:nvPr>
            <p:ph sz="half" idx="2"/>
          </p:nvPr>
        </p:nvSpPr>
        <p:spPr>
          <a:xfrm>
            <a:off x="5089970" y="1836615"/>
            <a:ext cx="4184034" cy="4204747"/>
          </a:xfrm>
        </p:spPr>
        <p:txBody>
          <a:bodyPr/>
          <a:lstStyle/>
          <a:p>
            <a:r>
              <a:rPr lang="en-US" dirty="0"/>
              <a:t>Follow-up Exams</a:t>
            </a:r>
          </a:p>
          <a:p>
            <a:pPr lvl="1"/>
            <a:r>
              <a:rPr lang="en-US" dirty="0"/>
              <a:t>Patient is tracked as soon as they need a F/U, status, and completion</a:t>
            </a:r>
          </a:p>
          <a:p>
            <a:pPr lvl="1"/>
            <a:r>
              <a:rPr lang="en-US" dirty="0"/>
              <a:t>Add notes and office communication </a:t>
            </a:r>
          </a:p>
        </p:txBody>
      </p:sp>
      <p:pic>
        <p:nvPicPr>
          <p:cNvPr id="7" name="Picture 6"/>
          <p:cNvPicPr>
            <a:picLocks noChangeAspect="1"/>
          </p:cNvPicPr>
          <p:nvPr/>
        </p:nvPicPr>
        <p:blipFill>
          <a:blip r:embed="rId2"/>
          <a:stretch>
            <a:fillRect/>
          </a:stretch>
        </p:blipFill>
        <p:spPr>
          <a:xfrm>
            <a:off x="5298830" y="3760299"/>
            <a:ext cx="6357694" cy="2447925"/>
          </a:xfrm>
          <a:prstGeom prst="rect">
            <a:avLst/>
          </a:prstGeom>
        </p:spPr>
      </p:pic>
    </p:spTree>
    <p:extLst>
      <p:ext uri="{BB962C8B-B14F-4D97-AF65-F5344CB8AC3E}">
        <p14:creationId xmlns:p14="http://schemas.microsoft.com/office/powerpoint/2010/main" val="3123400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Provider Education</a:t>
            </a:r>
          </a:p>
        </p:txBody>
      </p:sp>
      <p:sp>
        <p:nvSpPr>
          <p:cNvPr id="4" name="Content Placeholder 3"/>
          <p:cNvSpPr>
            <a:spLocks noGrp="1"/>
          </p:cNvSpPr>
          <p:nvPr>
            <p:ph idx="1"/>
          </p:nvPr>
        </p:nvSpPr>
        <p:spPr>
          <a:xfrm>
            <a:off x="677334" y="1774093"/>
            <a:ext cx="8596668" cy="4267270"/>
          </a:xfrm>
        </p:spPr>
        <p:txBody>
          <a:bodyPr/>
          <a:lstStyle/>
          <a:p>
            <a:r>
              <a:rPr lang="en-US" sz="2000" dirty="0"/>
              <a:t>Learning Objectives</a:t>
            </a:r>
          </a:p>
          <a:p>
            <a:pPr marL="0" indent="0">
              <a:buNone/>
            </a:pPr>
            <a:endParaRPr lang="en-US" sz="2000" dirty="0"/>
          </a:p>
          <a:p>
            <a:pPr marL="914400" lvl="1" indent="-514350">
              <a:buFont typeface="+mj-lt"/>
              <a:buAutoNum type="arabicPeriod"/>
            </a:pPr>
            <a:r>
              <a:rPr lang="en-US" dirty="0"/>
              <a:t>To identify who is a eligible to be a candidate for the CT Lung Screening Program.</a:t>
            </a:r>
          </a:p>
          <a:p>
            <a:pPr marL="914400" lvl="1" indent="-514350">
              <a:buFont typeface="+mj-lt"/>
              <a:buAutoNum type="arabicPeriod"/>
            </a:pPr>
            <a:r>
              <a:rPr lang="en-US" dirty="0"/>
              <a:t>The importance of the shared decision making process in deciding who is a candidate for the CT Lung Screening Program.</a:t>
            </a:r>
          </a:p>
          <a:p>
            <a:pPr marL="914400" lvl="1" indent="-514350">
              <a:buFont typeface="+mj-lt"/>
              <a:buAutoNum type="arabicPeriod"/>
            </a:pPr>
            <a:r>
              <a:rPr lang="en-US" dirty="0"/>
              <a:t>The process in which to order a CT Lung Screening Exam.</a:t>
            </a:r>
          </a:p>
          <a:p>
            <a:pPr marL="914400" lvl="1" indent="-514350">
              <a:buFont typeface="+mj-lt"/>
              <a:buAutoNum type="arabicPeriod"/>
            </a:pPr>
            <a:r>
              <a:rPr lang="en-US" dirty="0"/>
              <a:t>The follow-up process</a:t>
            </a:r>
          </a:p>
          <a:p>
            <a:endParaRPr lang="en-US" dirty="0"/>
          </a:p>
          <a:p>
            <a:endParaRPr lang="en-US" dirty="0"/>
          </a:p>
        </p:txBody>
      </p:sp>
    </p:spTree>
    <p:extLst>
      <p:ext uri="{BB962C8B-B14F-4D97-AF65-F5344CB8AC3E}">
        <p14:creationId xmlns:p14="http://schemas.microsoft.com/office/powerpoint/2010/main" val="564519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Outreach and Marketing</a:t>
            </a:r>
          </a:p>
        </p:txBody>
      </p:sp>
      <p:sp>
        <p:nvSpPr>
          <p:cNvPr id="3" name="Content Placeholder 2"/>
          <p:cNvSpPr>
            <a:spLocks noGrp="1"/>
          </p:cNvSpPr>
          <p:nvPr>
            <p:ph sz="half" idx="1"/>
          </p:nvPr>
        </p:nvSpPr>
        <p:spPr>
          <a:xfrm>
            <a:off x="677334" y="1930400"/>
            <a:ext cx="4184035" cy="4110961"/>
          </a:xfrm>
        </p:spPr>
        <p:txBody>
          <a:bodyPr/>
          <a:lstStyle/>
          <a:p>
            <a:r>
              <a:rPr lang="en-US" dirty="0"/>
              <a:t>Create a flier to send to referring providers in your area</a:t>
            </a:r>
          </a:p>
          <a:p>
            <a:r>
              <a:rPr lang="en-US" dirty="0"/>
              <a:t>Take advantage of social medial outlets</a:t>
            </a:r>
          </a:p>
          <a:p>
            <a:r>
              <a:rPr lang="en-US" dirty="0"/>
              <a:t>Print and radio adds</a:t>
            </a:r>
          </a:p>
          <a:p>
            <a:r>
              <a:rPr lang="en-US" dirty="0"/>
              <a:t>Health Fairs</a:t>
            </a:r>
          </a:p>
          <a:p>
            <a:r>
              <a:rPr lang="en-US" dirty="0"/>
              <a:t>American Lung Association</a:t>
            </a:r>
          </a:p>
          <a:p>
            <a:pPr lvl="1"/>
            <a:r>
              <a:rPr lang="en-US" dirty="0"/>
              <a:t>Ads and marketing </a:t>
            </a:r>
          </a:p>
          <a:p>
            <a:endParaRPr lang="en-US" dirty="0"/>
          </a:p>
        </p:txBody>
      </p:sp>
      <p:pic>
        <p:nvPicPr>
          <p:cNvPr id="5" name="Content Placeholder 4"/>
          <p:cNvPicPr>
            <a:picLocks noGrp="1" noChangeAspect="1"/>
          </p:cNvPicPr>
          <p:nvPr>
            <p:ph sz="half" idx="2"/>
          </p:nvPr>
        </p:nvPicPr>
        <p:blipFill>
          <a:blip r:embed="rId2"/>
          <a:stretch>
            <a:fillRect/>
          </a:stretch>
        </p:blipFill>
        <p:spPr>
          <a:xfrm>
            <a:off x="5593414" y="1758462"/>
            <a:ext cx="3581848" cy="4415692"/>
          </a:xfrm>
          <a:prstGeom prst="rect">
            <a:avLst/>
          </a:prstGeom>
        </p:spPr>
      </p:pic>
    </p:spTree>
    <p:extLst>
      <p:ext uri="{BB962C8B-B14F-4D97-AF65-F5344CB8AC3E}">
        <p14:creationId xmlns:p14="http://schemas.microsoft.com/office/powerpoint/2010/main" val="675059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Rule Changes</a:t>
            </a:r>
          </a:p>
        </p:txBody>
      </p:sp>
      <p:sp>
        <p:nvSpPr>
          <p:cNvPr id="3" name="Content Placeholder 2"/>
          <p:cNvSpPr>
            <a:spLocks noGrp="1"/>
          </p:cNvSpPr>
          <p:nvPr>
            <p:ph idx="1"/>
          </p:nvPr>
        </p:nvSpPr>
        <p:spPr/>
        <p:txBody>
          <a:bodyPr/>
          <a:lstStyle/>
          <a:p>
            <a:pPr marL="0" indent="0">
              <a:buNone/>
            </a:pPr>
            <a:r>
              <a:rPr lang="en-US" dirty="0"/>
              <a:t> Proceed with caution!</a:t>
            </a:r>
          </a:p>
          <a:p>
            <a:pPr marL="0" indent="0">
              <a:buNone/>
            </a:pPr>
            <a:endParaRPr lang="en-US" dirty="0"/>
          </a:p>
          <a:p>
            <a:pPr marL="0" indent="0">
              <a:buNone/>
            </a:pPr>
            <a:r>
              <a:rPr lang="en-US" dirty="0"/>
              <a:t>	</a:t>
            </a:r>
          </a:p>
          <a:p>
            <a:pPr marL="0" indent="0">
              <a:buNone/>
            </a:pPr>
            <a:endParaRPr lang="en-US" dirty="0"/>
          </a:p>
        </p:txBody>
      </p:sp>
      <p:pic>
        <p:nvPicPr>
          <p:cNvPr id="4" name="Picture 3"/>
          <p:cNvPicPr>
            <a:picLocks noChangeAspect="1"/>
          </p:cNvPicPr>
          <p:nvPr/>
        </p:nvPicPr>
        <p:blipFill>
          <a:blip r:embed="rId2"/>
          <a:stretch>
            <a:fillRect/>
          </a:stretch>
        </p:blipFill>
        <p:spPr>
          <a:xfrm>
            <a:off x="3529011" y="2857499"/>
            <a:ext cx="6280455" cy="1937138"/>
          </a:xfrm>
          <a:prstGeom prst="rect">
            <a:avLst/>
          </a:prstGeom>
        </p:spPr>
      </p:pic>
    </p:spTree>
    <p:extLst>
      <p:ext uri="{BB962C8B-B14F-4D97-AF65-F5344CB8AC3E}">
        <p14:creationId xmlns:p14="http://schemas.microsoft.com/office/powerpoint/2010/main" val="4086273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Checklist &amp; Resources</a:t>
            </a:r>
          </a:p>
        </p:txBody>
      </p:sp>
      <p:pic>
        <p:nvPicPr>
          <p:cNvPr id="6" name="Content Placeholder 5"/>
          <p:cNvPicPr>
            <a:picLocks noGrp="1" noChangeAspect="1"/>
          </p:cNvPicPr>
          <p:nvPr>
            <p:ph idx="1"/>
          </p:nvPr>
        </p:nvPicPr>
        <p:blipFill>
          <a:blip r:embed="rId2"/>
          <a:stretch>
            <a:fillRect/>
          </a:stretch>
        </p:blipFill>
        <p:spPr>
          <a:xfrm>
            <a:off x="677334" y="1524000"/>
            <a:ext cx="4681678" cy="4868984"/>
          </a:xfrm>
          <a:prstGeom prst="rect">
            <a:avLst/>
          </a:prstGeom>
        </p:spPr>
      </p:pic>
      <p:pic>
        <p:nvPicPr>
          <p:cNvPr id="7" name="Picture 6"/>
          <p:cNvPicPr>
            <a:picLocks noChangeAspect="1"/>
          </p:cNvPicPr>
          <p:nvPr/>
        </p:nvPicPr>
        <p:blipFill>
          <a:blip r:embed="rId3"/>
          <a:stretch>
            <a:fillRect/>
          </a:stretch>
        </p:blipFill>
        <p:spPr>
          <a:xfrm>
            <a:off x="6487868" y="1789723"/>
            <a:ext cx="3514725" cy="4603261"/>
          </a:xfrm>
          <a:prstGeom prst="rect">
            <a:avLst/>
          </a:prstGeom>
        </p:spPr>
      </p:pic>
    </p:spTree>
    <p:extLst>
      <p:ext uri="{BB962C8B-B14F-4D97-AF65-F5344CB8AC3E}">
        <p14:creationId xmlns:p14="http://schemas.microsoft.com/office/powerpoint/2010/main" val="3077237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 at St. Anthony</a:t>
            </a:r>
          </a:p>
        </p:txBody>
      </p:sp>
      <p:sp>
        <p:nvSpPr>
          <p:cNvPr id="5" name="Content Placeholder 4"/>
          <p:cNvSpPr>
            <a:spLocks noGrp="1"/>
          </p:cNvSpPr>
          <p:nvPr>
            <p:ph idx="1"/>
          </p:nvPr>
        </p:nvSpPr>
        <p:spPr>
          <a:xfrm>
            <a:off x="677334" y="1672493"/>
            <a:ext cx="8596668" cy="4368870"/>
          </a:xfrm>
        </p:spPr>
        <p:txBody>
          <a:bodyPr>
            <a:normAutofit fontScale="92500" lnSpcReduction="10000"/>
          </a:bodyPr>
          <a:lstStyle/>
          <a:p>
            <a:r>
              <a:rPr lang="en-US" sz="2000" dirty="0"/>
              <a:t>Active program for 5 years</a:t>
            </a:r>
          </a:p>
          <a:p>
            <a:pPr lvl="1"/>
            <a:r>
              <a:rPr lang="en-US" sz="2000" dirty="0"/>
              <a:t>716 scans to date</a:t>
            </a:r>
          </a:p>
          <a:p>
            <a:r>
              <a:rPr lang="en-US" sz="2000" dirty="0"/>
              <a:t>Helped 9 facilitates get their programs started</a:t>
            </a:r>
          </a:p>
          <a:p>
            <a:pPr lvl="1"/>
            <a:r>
              <a:rPr lang="en-US" sz="1700" dirty="0"/>
              <a:t>Most were critical access</a:t>
            </a:r>
          </a:p>
          <a:p>
            <a:pPr lvl="1"/>
            <a:r>
              <a:rPr lang="en-US" sz="1700" dirty="0"/>
              <a:t>Support</a:t>
            </a:r>
          </a:p>
          <a:p>
            <a:pPr lvl="1"/>
            <a:r>
              <a:rPr lang="en-US" sz="1700" dirty="0"/>
              <a:t>Resources</a:t>
            </a:r>
          </a:p>
          <a:p>
            <a:pPr lvl="1"/>
            <a:r>
              <a:rPr lang="en-US" sz="1700" dirty="0"/>
              <a:t>Ongoing guidance</a:t>
            </a:r>
          </a:p>
          <a:p>
            <a:r>
              <a:rPr lang="en-US" sz="2000" dirty="0"/>
              <a:t>Meeting the screening needs of our region</a:t>
            </a:r>
          </a:p>
          <a:p>
            <a:r>
              <a:rPr lang="en-US" sz="2000" dirty="0"/>
              <a:t>Contact information</a:t>
            </a:r>
          </a:p>
          <a:p>
            <a:pPr lvl="1"/>
            <a:r>
              <a:rPr lang="en-US" dirty="0"/>
              <a:t>Lori Pietig MHA, CT, RT, (R)</a:t>
            </a:r>
          </a:p>
          <a:p>
            <a:pPr marL="457200" lvl="1" indent="0">
              <a:buNone/>
            </a:pPr>
            <a:r>
              <a:rPr lang="en-US" dirty="0"/>
              <a:t>     </a:t>
            </a:r>
            <a:r>
              <a:rPr lang="en-US" dirty="0">
                <a:hlinkClick r:id="rId2"/>
              </a:rPr>
              <a:t>lpietig@stanthonyhospital.org</a:t>
            </a:r>
            <a:endParaRPr lang="en-US" dirty="0"/>
          </a:p>
          <a:p>
            <a:pPr marL="457200" lvl="1" indent="0">
              <a:buNone/>
            </a:pPr>
            <a:r>
              <a:rPr lang="en-US" dirty="0"/>
              <a:t>     712-794-5505</a:t>
            </a:r>
          </a:p>
        </p:txBody>
      </p:sp>
    </p:spTree>
    <p:extLst>
      <p:ext uri="{BB962C8B-B14F-4D97-AF65-F5344CB8AC3E}">
        <p14:creationId xmlns:p14="http://schemas.microsoft.com/office/powerpoint/2010/main" val="3905859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rmAutofit fontScale="77500" lnSpcReduction="20000"/>
          </a:bodyPr>
          <a:lstStyle/>
          <a:p>
            <a:r>
              <a:rPr lang="en-US" dirty="0"/>
              <a:t>American Lung Association</a:t>
            </a:r>
          </a:p>
          <a:p>
            <a:pPr lvl="1"/>
            <a:r>
              <a:rPr lang="en-US" dirty="0">
                <a:hlinkClick r:id="rId2"/>
              </a:rPr>
              <a:t>http://www.savedbythescan.org/</a:t>
            </a:r>
            <a:endParaRPr lang="en-US" dirty="0"/>
          </a:p>
          <a:p>
            <a:r>
              <a:rPr lang="en-US" dirty="0"/>
              <a:t>Lung-RADS Assessment Tool</a:t>
            </a:r>
          </a:p>
          <a:p>
            <a:pPr lvl="1"/>
            <a:r>
              <a:rPr lang="en-US" dirty="0">
                <a:hlinkClick r:id="rId3"/>
              </a:rPr>
              <a:t>https://www.acr.org/-/media/ACR/Files/RADS/Lung-RADS/LungRADSAssessmentCategoriesv1-1.pdf</a:t>
            </a:r>
            <a:endParaRPr lang="en-US" dirty="0"/>
          </a:p>
          <a:p>
            <a:r>
              <a:rPr lang="en-US" dirty="0"/>
              <a:t>ACR/NRDR Lung Cancer Screening Registry</a:t>
            </a:r>
          </a:p>
          <a:p>
            <a:pPr lvl="1"/>
            <a:r>
              <a:rPr lang="en-US" dirty="0">
                <a:hlinkClick r:id="rId4"/>
              </a:rPr>
              <a:t>https://www.acr.org/Practice-Management-Quality-Informatics/Registries/Lung-Cancer-Screening-Registry</a:t>
            </a:r>
            <a:endParaRPr lang="en-US" dirty="0"/>
          </a:p>
          <a:p>
            <a:pPr lvl="1"/>
            <a:r>
              <a:rPr lang="en-US" dirty="0">
                <a:hlinkClick r:id="rId5"/>
              </a:rPr>
              <a:t>https://nrdrsupport.acr.org/support/solutions/articles/11000029003-items-you-ll-need-to-register</a:t>
            </a:r>
            <a:endParaRPr lang="en-US" dirty="0"/>
          </a:p>
          <a:p>
            <a:r>
              <a:rPr lang="en-US" dirty="0"/>
              <a:t>Decision Making Tools- Provider</a:t>
            </a:r>
          </a:p>
          <a:p>
            <a:pPr lvl="1"/>
            <a:r>
              <a:rPr lang="en-US" dirty="0">
                <a:hlinkClick r:id="rId6"/>
              </a:rPr>
              <a:t>https://effectivehealthcare.ahrq.gov/decision-aids/lung-cancer-screening/static/lung-cancer-screening-clin-checklist.pdf</a:t>
            </a:r>
            <a:r>
              <a:rPr lang="en-US" dirty="0"/>
              <a:t>	</a:t>
            </a:r>
          </a:p>
          <a:p>
            <a:r>
              <a:rPr lang="en-US" dirty="0"/>
              <a:t>Decision Making Tools- Patient</a:t>
            </a:r>
          </a:p>
          <a:p>
            <a:pPr lvl="1"/>
            <a:r>
              <a:rPr lang="en-US" dirty="0">
                <a:hlinkClick r:id="rId7"/>
              </a:rPr>
              <a:t>https://effectivehealthcare.ahrq.gov/decision-aids/lung-cancer-screening/static/lung-cancer-screening-decision-aid.pdf</a:t>
            </a:r>
            <a:endParaRPr lang="en-US" dirty="0"/>
          </a:p>
          <a:p>
            <a:pPr lvl="2"/>
            <a:endParaRPr lang="en-US" dirty="0"/>
          </a:p>
          <a:p>
            <a:pPr lvl="2"/>
            <a:endParaRPr lang="en-US" dirty="0"/>
          </a:p>
          <a:p>
            <a:pPr lvl="1"/>
            <a:endParaRPr lang="en-US" dirty="0"/>
          </a:p>
        </p:txBody>
      </p:sp>
    </p:spTree>
    <p:extLst>
      <p:ext uri="{BB962C8B-B14F-4D97-AF65-F5344CB8AC3E}">
        <p14:creationId xmlns:p14="http://schemas.microsoft.com/office/powerpoint/2010/main" val="2066563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r>
              <a:rPr lang="en-US" dirty="0">
                <a:hlinkClick r:id="rId2"/>
              </a:rPr>
              <a:t>https://www.ncbi.nlm.nih.gov/pmc/articles/PMC4624749/</a:t>
            </a:r>
            <a:endParaRPr lang="en-US" dirty="0"/>
          </a:p>
          <a:p>
            <a:r>
              <a:rPr lang="en-US" dirty="0">
                <a:hlinkClick r:id="rId3"/>
              </a:rPr>
              <a:t>https://effectivehealthcare.ahrq.gov/decision-aids/lung-cancer-screening/static/lung-cancer-screening-clin-checklist.pdf</a:t>
            </a:r>
            <a:endParaRPr lang="en-US" dirty="0"/>
          </a:p>
          <a:p>
            <a:r>
              <a:rPr lang="en-US" dirty="0">
                <a:hlinkClick r:id="rId4"/>
              </a:rPr>
              <a:t>https://effectivehealthcare.ahrq.gov/decision-aids/lung-cancer-screening/static/lung-cancer-screening-decision-aid.pdf</a:t>
            </a:r>
            <a:endParaRPr lang="en-US" dirty="0"/>
          </a:p>
          <a:p>
            <a:endParaRPr lang="en-US" dirty="0"/>
          </a:p>
          <a:p>
            <a:endParaRPr lang="en-US" dirty="0"/>
          </a:p>
        </p:txBody>
      </p:sp>
    </p:spTree>
    <p:extLst>
      <p:ext uri="{BB962C8B-B14F-4D97-AF65-F5344CB8AC3E}">
        <p14:creationId xmlns:p14="http://schemas.microsoft.com/office/powerpoint/2010/main" val="2252542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5831" y="3355848"/>
            <a:ext cx="8852170" cy="1673352"/>
          </a:xfrm>
        </p:spPr>
        <p:txBody>
          <a:bodyPr>
            <a:normAutofit fontScale="90000"/>
          </a:bodyPr>
          <a:lstStyle/>
          <a:p>
            <a:r>
              <a:rPr lang="en-US" sz="4000" dirty="0"/>
              <a:t>Shared decision making for lung cancer screening</a:t>
            </a:r>
            <a:br>
              <a:rPr lang="en-US" sz="4000" dirty="0"/>
            </a:br>
            <a:r>
              <a:rPr lang="en-US" sz="4000" dirty="0"/>
              <a:t>UI Rural Cancer Collaboratory</a:t>
            </a:r>
            <a:endParaRPr lang="en-US" sz="3100" dirty="0"/>
          </a:p>
        </p:txBody>
      </p:sp>
      <p:sp>
        <p:nvSpPr>
          <p:cNvPr id="3" name="Subtitle 2"/>
          <p:cNvSpPr>
            <a:spLocks noGrp="1"/>
          </p:cNvSpPr>
          <p:nvPr>
            <p:ph type="subTitle" idx="1"/>
          </p:nvPr>
        </p:nvSpPr>
        <p:spPr>
          <a:xfrm>
            <a:off x="2209800" y="583659"/>
            <a:ext cx="8077200" cy="1917905"/>
          </a:xfrm>
        </p:spPr>
        <p:txBody>
          <a:bodyPr>
            <a:normAutofit fontScale="92500" lnSpcReduction="10000"/>
          </a:bodyPr>
          <a:lstStyle/>
          <a:p>
            <a:r>
              <a:rPr lang="en-US" sz="2800" b="1" dirty="0">
                <a:solidFill>
                  <a:srgbClr val="FFC000"/>
                </a:solidFill>
              </a:rPr>
              <a:t>Richard M. Hoffman, MD,  MPH</a:t>
            </a:r>
          </a:p>
          <a:p>
            <a:r>
              <a:rPr lang="en-US" sz="2800" dirty="0"/>
              <a:t>University of Iowa Carver College of Medicine</a:t>
            </a:r>
          </a:p>
          <a:p>
            <a:r>
              <a:rPr lang="en-US" sz="2800" dirty="0"/>
              <a:t>     Division of General Internal Medicine</a:t>
            </a:r>
          </a:p>
          <a:p>
            <a:r>
              <a:rPr lang="en-US" sz="2800" dirty="0"/>
              <a:t>University of Iowa Holden Comprehensive Cancer Center</a:t>
            </a:r>
          </a:p>
          <a:p>
            <a:r>
              <a:rPr lang="en-US" sz="2800" dirty="0"/>
              <a:t>     Cancer Epidemiology and Population Science Program</a:t>
            </a:r>
          </a:p>
        </p:txBody>
      </p:sp>
    </p:spTree>
    <p:extLst>
      <p:ext uri="{BB962C8B-B14F-4D97-AF65-F5344CB8AC3E}">
        <p14:creationId xmlns:p14="http://schemas.microsoft.com/office/powerpoint/2010/main" val="2605476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lstStyle/>
          <a:p>
            <a:r>
              <a:rPr lang="en-US" dirty="0"/>
              <a:t>Author, UpToDate®, prostate cancer screening chapter</a:t>
            </a:r>
            <a:br>
              <a:rPr lang="en-US" dirty="0"/>
            </a:br>
            <a:endParaRPr lang="en-US" dirty="0"/>
          </a:p>
          <a:p>
            <a:r>
              <a:rPr lang="en-US" dirty="0"/>
              <a:t>Co-Author, Bates Guide to Physical Examination and History Taking</a:t>
            </a:r>
          </a:p>
          <a:p>
            <a:endParaRPr lang="en-US" dirty="0"/>
          </a:p>
          <a:p>
            <a:r>
              <a:rPr lang="en-US" dirty="0"/>
              <a:t>Member, National Lung Cancer Roundtable</a:t>
            </a:r>
          </a:p>
        </p:txBody>
      </p:sp>
    </p:spTree>
    <p:extLst>
      <p:ext uri="{BB962C8B-B14F-4D97-AF65-F5344CB8AC3E}">
        <p14:creationId xmlns:p14="http://schemas.microsoft.com/office/powerpoint/2010/main" val="3372645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E0999-9246-C246-9EA8-B5EA1F2E04B7}"/>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5D3A4666-3ED8-1E44-BDF3-A87C5F73E4FE}"/>
              </a:ext>
            </a:extLst>
          </p:cNvPr>
          <p:cNvSpPr>
            <a:spLocks noGrp="1"/>
          </p:cNvSpPr>
          <p:nvPr>
            <p:ph type="body" idx="1"/>
          </p:nvPr>
        </p:nvSpPr>
        <p:spPr/>
        <p:txBody>
          <a:bodyPr>
            <a:normAutofit/>
          </a:bodyPr>
          <a:lstStyle/>
          <a:p>
            <a:r>
              <a:rPr lang="en-US" dirty="0"/>
              <a:t>Lung cancer screening</a:t>
            </a:r>
          </a:p>
          <a:p>
            <a:endParaRPr lang="en-US" dirty="0"/>
          </a:p>
          <a:p>
            <a:r>
              <a:rPr lang="en-US" dirty="0"/>
              <a:t>Shared decision making</a:t>
            </a:r>
          </a:p>
          <a:p>
            <a:endParaRPr lang="en-US" dirty="0"/>
          </a:p>
          <a:p>
            <a:r>
              <a:rPr lang="en-US" dirty="0"/>
              <a:t>Implementing shared decision making for lung cancer screening</a:t>
            </a:r>
          </a:p>
          <a:p>
            <a:pPr marL="118872" indent="0">
              <a:buNone/>
            </a:pPr>
            <a:endParaRPr lang="en-US" dirty="0"/>
          </a:p>
        </p:txBody>
      </p:sp>
    </p:spTree>
    <p:extLst>
      <p:ext uri="{BB962C8B-B14F-4D97-AF65-F5344CB8AC3E}">
        <p14:creationId xmlns:p14="http://schemas.microsoft.com/office/powerpoint/2010/main" val="2486613393"/>
      </p:ext>
    </p:extLst>
  </p:cSld>
  <p:clrMapOvr>
    <a:masterClrMapping/>
  </p:clrMapOvr>
  <mc:AlternateContent xmlns:mc="http://schemas.openxmlformats.org/markup-compatibility/2006" xmlns:p14="http://schemas.microsoft.com/office/powerpoint/2010/main">
    <mc:Choice Requires="p14">
      <p:transition spd="slow" p14:dur="2000" advTm="17075"/>
    </mc:Choice>
    <mc:Fallback xmlns="">
      <p:transition spd="slow" advTm="1707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Lung cancer burden</a:t>
            </a:r>
          </a:p>
        </p:txBody>
      </p:sp>
      <p:pic>
        <p:nvPicPr>
          <p:cNvPr id="5" name="Content Placeholder 4">
            <a:extLst>
              <a:ext uri="{FF2B5EF4-FFF2-40B4-BE49-F238E27FC236}">
                <a16:creationId xmlns:a16="http://schemas.microsoft.com/office/drawing/2014/main" id="{1A5CF8CE-70C2-DD41-9E17-DAF9428B5974}"/>
              </a:ext>
            </a:extLst>
          </p:cNvPr>
          <p:cNvPicPr>
            <a:picLocks noGrp="1" noChangeAspect="1"/>
          </p:cNvPicPr>
          <p:nvPr>
            <p:ph idx="4294967295"/>
          </p:nvPr>
        </p:nvPicPr>
        <p:blipFill>
          <a:blip r:embed="rId2"/>
          <a:stretch>
            <a:fillRect/>
          </a:stretch>
        </p:blipFill>
        <p:spPr>
          <a:xfrm>
            <a:off x="2395220" y="1755371"/>
            <a:ext cx="7401560" cy="4625975"/>
          </a:xfrm>
        </p:spPr>
      </p:pic>
    </p:spTree>
    <p:extLst>
      <p:ext uri="{BB962C8B-B14F-4D97-AF65-F5344CB8AC3E}">
        <p14:creationId xmlns:p14="http://schemas.microsoft.com/office/powerpoint/2010/main" val="1240224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the burden</a:t>
            </a:r>
          </a:p>
        </p:txBody>
      </p:sp>
      <p:pic>
        <p:nvPicPr>
          <p:cNvPr id="3" name="Picture 2"/>
          <p:cNvPicPr>
            <a:picLocks noChangeAspect="1"/>
          </p:cNvPicPr>
          <p:nvPr/>
        </p:nvPicPr>
        <p:blipFill>
          <a:blip r:embed="rId2"/>
          <a:stretch>
            <a:fillRect/>
          </a:stretch>
        </p:blipFill>
        <p:spPr>
          <a:xfrm>
            <a:off x="3644631" y="1595337"/>
            <a:ext cx="5000017" cy="5058383"/>
          </a:xfrm>
          <a:prstGeom prst="rect">
            <a:avLst/>
          </a:prstGeom>
        </p:spPr>
      </p:pic>
    </p:spTree>
    <p:extLst>
      <p:ext uri="{BB962C8B-B14F-4D97-AF65-F5344CB8AC3E}">
        <p14:creationId xmlns:p14="http://schemas.microsoft.com/office/powerpoint/2010/main" val="62427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9EB7-2593-6F40-B852-5C4379E2F430}"/>
              </a:ext>
            </a:extLst>
          </p:cNvPr>
          <p:cNvSpPr>
            <a:spLocks noGrp="1"/>
          </p:cNvSpPr>
          <p:nvPr>
            <p:ph type="title"/>
          </p:nvPr>
        </p:nvSpPr>
        <p:spPr/>
        <p:txBody>
          <a:bodyPr/>
          <a:lstStyle/>
          <a:p>
            <a:r>
              <a:rPr lang="en-US" dirty="0"/>
              <a:t>Lung cancer stage and survival</a:t>
            </a:r>
          </a:p>
        </p:txBody>
      </p:sp>
      <p:graphicFrame>
        <p:nvGraphicFramePr>
          <p:cNvPr id="4" name="Content Placeholder 3">
            <a:extLst>
              <a:ext uri="{FF2B5EF4-FFF2-40B4-BE49-F238E27FC236}">
                <a16:creationId xmlns:a16="http://schemas.microsoft.com/office/drawing/2014/main" id="{C828665C-6A7F-8549-89A3-FAF07D20B7BE}"/>
              </a:ext>
            </a:extLst>
          </p:cNvPr>
          <p:cNvGraphicFramePr>
            <a:graphicFrameLocks noGrp="1"/>
          </p:cNvGraphicFramePr>
          <p:nvPr>
            <p:ph idx="1"/>
          </p:nvPr>
        </p:nvGraphicFramePr>
        <p:xfrm>
          <a:off x="1981200" y="1774826"/>
          <a:ext cx="8229600" cy="46259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D89B9C77-8544-D94D-A651-AD6438B04DC3}"/>
              </a:ext>
            </a:extLst>
          </p:cNvPr>
          <p:cNvSpPr/>
          <p:nvPr/>
        </p:nvSpPr>
        <p:spPr>
          <a:xfrm>
            <a:off x="3809999" y="6353548"/>
            <a:ext cx="5517932" cy="307777"/>
          </a:xfrm>
          <a:prstGeom prst="rect">
            <a:avLst/>
          </a:prstGeom>
        </p:spPr>
        <p:txBody>
          <a:bodyPr wrap="square">
            <a:spAutoFit/>
          </a:bodyPr>
          <a:lstStyle/>
          <a:p>
            <a:r>
              <a:rPr lang="en-US" sz="1400" dirty="0" err="1">
                <a:solidFill>
                  <a:prstClr val="black"/>
                </a:solidFill>
                <a:latin typeface="Corbel"/>
              </a:rPr>
              <a:t>Howlader</a:t>
            </a:r>
            <a:r>
              <a:rPr lang="en-US" sz="1400" dirty="0">
                <a:solidFill>
                  <a:prstClr val="black"/>
                </a:solidFill>
                <a:latin typeface="Corbel"/>
              </a:rPr>
              <a:t> N., et al. SEER Cancer Statistics Review, 1975-2018</a:t>
            </a:r>
          </a:p>
        </p:txBody>
      </p:sp>
      <p:sp>
        <p:nvSpPr>
          <p:cNvPr id="5" name="TextBox 4">
            <a:extLst>
              <a:ext uri="{FF2B5EF4-FFF2-40B4-BE49-F238E27FC236}">
                <a16:creationId xmlns:a16="http://schemas.microsoft.com/office/drawing/2014/main" id="{2C6188F0-7B08-514B-B0C5-AB7E3B2414A0}"/>
              </a:ext>
            </a:extLst>
          </p:cNvPr>
          <p:cNvSpPr txBox="1"/>
          <p:nvPr/>
        </p:nvSpPr>
        <p:spPr>
          <a:xfrm>
            <a:off x="1722785" y="3538332"/>
            <a:ext cx="375424" cy="369332"/>
          </a:xfrm>
          <a:prstGeom prst="rect">
            <a:avLst/>
          </a:prstGeom>
          <a:noFill/>
        </p:spPr>
        <p:txBody>
          <a:bodyPr wrap="none" rtlCol="0">
            <a:spAutoFit/>
          </a:bodyPr>
          <a:lstStyle/>
          <a:p>
            <a:r>
              <a:rPr lang="en-US" b="1" dirty="0">
                <a:solidFill>
                  <a:prstClr val="black"/>
                </a:solidFill>
                <a:latin typeface="Corbel"/>
              </a:rPr>
              <a:t>%</a:t>
            </a:r>
          </a:p>
        </p:txBody>
      </p:sp>
    </p:spTree>
    <p:extLst>
      <p:ext uri="{BB962C8B-B14F-4D97-AF65-F5344CB8AC3E}">
        <p14:creationId xmlns:p14="http://schemas.microsoft.com/office/powerpoint/2010/main" val="2486128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Access is Key</a:t>
            </a:r>
          </a:p>
        </p:txBody>
      </p:sp>
      <p:sp>
        <p:nvSpPr>
          <p:cNvPr id="3" name="Content Placeholder 2"/>
          <p:cNvSpPr>
            <a:spLocks noGrp="1"/>
          </p:cNvSpPr>
          <p:nvPr>
            <p:ph idx="1"/>
          </p:nvPr>
        </p:nvSpPr>
        <p:spPr/>
        <p:txBody>
          <a:bodyPr/>
          <a:lstStyle/>
          <a:p>
            <a:r>
              <a:rPr lang="en-US" dirty="0"/>
              <a:t>It has been proven that early detection of any kind of cancer is key to increased survival.</a:t>
            </a:r>
          </a:p>
          <a:p>
            <a:r>
              <a:rPr lang="en-US" dirty="0"/>
              <a:t>The 2018-2022 Iowa Cancer Plan made the adherence to cancer screening guidelines a priority. </a:t>
            </a:r>
          </a:p>
          <a:p>
            <a:r>
              <a:rPr lang="en-US" dirty="0"/>
              <a:t>These goals and initiatives are not out of reach for rural hospitals. </a:t>
            </a:r>
          </a:p>
          <a:p>
            <a:pPr lvl="1"/>
            <a:r>
              <a:rPr lang="en-US" dirty="0"/>
              <a:t>Take the resources you have and build programs to best serve your community.</a:t>
            </a:r>
          </a:p>
        </p:txBody>
      </p:sp>
    </p:spTree>
    <p:extLst>
      <p:ext uri="{BB962C8B-B14F-4D97-AF65-F5344CB8AC3E}">
        <p14:creationId xmlns:p14="http://schemas.microsoft.com/office/powerpoint/2010/main" val="3536290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Lung cancer screening</a:t>
            </a:r>
          </a:p>
        </p:txBody>
      </p:sp>
      <p:sp>
        <p:nvSpPr>
          <p:cNvPr id="3" name="Content Placeholder 2"/>
          <p:cNvSpPr>
            <a:spLocks noGrp="1"/>
          </p:cNvSpPr>
          <p:nvPr>
            <p:ph idx="1"/>
          </p:nvPr>
        </p:nvSpPr>
        <p:spPr/>
        <p:txBody>
          <a:bodyPr/>
          <a:lstStyle/>
          <a:p>
            <a:r>
              <a:rPr lang="en-US" dirty="0"/>
              <a:t>The evidence for screening</a:t>
            </a:r>
          </a:p>
          <a:p>
            <a:pPr lvl="1"/>
            <a:r>
              <a:rPr lang="en-US" dirty="0"/>
              <a:t>Chest radiography (CXR), sputum cytology are </a:t>
            </a:r>
            <a:r>
              <a:rPr lang="en-US" b="1" dirty="0">
                <a:solidFill>
                  <a:srgbClr val="FF0000"/>
                </a:solidFill>
              </a:rPr>
              <a:t>ineffective</a:t>
            </a:r>
            <a:r>
              <a:rPr lang="en-US" dirty="0">
                <a:solidFill>
                  <a:srgbClr val="FF0000"/>
                </a:solidFill>
              </a:rPr>
              <a:t> </a:t>
            </a:r>
            <a:br>
              <a:rPr lang="en-US" dirty="0"/>
            </a:br>
            <a:r>
              <a:rPr lang="en-US" sz="1600" dirty="0"/>
              <a:t>(</a:t>
            </a:r>
            <a:r>
              <a:rPr lang="en-US" sz="1600" dirty="0" err="1"/>
              <a:t>Manser</a:t>
            </a:r>
            <a:r>
              <a:rPr lang="en-US" sz="1600" dirty="0"/>
              <a:t> R. </a:t>
            </a:r>
            <a:r>
              <a:rPr lang="en-US" sz="1600" i="1" dirty="0"/>
              <a:t>Cochrane Database </a:t>
            </a:r>
            <a:r>
              <a:rPr lang="en-US" sz="1600" i="1" dirty="0" err="1"/>
              <a:t>Syst</a:t>
            </a:r>
            <a:r>
              <a:rPr lang="en-US" sz="1600" i="1" dirty="0"/>
              <a:t> Rev </a:t>
            </a:r>
            <a:r>
              <a:rPr lang="en-US" sz="1600" dirty="0"/>
              <a:t>2013</a:t>
            </a:r>
            <a:r>
              <a:rPr lang="en-US" sz="1600" dirty="0">
                <a:sym typeface="Wingdings"/>
              </a:rPr>
              <a:t>:6)</a:t>
            </a:r>
            <a:br>
              <a:rPr lang="en-US" sz="1600" dirty="0">
                <a:sym typeface="Wingdings"/>
              </a:rPr>
            </a:br>
            <a:endParaRPr lang="en-US" sz="1600" dirty="0"/>
          </a:p>
          <a:p>
            <a:pPr lvl="1"/>
            <a:r>
              <a:rPr lang="en-US" dirty="0"/>
              <a:t>Low-dose CT (LDCT) scanning is </a:t>
            </a:r>
            <a:r>
              <a:rPr lang="en-US" b="1" dirty="0">
                <a:solidFill>
                  <a:srgbClr val="92D050"/>
                </a:solidFill>
              </a:rPr>
              <a:t>effective</a:t>
            </a:r>
          </a:p>
          <a:p>
            <a:pPr lvl="2"/>
            <a:r>
              <a:rPr lang="en-US" dirty="0"/>
              <a:t>National Lung Screening Trial</a:t>
            </a:r>
            <a:r>
              <a:rPr lang="en-US" sz="1600" dirty="0"/>
              <a:t> (National Lung Screening Trial Research Team. </a:t>
            </a:r>
            <a:r>
              <a:rPr lang="en-US" sz="1600" i="1" dirty="0"/>
              <a:t>New </a:t>
            </a:r>
            <a:r>
              <a:rPr lang="en-US" sz="1600" i="1" dirty="0" err="1"/>
              <a:t>Engl</a:t>
            </a:r>
            <a:r>
              <a:rPr lang="en-US" sz="1600" i="1" dirty="0"/>
              <a:t> J Med</a:t>
            </a:r>
            <a:r>
              <a:rPr lang="en-US" sz="1600" dirty="0"/>
              <a:t> 2011;365:395)</a:t>
            </a:r>
          </a:p>
          <a:p>
            <a:pPr lvl="2"/>
            <a:r>
              <a:rPr lang="en-US" dirty="0"/>
              <a:t>NELSON </a:t>
            </a:r>
            <a:r>
              <a:rPr lang="en-US" sz="1600" dirty="0"/>
              <a:t>(de Koning HT. </a:t>
            </a:r>
            <a:r>
              <a:rPr lang="en-US" sz="1600" i="1" dirty="0"/>
              <a:t>New </a:t>
            </a:r>
            <a:r>
              <a:rPr lang="en-US" sz="1600" i="1" dirty="0" err="1"/>
              <a:t>Engl</a:t>
            </a:r>
            <a:r>
              <a:rPr lang="en-US" sz="1600" i="1" dirty="0"/>
              <a:t> J Med </a:t>
            </a:r>
            <a:r>
              <a:rPr lang="en-US" sz="1600" dirty="0"/>
              <a:t>2020:382:503)</a:t>
            </a:r>
          </a:p>
        </p:txBody>
      </p:sp>
    </p:spTree>
    <p:extLst>
      <p:ext uri="{BB962C8B-B14F-4D97-AF65-F5344CB8AC3E}">
        <p14:creationId xmlns:p14="http://schemas.microsoft.com/office/powerpoint/2010/main" val="2174952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National Lung Screening Trial (2011)</a:t>
            </a:r>
          </a:p>
        </p:txBody>
      </p:sp>
      <p:sp>
        <p:nvSpPr>
          <p:cNvPr id="3" name="Content Placeholder 2"/>
          <p:cNvSpPr>
            <a:spLocks noGrp="1"/>
          </p:cNvSpPr>
          <p:nvPr>
            <p:ph idx="1"/>
          </p:nvPr>
        </p:nvSpPr>
        <p:spPr/>
        <p:txBody>
          <a:bodyPr>
            <a:normAutofit/>
          </a:bodyPr>
          <a:lstStyle/>
          <a:p>
            <a:r>
              <a:rPr lang="en-US" sz="2800" dirty="0"/>
              <a:t>Randomized controlled trial</a:t>
            </a:r>
          </a:p>
          <a:p>
            <a:pPr lvl="1"/>
            <a:r>
              <a:rPr lang="en-US" dirty="0"/>
              <a:t>Subjects</a:t>
            </a:r>
          </a:p>
          <a:p>
            <a:pPr lvl="2"/>
            <a:r>
              <a:rPr lang="en-US" sz="2800" dirty="0"/>
              <a:t>53,454 adults 55-74, 30+ pack-years, smoked within past 15 years</a:t>
            </a:r>
          </a:p>
          <a:p>
            <a:pPr lvl="1"/>
            <a:r>
              <a:rPr lang="en-US" dirty="0"/>
              <a:t>Intervention</a:t>
            </a:r>
          </a:p>
          <a:p>
            <a:pPr lvl="2"/>
            <a:r>
              <a:rPr lang="en-US" sz="2800" dirty="0"/>
              <a:t>Three annual screenings with either LDCT or CXR</a:t>
            </a:r>
          </a:p>
          <a:p>
            <a:pPr lvl="1"/>
            <a:r>
              <a:rPr lang="en-US" dirty="0"/>
              <a:t>Median follow up 6.5 years</a:t>
            </a:r>
          </a:p>
          <a:p>
            <a:endParaRPr lang="en-US" sz="2800" dirty="0"/>
          </a:p>
        </p:txBody>
      </p:sp>
      <p:sp>
        <p:nvSpPr>
          <p:cNvPr id="4" name="TextBox 3">
            <a:extLst>
              <a:ext uri="{FF2B5EF4-FFF2-40B4-BE49-F238E27FC236}">
                <a16:creationId xmlns:a16="http://schemas.microsoft.com/office/drawing/2014/main" id="{43CCB253-457E-424F-AC5F-91686581756F}"/>
              </a:ext>
            </a:extLst>
          </p:cNvPr>
          <p:cNvSpPr txBox="1"/>
          <p:nvPr/>
        </p:nvSpPr>
        <p:spPr>
          <a:xfrm>
            <a:off x="1991141" y="6301409"/>
            <a:ext cx="4501489" cy="338554"/>
          </a:xfrm>
          <a:prstGeom prst="rect">
            <a:avLst/>
          </a:prstGeom>
          <a:noFill/>
        </p:spPr>
        <p:txBody>
          <a:bodyPr wrap="none" rtlCol="0">
            <a:spAutoFit/>
          </a:bodyPr>
          <a:lstStyle/>
          <a:p>
            <a:r>
              <a:rPr lang="en-US" sz="1600" dirty="0">
                <a:solidFill>
                  <a:prstClr val="black"/>
                </a:solidFill>
                <a:latin typeface="Corbel"/>
              </a:rPr>
              <a:t>NLST Research Team. </a:t>
            </a:r>
            <a:r>
              <a:rPr lang="en-US" sz="1600" i="1" dirty="0">
                <a:solidFill>
                  <a:prstClr val="black"/>
                </a:solidFill>
                <a:latin typeface="Corbel"/>
              </a:rPr>
              <a:t>New </a:t>
            </a:r>
            <a:r>
              <a:rPr lang="en-US" sz="1600" i="1" dirty="0" err="1">
                <a:solidFill>
                  <a:prstClr val="black"/>
                </a:solidFill>
                <a:latin typeface="Corbel"/>
              </a:rPr>
              <a:t>Engl</a:t>
            </a:r>
            <a:r>
              <a:rPr lang="en-US" sz="1600" i="1" dirty="0">
                <a:solidFill>
                  <a:prstClr val="black"/>
                </a:solidFill>
                <a:latin typeface="Corbel"/>
              </a:rPr>
              <a:t> J Med</a:t>
            </a:r>
            <a:r>
              <a:rPr lang="en-US" sz="1600" dirty="0">
                <a:solidFill>
                  <a:prstClr val="black"/>
                </a:solidFill>
                <a:latin typeface="Corbel"/>
              </a:rPr>
              <a:t> 2011;365:395</a:t>
            </a:r>
          </a:p>
        </p:txBody>
      </p:sp>
    </p:spTree>
    <p:extLst>
      <p:ext uri="{BB962C8B-B14F-4D97-AF65-F5344CB8AC3E}">
        <p14:creationId xmlns:p14="http://schemas.microsoft.com/office/powerpoint/2010/main" val="4001928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152400"/>
            <a:ext cx="8438322" cy="1251062"/>
          </a:xfrm>
        </p:spPr>
        <p:txBody>
          <a:bodyPr>
            <a:normAutofit fontScale="90000"/>
          </a:bodyPr>
          <a:lstStyle/>
          <a:p>
            <a:r>
              <a:rPr lang="en-US" dirty="0"/>
              <a:t>National Lung Screening Trial (NLST)</a:t>
            </a:r>
          </a:p>
        </p:txBody>
      </p:sp>
      <p:pic>
        <p:nvPicPr>
          <p:cNvPr id="5" name="Picture 4"/>
          <p:cNvPicPr>
            <a:picLocks noChangeAspect="1"/>
          </p:cNvPicPr>
          <p:nvPr/>
        </p:nvPicPr>
        <p:blipFill>
          <a:blip r:embed="rId2"/>
          <a:stretch>
            <a:fillRect/>
          </a:stretch>
        </p:blipFill>
        <p:spPr>
          <a:xfrm>
            <a:off x="2251087" y="1574279"/>
            <a:ext cx="7034818" cy="5194340"/>
          </a:xfrm>
          <a:prstGeom prst="rect">
            <a:avLst/>
          </a:prstGeom>
        </p:spPr>
      </p:pic>
      <p:sp>
        <p:nvSpPr>
          <p:cNvPr id="6" name="TextBox 5"/>
          <p:cNvSpPr txBox="1"/>
          <p:nvPr/>
        </p:nvSpPr>
        <p:spPr>
          <a:xfrm>
            <a:off x="6010915" y="1627524"/>
            <a:ext cx="4224910" cy="369332"/>
          </a:xfrm>
          <a:prstGeom prst="rect">
            <a:avLst/>
          </a:prstGeom>
          <a:noFill/>
        </p:spPr>
        <p:txBody>
          <a:bodyPr wrap="none" rtlCol="0">
            <a:spAutoFit/>
          </a:bodyPr>
          <a:lstStyle/>
          <a:p>
            <a:r>
              <a:rPr lang="en-US" b="1" dirty="0">
                <a:solidFill>
                  <a:srgbClr val="FF0000"/>
                </a:solidFill>
                <a:latin typeface="Corbel"/>
              </a:rPr>
              <a:t>Relative risk reduction 20% </a:t>
            </a:r>
            <a:r>
              <a:rPr lang="en-US" sz="1400" b="1" dirty="0">
                <a:solidFill>
                  <a:srgbClr val="FF0000"/>
                </a:solidFill>
                <a:latin typeface="Corbel"/>
              </a:rPr>
              <a:t>(95% CI 6.8-26.7)</a:t>
            </a:r>
          </a:p>
        </p:txBody>
      </p:sp>
    </p:spTree>
    <p:extLst>
      <p:ext uri="{BB962C8B-B14F-4D97-AF65-F5344CB8AC3E}">
        <p14:creationId xmlns:p14="http://schemas.microsoft.com/office/powerpoint/2010/main" val="1347636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Screening benefits</a:t>
            </a:r>
          </a:p>
        </p:txBody>
      </p:sp>
      <p:sp>
        <p:nvSpPr>
          <p:cNvPr id="3" name="Content Placeholder 2"/>
          <p:cNvSpPr>
            <a:spLocks noGrp="1"/>
          </p:cNvSpPr>
          <p:nvPr>
            <p:ph idx="1"/>
          </p:nvPr>
        </p:nvSpPr>
        <p:spPr/>
        <p:txBody>
          <a:bodyPr>
            <a:normAutofit/>
          </a:bodyPr>
          <a:lstStyle/>
          <a:p>
            <a:r>
              <a:rPr lang="en-US" dirty="0"/>
              <a:t>Lung cancer mortality reduced </a:t>
            </a:r>
          </a:p>
          <a:p>
            <a:pPr lvl="1"/>
            <a:r>
              <a:rPr lang="en-US" dirty="0"/>
              <a:t>Absolute risk reduction: 0.4 percentage points</a:t>
            </a:r>
          </a:p>
          <a:p>
            <a:pPr lvl="1"/>
            <a:r>
              <a:rPr lang="en-US">
                <a:solidFill>
                  <a:srgbClr val="FF0000"/>
                </a:solidFill>
              </a:rPr>
              <a:t>320</a:t>
            </a:r>
            <a:r>
              <a:rPr lang="en-US"/>
              <a:t> persons </a:t>
            </a:r>
            <a:r>
              <a:rPr lang="en-US" dirty="0"/>
              <a:t>needed to be screened 3 times to prevent </a:t>
            </a:r>
            <a:r>
              <a:rPr lang="en-US" dirty="0">
                <a:solidFill>
                  <a:srgbClr val="FF0000"/>
                </a:solidFill>
              </a:rPr>
              <a:t>one lung cancer death</a:t>
            </a:r>
            <a:r>
              <a:rPr lang="en-US" dirty="0"/>
              <a:t> after 6.5 years</a:t>
            </a:r>
          </a:p>
          <a:p>
            <a:pPr marL="457200" lvl="1" indent="0">
              <a:buNone/>
            </a:pPr>
            <a:endParaRPr lang="en-US" dirty="0"/>
          </a:p>
          <a:p>
            <a:pPr marL="68580" indent="0">
              <a:buNone/>
            </a:pPr>
            <a:endParaRPr lang="en-US" sz="1800" dirty="0"/>
          </a:p>
        </p:txBody>
      </p:sp>
    </p:spTree>
    <p:extLst>
      <p:ext uri="{BB962C8B-B14F-4D97-AF65-F5344CB8AC3E}">
        <p14:creationId xmlns:p14="http://schemas.microsoft.com/office/powerpoint/2010/main" val="1317813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Screening harms</a:t>
            </a:r>
          </a:p>
        </p:txBody>
      </p:sp>
      <p:sp>
        <p:nvSpPr>
          <p:cNvPr id="3" name="Content Placeholder 2"/>
          <p:cNvSpPr>
            <a:spLocks noGrp="1"/>
          </p:cNvSpPr>
          <p:nvPr>
            <p:ph idx="1"/>
          </p:nvPr>
        </p:nvSpPr>
        <p:spPr>
          <a:xfrm>
            <a:off x="1981200" y="1775192"/>
            <a:ext cx="8438225" cy="4625609"/>
          </a:xfrm>
        </p:spPr>
        <p:txBody>
          <a:bodyPr>
            <a:normAutofit/>
          </a:bodyPr>
          <a:lstStyle/>
          <a:p>
            <a:r>
              <a:rPr lang="en-US" dirty="0"/>
              <a:t>False positives </a:t>
            </a:r>
          </a:p>
          <a:p>
            <a:pPr lvl="1"/>
            <a:r>
              <a:rPr lang="en-US" dirty="0"/>
              <a:t>40% with abnormal scans during 3 screenings</a:t>
            </a:r>
          </a:p>
          <a:p>
            <a:pPr lvl="2"/>
            <a:r>
              <a:rPr lang="en-US" dirty="0"/>
              <a:t>96% false positives</a:t>
            </a:r>
          </a:p>
          <a:p>
            <a:r>
              <a:rPr lang="en-US" dirty="0"/>
              <a:t>Complications from invasive diagnostic tests</a:t>
            </a:r>
          </a:p>
          <a:p>
            <a:r>
              <a:rPr lang="en-US" dirty="0"/>
              <a:t>Incidental findings </a:t>
            </a:r>
          </a:p>
          <a:p>
            <a:r>
              <a:rPr lang="en-US" dirty="0"/>
              <a:t>Overdiagnosis</a:t>
            </a:r>
          </a:p>
          <a:p>
            <a:r>
              <a:rPr lang="en-US" dirty="0"/>
              <a:t>Radiation exposure</a:t>
            </a:r>
          </a:p>
          <a:p>
            <a:pPr marL="118872" indent="0">
              <a:buNone/>
            </a:pPr>
            <a:endParaRPr lang="en-US" b="1" dirty="0"/>
          </a:p>
        </p:txBody>
      </p:sp>
    </p:spTree>
    <p:extLst>
      <p:ext uri="{BB962C8B-B14F-4D97-AF65-F5344CB8AC3E}">
        <p14:creationId xmlns:p14="http://schemas.microsoft.com/office/powerpoint/2010/main" val="10868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C700-B8CD-204B-B432-FC904CEFF1A8}"/>
              </a:ext>
            </a:extLst>
          </p:cNvPr>
          <p:cNvSpPr>
            <a:spLocks noGrp="1"/>
          </p:cNvSpPr>
          <p:nvPr>
            <p:ph type="title"/>
          </p:nvPr>
        </p:nvSpPr>
        <p:spPr/>
        <p:txBody>
          <a:bodyPr>
            <a:normAutofit/>
          </a:bodyPr>
          <a:lstStyle/>
          <a:p>
            <a:r>
              <a:rPr lang="en-US" dirty="0"/>
              <a:t>US Preventive Services Task Force</a:t>
            </a:r>
          </a:p>
        </p:txBody>
      </p:sp>
      <p:sp>
        <p:nvSpPr>
          <p:cNvPr id="3" name="Content Placeholder 2">
            <a:extLst>
              <a:ext uri="{FF2B5EF4-FFF2-40B4-BE49-F238E27FC236}">
                <a16:creationId xmlns:a16="http://schemas.microsoft.com/office/drawing/2014/main" id="{9E67F319-B4F5-1C42-BFBF-AD873291AA55}"/>
              </a:ext>
            </a:extLst>
          </p:cNvPr>
          <p:cNvSpPr>
            <a:spLocks noGrp="1"/>
          </p:cNvSpPr>
          <p:nvPr>
            <p:ph idx="1"/>
          </p:nvPr>
        </p:nvSpPr>
        <p:spPr/>
        <p:txBody>
          <a:bodyPr/>
          <a:lstStyle/>
          <a:p>
            <a:r>
              <a:rPr lang="en-US" dirty="0"/>
              <a:t>Grade B recommendation</a:t>
            </a:r>
          </a:p>
          <a:p>
            <a:pPr lvl="1"/>
            <a:r>
              <a:rPr lang="en-US" dirty="0"/>
              <a:t>Annual screening</a:t>
            </a:r>
          </a:p>
          <a:p>
            <a:pPr lvl="1"/>
            <a:r>
              <a:rPr lang="en-US" dirty="0"/>
              <a:t>Ages 55  to 80</a:t>
            </a:r>
          </a:p>
          <a:p>
            <a:pPr lvl="1"/>
            <a:r>
              <a:rPr lang="en-US" dirty="0"/>
              <a:t>30 + pack year smoking history</a:t>
            </a:r>
          </a:p>
          <a:p>
            <a:pPr lvl="1"/>
            <a:r>
              <a:rPr lang="en-US" dirty="0"/>
              <a:t>Current smoker or quit &lt; 15 years</a:t>
            </a:r>
          </a:p>
        </p:txBody>
      </p:sp>
      <p:sp>
        <p:nvSpPr>
          <p:cNvPr id="4" name="TextBox 3">
            <a:extLst>
              <a:ext uri="{FF2B5EF4-FFF2-40B4-BE49-F238E27FC236}">
                <a16:creationId xmlns:a16="http://schemas.microsoft.com/office/drawing/2014/main" id="{D3272D5D-21E4-1447-BE2D-7A069B037D84}"/>
              </a:ext>
            </a:extLst>
          </p:cNvPr>
          <p:cNvSpPr txBox="1"/>
          <p:nvPr/>
        </p:nvSpPr>
        <p:spPr>
          <a:xfrm>
            <a:off x="2101580" y="6142536"/>
            <a:ext cx="3658694" cy="338554"/>
          </a:xfrm>
          <a:prstGeom prst="rect">
            <a:avLst/>
          </a:prstGeom>
          <a:noFill/>
        </p:spPr>
        <p:txBody>
          <a:bodyPr wrap="none" rtlCol="0">
            <a:spAutoFit/>
          </a:bodyPr>
          <a:lstStyle/>
          <a:p>
            <a:r>
              <a:rPr lang="en-US" sz="1600" dirty="0">
                <a:solidFill>
                  <a:prstClr val="black"/>
                </a:solidFill>
                <a:latin typeface="Corbel"/>
              </a:rPr>
              <a:t>Moyer VA. Ann Intern Med 2014;160:330. </a:t>
            </a:r>
          </a:p>
        </p:txBody>
      </p:sp>
    </p:spTree>
    <p:extLst>
      <p:ext uri="{BB962C8B-B14F-4D97-AF65-F5344CB8AC3E}">
        <p14:creationId xmlns:p14="http://schemas.microsoft.com/office/powerpoint/2010/main" val="2907706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100" dirty="0"/>
              <a:t>US Preventive Services Task Force</a:t>
            </a:r>
          </a:p>
        </p:txBody>
      </p:sp>
      <p:sp>
        <p:nvSpPr>
          <p:cNvPr id="3" name="Content Placeholder 2"/>
          <p:cNvSpPr>
            <a:spLocks noGrp="1"/>
          </p:cNvSpPr>
          <p:nvPr>
            <p:ph idx="1"/>
          </p:nvPr>
        </p:nvSpPr>
        <p:spPr>
          <a:xfrm>
            <a:off x="1850350" y="1733311"/>
            <a:ext cx="8229600" cy="4625609"/>
          </a:xfrm>
        </p:spPr>
        <p:txBody>
          <a:bodyPr>
            <a:normAutofit/>
          </a:bodyPr>
          <a:lstStyle/>
          <a:p>
            <a:r>
              <a:rPr lang="en-US" sz="2800" dirty="0"/>
              <a:t>Screening cannot prevent most lung cancer deaths, and smoking cessation remains essential</a:t>
            </a:r>
          </a:p>
          <a:p>
            <a:pPr marL="118872" indent="0">
              <a:buNone/>
            </a:pPr>
            <a:endParaRPr lang="en-US" sz="2800" dirty="0"/>
          </a:p>
          <a:p>
            <a:r>
              <a:rPr lang="en-US" sz="2800" dirty="0"/>
              <a:t>Lung cancer screening has substantial harms</a:t>
            </a:r>
            <a:br>
              <a:rPr lang="en-US" sz="2800" dirty="0"/>
            </a:br>
            <a:endParaRPr lang="en-US" sz="2800" dirty="0"/>
          </a:p>
          <a:p>
            <a:r>
              <a:rPr lang="en-US" sz="2800" dirty="0"/>
              <a:t>The decision to begin screening should be the result of a thorough discussion [</a:t>
            </a:r>
            <a:r>
              <a:rPr lang="en-US" sz="2800" b="1" i="1" dirty="0"/>
              <a:t>shared decision making</a:t>
            </a:r>
            <a:r>
              <a:rPr lang="en-US" sz="2800" dirty="0"/>
              <a:t>] of the possible benefits, limitations, and known and uncertain harms </a:t>
            </a:r>
          </a:p>
          <a:p>
            <a:pPr marL="457200" lvl="1" indent="0">
              <a:buNone/>
            </a:pPr>
            <a:endParaRPr lang="en-US" dirty="0"/>
          </a:p>
        </p:txBody>
      </p:sp>
      <p:sp>
        <p:nvSpPr>
          <p:cNvPr id="4" name="TextBox 3"/>
          <p:cNvSpPr txBox="1"/>
          <p:nvPr/>
        </p:nvSpPr>
        <p:spPr>
          <a:xfrm>
            <a:off x="2101580" y="6142536"/>
            <a:ext cx="3617016" cy="338554"/>
          </a:xfrm>
          <a:prstGeom prst="rect">
            <a:avLst/>
          </a:prstGeom>
          <a:noFill/>
        </p:spPr>
        <p:txBody>
          <a:bodyPr wrap="none" rtlCol="0">
            <a:spAutoFit/>
          </a:bodyPr>
          <a:lstStyle/>
          <a:p>
            <a:r>
              <a:rPr lang="en-US" sz="1600" dirty="0">
                <a:solidFill>
                  <a:prstClr val="black"/>
                </a:solidFill>
                <a:latin typeface="Corbel"/>
              </a:rPr>
              <a:t>Moyer VA. Ann Intern Med 2014;160:330.</a:t>
            </a:r>
          </a:p>
        </p:txBody>
      </p:sp>
    </p:spTree>
    <p:extLst>
      <p:ext uri="{BB962C8B-B14F-4D97-AF65-F5344CB8AC3E}">
        <p14:creationId xmlns:p14="http://schemas.microsoft.com/office/powerpoint/2010/main" val="1332256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A3BF-38E8-D548-A6E4-8E994A5DC4CD}"/>
              </a:ext>
            </a:extLst>
          </p:cNvPr>
          <p:cNvSpPr>
            <a:spLocks noGrp="1"/>
          </p:cNvSpPr>
          <p:nvPr>
            <p:ph type="title"/>
          </p:nvPr>
        </p:nvSpPr>
        <p:spPr/>
        <p:txBody>
          <a:bodyPr/>
          <a:lstStyle/>
          <a:p>
            <a:r>
              <a:rPr lang="en-US" dirty="0"/>
              <a:t>What is shared decision making?</a:t>
            </a:r>
          </a:p>
        </p:txBody>
      </p:sp>
    </p:spTree>
    <p:extLst>
      <p:ext uri="{BB962C8B-B14F-4D97-AF65-F5344CB8AC3E}">
        <p14:creationId xmlns:p14="http://schemas.microsoft.com/office/powerpoint/2010/main" val="2643595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p:cNvSpPr>
            <a:spLocks noGrp="1" noChangeArrowheads="1"/>
          </p:cNvSpPr>
          <p:nvPr>
            <p:ph type="title"/>
          </p:nvPr>
        </p:nvSpPr>
        <p:spPr/>
        <p:txBody>
          <a:bodyPr vert="horz" wrap="square" lIns="91440" tIns="45720" rIns="91440" bIns="45720" numCol="1" rtlCol="0" anchor="ctr" anchorCtr="0" compatLnSpc="1">
            <a:prstTxWarp prst="textNoShape">
              <a:avLst/>
            </a:prstTxWarp>
            <a:normAutofit/>
            <a:scene3d>
              <a:camera prst="orthographicFront"/>
              <a:lightRig rig="threePt" dir="t">
                <a:rot lat="0" lon="0" rev="4800000"/>
              </a:lightRig>
            </a:scene3d>
            <a:sp3d prstMaterial="matte">
              <a:bevelT w="50800" h="10160"/>
            </a:sp3d>
          </a:bodyPr>
          <a:lstStyle/>
          <a:p>
            <a:pPr eaLnBrk="1" hangingPunct="1">
              <a:defRPr/>
            </a:pPr>
            <a:r>
              <a:rPr lang="en-US" dirty="0"/>
              <a:t>Shared decision making</a:t>
            </a:r>
          </a:p>
        </p:txBody>
      </p:sp>
      <p:sp>
        <p:nvSpPr>
          <p:cNvPr id="63490" name="Rectangle 1027"/>
          <p:cNvSpPr>
            <a:spLocks noGrp="1" noChangeArrowheads="1"/>
          </p:cNvSpPr>
          <p:nvPr>
            <p:ph idx="1"/>
          </p:nvPr>
        </p:nvSpPr>
        <p:spPr/>
        <p:txBody>
          <a:bodyPr/>
          <a:lstStyle/>
          <a:p>
            <a:pPr eaLnBrk="1" hangingPunct="1"/>
            <a:r>
              <a:rPr lang="en-US" dirty="0">
                <a:latin typeface="Corbel" charset="0"/>
                <a:ea typeface="ＭＳ Ｐゴシック" charset="0"/>
                <a:cs typeface="ＭＳ Ｐゴシック" charset="0"/>
              </a:rPr>
              <a:t>Collaborative process that allows patients and their providers to make health care decisions together, taking into account the best scientific evidence available, as well as the patient’s values and preferences</a:t>
            </a:r>
            <a:br>
              <a:rPr lang="en-US" dirty="0">
                <a:latin typeface="Corbel" charset="0"/>
                <a:ea typeface="ＭＳ Ｐゴシック" charset="0"/>
                <a:cs typeface="ＭＳ Ｐゴシック" charset="0"/>
              </a:rPr>
            </a:br>
            <a:endParaRPr lang="en-US" dirty="0">
              <a:latin typeface="Corbel" charset="0"/>
              <a:ea typeface="ＭＳ Ｐゴシック" charset="0"/>
              <a:cs typeface="ＭＳ Ｐゴシック" charset="0"/>
            </a:endParaRPr>
          </a:p>
        </p:txBody>
      </p:sp>
      <p:sp>
        <p:nvSpPr>
          <p:cNvPr id="63491" name="Text Box 1028"/>
          <p:cNvSpPr txBox="1">
            <a:spLocks noChangeArrowheads="1"/>
          </p:cNvSpPr>
          <p:nvPr/>
        </p:nvSpPr>
        <p:spPr bwMode="auto">
          <a:xfrm>
            <a:off x="2667000" y="6096000"/>
            <a:ext cx="33522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20000"/>
              </a:spcBef>
              <a:buClr>
                <a:srgbClr val="680000"/>
              </a:buClr>
              <a:buSzPct val="60000"/>
            </a:pPr>
            <a:r>
              <a:rPr lang="en-US" sz="1600" dirty="0">
                <a:solidFill>
                  <a:prstClr val="black"/>
                </a:solidFill>
                <a:latin typeface="Corbel"/>
              </a:rPr>
              <a:t>http://</a:t>
            </a:r>
            <a:r>
              <a:rPr lang="en-US" sz="1600" dirty="0" err="1">
                <a:solidFill>
                  <a:prstClr val="black"/>
                </a:solidFill>
                <a:latin typeface="Corbel"/>
              </a:rPr>
              <a:t>informedmedicaldecisions.org</a:t>
            </a:r>
            <a:r>
              <a:rPr lang="en-US" sz="1600" dirty="0">
                <a:solidFill>
                  <a:prstClr val="black"/>
                </a:solidFill>
                <a:latin typeface="Corbel"/>
              </a:rPr>
              <a:t>/</a:t>
            </a:r>
          </a:p>
        </p:txBody>
      </p:sp>
    </p:spTree>
    <p:extLst>
      <p:ext uri="{BB962C8B-B14F-4D97-AF65-F5344CB8AC3E}">
        <p14:creationId xmlns:p14="http://schemas.microsoft.com/office/powerpoint/2010/main" val="573663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A3BF-38E8-D548-A6E4-8E994A5DC4CD}"/>
              </a:ext>
            </a:extLst>
          </p:cNvPr>
          <p:cNvSpPr>
            <a:spLocks noGrp="1"/>
          </p:cNvSpPr>
          <p:nvPr>
            <p:ph type="title"/>
          </p:nvPr>
        </p:nvSpPr>
        <p:spPr/>
        <p:txBody>
          <a:bodyPr/>
          <a:lstStyle/>
          <a:p>
            <a:r>
              <a:rPr lang="en-US" dirty="0"/>
              <a:t>Why do we need to do SDM?</a:t>
            </a:r>
          </a:p>
        </p:txBody>
      </p:sp>
      <p:sp>
        <p:nvSpPr>
          <p:cNvPr id="3" name="Content Placeholder 2">
            <a:extLst>
              <a:ext uri="{FF2B5EF4-FFF2-40B4-BE49-F238E27FC236}">
                <a16:creationId xmlns:a16="http://schemas.microsoft.com/office/drawing/2014/main" id="{62B9975C-EF3A-A740-A40F-C2DB6A77BDC0}"/>
              </a:ext>
            </a:extLst>
          </p:cNvPr>
          <p:cNvSpPr>
            <a:spLocks noGrp="1"/>
          </p:cNvSpPr>
          <p:nvPr>
            <p:ph idx="1"/>
          </p:nvPr>
        </p:nvSpPr>
        <p:spPr/>
        <p:txBody>
          <a:bodyPr/>
          <a:lstStyle/>
          <a:p>
            <a:r>
              <a:rPr lang="en-US" dirty="0"/>
              <a:t>Centers for Medicare &amp; Medicaid Services (CMS)</a:t>
            </a:r>
          </a:p>
          <a:p>
            <a:pPr marL="118872" indent="0">
              <a:buNone/>
            </a:pPr>
            <a:endParaRPr lang="en-US" dirty="0"/>
          </a:p>
        </p:txBody>
      </p:sp>
    </p:spTree>
    <p:extLst>
      <p:ext uri="{BB962C8B-B14F-4D97-AF65-F5344CB8AC3E}">
        <p14:creationId xmlns:p14="http://schemas.microsoft.com/office/powerpoint/2010/main" val="3524046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Misconceptions</a:t>
            </a:r>
          </a:p>
        </p:txBody>
      </p:sp>
      <p:sp>
        <p:nvSpPr>
          <p:cNvPr id="3" name="Content Placeholder 2"/>
          <p:cNvSpPr>
            <a:spLocks noGrp="1"/>
          </p:cNvSpPr>
          <p:nvPr>
            <p:ph idx="1"/>
          </p:nvPr>
        </p:nvSpPr>
        <p:spPr>
          <a:xfrm>
            <a:off x="677334" y="1828801"/>
            <a:ext cx="8596668" cy="4212562"/>
          </a:xfrm>
        </p:spPr>
        <p:txBody>
          <a:bodyPr/>
          <a:lstStyle/>
          <a:p>
            <a:r>
              <a:rPr lang="en-US" sz="2800" dirty="0"/>
              <a:t>There is a huge cost</a:t>
            </a:r>
          </a:p>
          <a:p>
            <a:r>
              <a:rPr lang="en-US" sz="2800" dirty="0"/>
              <a:t>Dedicated full-time staff are needed</a:t>
            </a:r>
          </a:p>
          <a:p>
            <a:r>
              <a:rPr lang="en-US" sz="2800" dirty="0"/>
              <a:t>You need a fancy interface and tracking system</a:t>
            </a:r>
          </a:p>
          <a:p>
            <a:r>
              <a:rPr lang="en-US" sz="2800" dirty="0"/>
              <a:t>Complex levels of care are needed at your facility</a:t>
            </a:r>
          </a:p>
          <a:p>
            <a:r>
              <a:rPr lang="en-US" sz="2800" dirty="0"/>
              <a:t>You need to be ACR accredited to have a program</a:t>
            </a:r>
          </a:p>
          <a:p>
            <a:endParaRPr lang="en-US" dirty="0"/>
          </a:p>
          <a:p>
            <a:pPr marL="0" indent="0">
              <a:buNone/>
            </a:pPr>
            <a:endParaRPr lang="en-US" dirty="0"/>
          </a:p>
        </p:txBody>
      </p:sp>
    </p:spTree>
    <p:extLst>
      <p:ext uri="{BB962C8B-B14F-4D97-AF65-F5344CB8AC3E}">
        <p14:creationId xmlns:p14="http://schemas.microsoft.com/office/powerpoint/2010/main" val="1166331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CMS determination (2015)</a:t>
            </a:r>
          </a:p>
        </p:txBody>
      </p:sp>
      <p:sp>
        <p:nvSpPr>
          <p:cNvPr id="5" name="Content Placeholder 4"/>
          <p:cNvSpPr>
            <a:spLocks noGrp="1"/>
          </p:cNvSpPr>
          <p:nvPr>
            <p:ph idx="1"/>
          </p:nvPr>
        </p:nvSpPr>
        <p:spPr>
          <a:xfrm>
            <a:off x="1981200" y="1775192"/>
            <a:ext cx="8503920" cy="4625609"/>
          </a:xfrm>
        </p:spPr>
        <p:txBody>
          <a:bodyPr>
            <a:normAutofit/>
          </a:bodyPr>
          <a:lstStyle/>
          <a:p>
            <a:r>
              <a:rPr lang="en-US" sz="3000" dirty="0">
                <a:latin typeface="Corbel" charset="0"/>
                <a:ea typeface="ＭＳ Ｐゴシック" charset="0"/>
                <a:cs typeface="ＭＳ Ｐゴシック" charset="0"/>
              </a:rPr>
              <a:t>Preventive service benefit</a:t>
            </a:r>
          </a:p>
          <a:p>
            <a:pPr lvl="1"/>
            <a:r>
              <a:rPr lang="en-US" dirty="0">
                <a:latin typeface="Corbel" charset="0"/>
                <a:ea typeface="ＭＳ Ｐゴシック" charset="0"/>
                <a:cs typeface="ＭＳ Ｐゴシック" charset="0"/>
              </a:rPr>
              <a:t>Counseling visit documenting:</a:t>
            </a:r>
            <a:endParaRPr lang="en-US" dirty="0">
              <a:latin typeface="Corbel" charset="0"/>
              <a:ea typeface="ＭＳ Ｐゴシック" charset="0"/>
            </a:endParaRPr>
          </a:p>
          <a:p>
            <a:pPr lvl="2"/>
            <a:r>
              <a:rPr lang="en-US" sz="2600" dirty="0">
                <a:latin typeface="Corbel" charset="0"/>
                <a:ea typeface="ＭＳ Ｐゴシック" charset="0"/>
              </a:rPr>
              <a:t>Eligibility </a:t>
            </a:r>
          </a:p>
          <a:p>
            <a:pPr lvl="2"/>
            <a:r>
              <a:rPr lang="en-US" sz="2600" dirty="0">
                <a:solidFill>
                  <a:srgbClr val="FF0000"/>
                </a:solidFill>
                <a:latin typeface="Corbel" charset="0"/>
                <a:ea typeface="ＭＳ Ｐゴシック" charset="0"/>
              </a:rPr>
              <a:t>Shared decision making (SDM) using a decision aid</a:t>
            </a:r>
            <a:r>
              <a:rPr lang="en-US" sz="2600" dirty="0">
                <a:latin typeface="Corbel" charset="0"/>
                <a:ea typeface="ＭＳ Ｐゴシック" charset="0"/>
              </a:rPr>
              <a:t> to address benefits, harms, follow-up diagnostic testing, over-diagnosis, false positive rate, radiation exposure</a:t>
            </a:r>
          </a:p>
          <a:p>
            <a:pPr lvl="2"/>
            <a:r>
              <a:rPr lang="en-US" sz="2600" dirty="0">
                <a:latin typeface="Corbel" charset="0"/>
                <a:ea typeface="ＭＳ Ｐゴシック" charset="0"/>
              </a:rPr>
              <a:t>Counseling on adherence</a:t>
            </a:r>
          </a:p>
          <a:p>
            <a:pPr lvl="2"/>
            <a:r>
              <a:rPr lang="en-US" sz="2600" dirty="0">
                <a:latin typeface="Corbel" charset="0"/>
                <a:ea typeface="ＭＳ Ｐゴシック" charset="0"/>
                <a:cs typeface="ＭＳ Ｐゴシック" charset="0"/>
              </a:rPr>
              <a:t>Counseling on tobacco cessation/abstinence</a:t>
            </a:r>
          </a:p>
          <a:p>
            <a:endParaRPr lang="en-US" sz="2800" dirty="0"/>
          </a:p>
        </p:txBody>
      </p:sp>
      <p:sp>
        <p:nvSpPr>
          <p:cNvPr id="2" name="TextBox 1"/>
          <p:cNvSpPr txBox="1"/>
          <p:nvPr/>
        </p:nvSpPr>
        <p:spPr>
          <a:xfrm>
            <a:off x="2183282" y="6046612"/>
            <a:ext cx="7340471" cy="307777"/>
          </a:xfrm>
          <a:prstGeom prst="rect">
            <a:avLst/>
          </a:prstGeom>
          <a:noFill/>
        </p:spPr>
        <p:txBody>
          <a:bodyPr wrap="none" rtlCol="0">
            <a:spAutoFit/>
          </a:bodyPr>
          <a:lstStyle/>
          <a:p>
            <a:r>
              <a:rPr lang="en-US" sz="1400" dirty="0">
                <a:solidFill>
                  <a:prstClr val="black"/>
                </a:solidFill>
                <a:latin typeface="Corbel"/>
              </a:rPr>
              <a:t>https://</a:t>
            </a:r>
            <a:r>
              <a:rPr lang="en-US" sz="1400" dirty="0" err="1">
                <a:solidFill>
                  <a:prstClr val="black"/>
                </a:solidFill>
                <a:latin typeface="Corbel"/>
              </a:rPr>
              <a:t>www.cms.gov</a:t>
            </a:r>
            <a:r>
              <a:rPr lang="en-US" sz="1400" dirty="0">
                <a:solidFill>
                  <a:prstClr val="black"/>
                </a:solidFill>
                <a:latin typeface="Corbel"/>
              </a:rPr>
              <a:t>/</a:t>
            </a:r>
            <a:r>
              <a:rPr lang="en-US" sz="1400" dirty="0" err="1">
                <a:solidFill>
                  <a:prstClr val="black"/>
                </a:solidFill>
                <a:latin typeface="Corbel"/>
              </a:rPr>
              <a:t>medicare</a:t>
            </a:r>
            <a:r>
              <a:rPr lang="en-US" sz="1400" dirty="0">
                <a:solidFill>
                  <a:prstClr val="black"/>
                </a:solidFill>
                <a:latin typeface="Corbel"/>
              </a:rPr>
              <a:t>-coverage-database/details/</a:t>
            </a:r>
            <a:r>
              <a:rPr lang="en-US" sz="1400" dirty="0" err="1">
                <a:solidFill>
                  <a:prstClr val="black"/>
                </a:solidFill>
                <a:latin typeface="Corbel"/>
              </a:rPr>
              <a:t>nca-decision-memo.aspx?NCAId</a:t>
            </a:r>
            <a:r>
              <a:rPr lang="en-US" sz="1400" dirty="0">
                <a:solidFill>
                  <a:prstClr val="black"/>
                </a:solidFill>
                <a:latin typeface="Corbel"/>
              </a:rPr>
              <a:t>=274</a:t>
            </a:r>
          </a:p>
        </p:txBody>
      </p:sp>
    </p:spTree>
    <p:extLst>
      <p:ext uri="{BB962C8B-B14F-4D97-AF65-F5344CB8AC3E}">
        <p14:creationId xmlns:p14="http://schemas.microsoft.com/office/powerpoint/2010/main" val="2604613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A3BF-38E8-D548-A6E4-8E994A5DC4CD}"/>
              </a:ext>
            </a:extLst>
          </p:cNvPr>
          <p:cNvSpPr>
            <a:spLocks noGrp="1"/>
          </p:cNvSpPr>
          <p:nvPr>
            <p:ph type="title"/>
          </p:nvPr>
        </p:nvSpPr>
        <p:spPr/>
        <p:txBody>
          <a:bodyPr/>
          <a:lstStyle/>
          <a:p>
            <a:r>
              <a:rPr lang="en-US" dirty="0"/>
              <a:t>Why should we do SDM?</a:t>
            </a:r>
          </a:p>
        </p:txBody>
      </p:sp>
      <p:sp>
        <p:nvSpPr>
          <p:cNvPr id="3" name="Content Placeholder 2">
            <a:extLst>
              <a:ext uri="{FF2B5EF4-FFF2-40B4-BE49-F238E27FC236}">
                <a16:creationId xmlns:a16="http://schemas.microsoft.com/office/drawing/2014/main" id="{62B9975C-EF3A-A740-A40F-C2DB6A77BDC0}"/>
              </a:ext>
            </a:extLst>
          </p:cNvPr>
          <p:cNvSpPr>
            <a:spLocks noGrp="1"/>
          </p:cNvSpPr>
          <p:nvPr>
            <p:ph idx="1"/>
          </p:nvPr>
        </p:nvSpPr>
        <p:spPr/>
        <p:txBody>
          <a:bodyPr/>
          <a:lstStyle/>
          <a:p>
            <a:r>
              <a:rPr lang="en-US" dirty="0"/>
              <a:t>Preference-sensitive care</a:t>
            </a:r>
          </a:p>
          <a:p>
            <a:pPr marL="118872" indent="0">
              <a:buNone/>
            </a:pPr>
            <a:endParaRPr lang="en-US" dirty="0"/>
          </a:p>
          <a:p>
            <a:r>
              <a:rPr lang="en-US" dirty="0"/>
              <a:t>Value of SDM</a:t>
            </a:r>
          </a:p>
        </p:txBody>
      </p:sp>
    </p:spTree>
    <p:extLst>
      <p:ext uri="{BB962C8B-B14F-4D97-AF65-F5344CB8AC3E}">
        <p14:creationId xmlns:p14="http://schemas.microsoft.com/office/powerpoint/2010/main" val="4208694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C999-C331-0F40-BCAC-3063693B8483}"/>
              </a:ext>
            </a:extLst>
          </p:cNvPr>
          <p:cNvSpPr>
            <a:spLocks noGrp="1"/>
          </p:cNvSpPr>
          <p:nvPr>
            <p:ph type="title"/>
          </p:nvPr>
        </p:nvSpPr>
        <p:spPr/>
        <p:txBody>
          <a:bodyPr/>
          <a:lstStyle/>
          <a:p>
            <a:r>
              <a:rPr lang="en-US" dirty="0"/>
              <a:t>Preference-sensitive care</a:t>
            </a:r>
          </a:p>
        </p:txBody>
      </p:sp>
    </p:spTree>
    <p:extLst>
      <p:ext uri="{BB962C8B-B14F-4D97-AF65-F5344CB8AC3E}">
        <p14:creationId xmlns:p14="http://schemas.microsoft.com/office/powerpoint/2010/main" val="1701395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C999-C331-0F40-BCAC-3063693B8483}"/>
              </a:ext>
            </a:extLst>
          </p:cNvPr>
          <p:cNvSpPr>
            <a:spLocks noGrp="1"/>
          </p:cNvSpPr>
          <p:nvPr>
            <p:ph type="title"/>
          </p:nvPr>
        </p:nvSpPr>
        <p:spPr/>
        <p:txBody>
          <a:bodyPr/>
          <a:lstStyle/>
          <a:p>
            <a:r>
              <a:rPr lang="en-US" dirty="0"/>
              <a:t>Preference-sensitive care</a:t>
            </a:r>
          </a:p>
        </p:txBody>
      </p:sp>
      <p:sp>
        <p:nvSpPr>
          <p:cNvPr id="3" name="Content Placeholder 2">
            <a:extLst>
              <a:ext uri="{FF2B5EF4-FFF2-40B4-BE49-F238E27FC236}">
                <a16:creationId xmlns:a16="http://schemas.microsoft.com/office/drawing/2014/main" id="{739AC885-DC77-F545-B71E-D9AE0A308FFD}"/>
              </a:ext>
            </a:extLst>
          </p:cNvPr>
          <p:cNvSpPr>
            <a:spLocks noGrp="1"/>
          </p:cNvSpPr>
          <p:nvPr>
            <p:ph idx="1"/>
          </p:nvPr>
        </p:nvSpPr>
        <p:spPr/>
        <p:txBody>
          <a:bodyPr>
            <a:normAutofit/>
          </a:bodyPr>
          <a:lstStyle/>
          <a:p>
            <a:r>
              <a:rPr lang="en-US" dirty="0"/>
              <a:t>Preference-sensitive care comprises [interventions] that involve significant </a:t>
            </a:r>
            <a:r>
              <a:rPr lang="en-US" dirty="0">
                <a:solidFill>
                  <a:srgbClr val="FF0000"/>
                </a:solidFill>
              </a:rPr>
              <a:t>tradeoffs [benefits and harms] </a:t>
            </a:r>
            <a:r>
              <a:rPr lang="en-US" dirty="0"/>
              <a:t>affecting the patient’s quality and/or length of life.  </a:t>
            </a:r>
          </a:p>
        </p:txBody>
      </p:sp>
      <p:sp>
        <p:nvSpPr>
          <p:cNvPr id="4" name="TextBox 3">
            <a:extLst>
              <a:ext uri="{FF2B5EF4-FFF2-40B4-BE49-F238E27FC236}">
                <a16:creationId xmlns:a16="http://schemas.microsoft.com/office/drawing/2014/main" id="{293B7F28-7603-D748-B223-0A2D882DE79E}"/>
              </a:ext>
            </a:extLst>
          </p:cNvPr>
          <p:cNvSpPr txBox="1"/>
          <p:nvPr/>
        </p:nvSpPr>
        <p:spPr>
          <a:xfrm>
            <a:off x="1692964" y="6400800"/>
            <a:ext cx="7165744" cy="369332"/>
          </a:xfrm>
          <a:prstGeom prst="rect">
            <a:avLst/>
          </a:prstGeom>
          <a:noFill/>
        </p:spPr>
        <p:txBody>
          <a:bodyPr wrap="none" rtlCol="0">
            <a:spAutoFit/>
          </a:bodyPr>
          <a:lstStyle/>
          <a:p>
            <a:r>
              <a:rPr lang="en-US" dirty="0">
                <a:solidFill>
                  <a:prstClr val="black"/>
                </a:solidFill>
                <a:latin typeface="Corbel"/>
              </a:rPr>
              <a:t>	</a:t>
            </a:r>
            <a:r>
              <a:rPr lang="en-US" sz="1600" dirty="0">
                <a:solidFill>
                  <a:prstClr val="black"/>
                </a:solidFill>
                <a:latin typeface="Corbel"/>
              </a:rPr>
              <a:t>https://</a:t>
            </a:r>
            <a:r>
              <a:rPr lang="en-US" sz="1600" dirty="0" err="1">
                <a:solidFill>
                  <a:prstClr val="black"/>
                </a:solidFill>
                <a:latin typeface="Corbel"/>
              </a:rPr>
              <a:t>data.dartmouthatlas.org</a:t>
            </a:r>
            <a:r>
              <a:rPr lang="en-US" sz="1600" dirty="0">
                <a:solidFill>
                  <a:prstClr val="black"/>
                </a:solidFill>
                <a:latin typeface="Corbel"/>
              </a:rPr>
              <a:t>/downloads/reports/</a:t>
            </a:r>
            <a:r>
              <a:rPr lang="en-US" sz="1600" dirty="0" err="1">
                <a:solidFill>
                  <a:prstClr val="black"/>
                </a:solidFill>
                <a:latin typeface="Corbel"/>
              </a:rPr>
              <a:t>preference_sensitive.pdf</a:t>
            </a:r>
            <a:endParaRPr lang="en-US" sz="1600" dirty="0">
              <a:solidFill>
                <a:prstClr val="black"/>
              </a:solidFill>
              <a:latin typeface="Corbel"/>
            </a:endParaRPr>
          </a:p>
        </p:txBody>
      </p:sp>
    </p:spTree>
    <p:extLst>
      <p:ext uri="{BB962C8B-B14F-4D97-AF65-F5344CB8AC3E}">
        <p14:creationId xmlns:p14="http://schemas.microsoft.com/office/powerpoint/2010/main" val="3525847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C999-C331-0F40-BCAC-3063693B8483}"/>
              </a:ext>
            </a:extLst>
          </p:cNvPr>
          <p:cNvSpPr>
            <a:spLocks noGrp="1"/>
          </p:cNvSpPr>
          <p:nvPr>
            <p:ph type="title"/>
          </p:nvPr>
        </p:nvSpPr>
        <p:spPr/>
        <p:txBody>
          <a:bodyPr/>
          <a:lstStyle/>
          <a:p>
            <a:r>
              <a:rPr lang="en-US" dirty="0"/>
              <a:t>Preference-sensitive care</a:t>
            </a:r>
          </a:p>
        </p:txBody>
      </p:sp>
      <p:sp>
        <p:nvSpPr>
          <p:cNvPr id="3" name="Content Placeholder 2">
            <a:extLst>
              <a:ext uri="{FF2B5EF4-FFF2-40B4-BE49-F238E27FC236}">
                <a16:creationId xmlns:a16="http://schemas.microsoft.com/office/drawing/2014/main" id="{739AC885-DC77-F545-B71E-D9AE0A308FFD}"/>
              </a:ext>
            </a:extLst>
          </p:cNvPr>
          <p:cNvSpPr>
            <a:spLocks noGrp="1"/>
          </p:cNvSpPr>
          <p:nvPr>
            <p:ph idx="1"/>
          </p:nvPr>
        </p:nvSpPr>
        <p:spPr/>
        <p:txBody>
          <a:bodyPr>
            <a:normAutofit/>
          </a:bodyPr>
          <a:lstStyle/>
          <a:p>
            <a:r>
              <a:rPr lang="en-US" dirty="0"/>
              <a:t>Decisions about these interventions – whether to have them or not, which ones to have – ought to reflect patients’ personal values and preferences, and ought to be made only after patients have enough information to make an informed choice. </a:t>
            </a:r>
          </a:p>
        </p:txBody>
      </p:sp>
      <p:sp>
        <p:nvSpPr>
          <p:cNvPr id="4" name="TextBox 3">
            <a:extLst>
              <a:ext uri="{FF2B5EF4-FFF2-40B4-BE49-F238E27FC236}">
                <a16:creationId xmlns:a16="http://schemas.microsoft.com/office/drawing/2014/main" id="{293B7F28-7603-D748-B223-0A2D882DE79E}"/>
              </a:ext>
            </a:extLst>
          </p:cNvPr>
          <p:cNvSpPr txBox="1"/>
          <p:nvPr/>
        </p:nvSpPr>
        <p:spPr>
          <a:xfrm>
            <a:off x="1692964" y="6400800"/>
            <a:ext cx="7165744" cy="369332"/>
          </a:xfrm>
          <a:prstGeom prst="rect">
            <a:avLst/>
          </a:prstGeom>
          <a:noFill/>
        </p:spPr>
        <p:txBody>
          <a:bodyPr wrap="none" rtlCol="0">
            <a:spAutoFit/>
          </a:bodyPr>
          <a:lstStyle/>
          <a:p>
            <a:r>
              <a:rPr lang="en-US" dirty="0">
                <a:solidFill>
                  <a:prstClr val="black"/>
                </a:solidFill>
                <a:latin typeface="Corbel"/>
              </a:rPr>
              <a:t>	</a:t>
            </a:r>
            <a:r>
              <a:rPr lang="en-US" sz="1600" dirty="0">
                <a:solidFill>
                  <a:prstClr val="black"/>
                </a:solidFill>
                <a:latin typeface="Corbel"/>
              </a:rPr>
              <a:t>https://</a:t>
            </a:r>
            <a:r>
              <a:rPr lang="en-US" sz="1600" dirty="0" err="1">
                <a:solidFill>
                  <a:prstClr val="black"/>
                </a:solidFill>
                <a:latin typeface="Corbel"/>
              </a:rPr>
              <a:t>data.dartmouthatlas.org</a:t>
            </a:r>
            <a:r>
              <a:rPr lang="en-US" sz="1600" dirty="0">
                <a:solidFill>
                  <a:prstClr val="black"/>
                </a:solidFill>
                <a:latin typeface="Corbel"/>
              </a:rPr>
              <a:t>/downloads/reports/</a:t>
            </a:r>
            <a:r>
              <a:rPr lang="en-US" sz="1600" dirty="0" err="1">
                <a:solidFill>
                  <a:prstClr val="black"/>
                </a:solidFill>
                <a:latin typeface="Corbel"/>
              </a:rPr>
              <a:t>preference_sensitive.pdf</a:t>
            </a:r>
            <a:endParaRPr lang="en-US" sz="1600" dirty="0">
              <a:solidFill>
                <a:prstClr val="black"/>
              </a:solidFill>
              <a:latin typeface="Corbel"/>
            </a:endParaRPr>
          </a:p>
        </p:txBody>
      </p:sp>
    </p:spTree>
    <p:extLst>
      <p:ext uri="{BB962C8B-B14F-4D97-AF65-F5344CB8AC3E}">
        <p14:creationId xmlns:p14="http://schemas.microsoft.com/office/powerpoint/2010/main" val="2991270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9F58-2FE0-C74B-94BD-80F8C60F1B31}"/>
              </a:ext>
            </a:extLst>
          </p:cNvPr>
          <p:cNvSpPr>
            <a:spLocks noGrp="1"/>
          </p:cNvSpPr>
          <p:nvPr>
            <p:ph type="title"/>
          </p:nvPr>
        </p:nvSpPr>
        <p:spPr/>
        <p:txBody>
          <a:bodyPr/>
          <a:lstStyle/>
          <a:p>
            <a:r>
              <a:rPr lang="en-US" dirty="0"/>
              <a:t>Value of SDM using decision aids</a:t>
            </a:r>
          </a:p>
        </p:txBody>
      </p:sp>
      <p:sp>
        <p:nvSpPr>
          <p:cNvPr id="3" name="Content Placeholder 2">
            <a:extLst>
              <a:ext uri="{FF2B5EF4-FFF2-40B4-BE49-F238E27FC236}">
                <a16:creationId xmlns:a16="http://schemas.microsoft.com/office/drawing/2014/main" id="{F564F999-FC36-6940-B2EA-F8E9F6B88150}"/>
              </a:ext>
            </a:extLst>
          </p:cNvPr>
          <p:cNvSpPr>
            <a:spLocks noGrp="1"/>
          </p:cNvSpPr>
          <p:nvPr>
            <p:ph idx="1"/>
          </p:nvPr>
        </p:nvSpPr>
        <p:spPr/>
        <p:txBody>
          <a:bodyPr>
            <a:normAutofit/>
          </a:bodyPr>
          <a:lstStyle/>
          <a:p>
            <a:r>
              <a:rPr lang="en-US" dirty="0"/>
              <a:t>Benefit to participants</a:t>
            </a:r>
          </a:p>
          <a:p>
            <a:pPr lvl="1"/>
            <a:r>
              <a:rPr lang="en-US" dirty="0"/>
              <a:t>Improves knowledge of disease and options</a:t>
            </a:r>
          </a:p>
          <a:p>
            <a:pPr lvl="1"/>
            <a:r>
              <a:rPr lang="en-US" dirty="0"/>
              <a:t>Reduces decisional conflict</a:t>
            </a:r>
          </a:p>
          <a:p>
            <a:pPr lvl="1"/>
            <a:r>
              <a:rPr lang="en-US" dirty="0"/>
              <a:t>More accurately able to estimate benefits and harms</a:t>
            </a:r>
          </a:p>
          <a:p>
            <a:pPr lvl="1"/>
            <a:r>
              <a:rPr lang="en-US" dirty="0"/>
              <a:t>Be more involved in decision making</a:t>
            </a:r>
          </a:p>
          <a:p>
            <a:pPr lvl="1"/>
            <a:r>
              <a:rPr lang="en-US" dirty="0"/>
              <a:t>Make values-c0ncordant decisions</a:t>
            </a:r>
          </a:p>
          <a:p>
            <a:pPr lvl="1"/>
            <a:endParaRPr lang="en-US" dirty="0"/>
          </a:p>
        </p:txBody>
      </p:sp>
      <p:sp>
        <p:nvSpPr>
          <p:cNvPr id="4" name="TextBox 3">
            <a:extLst>
              <a:ext uri="{FF2B5EF4-FFF2-40B4-BE49-F238E27FC236}">
                <a16:creationId xmlns:a16="http://schemas.microsoft.com/office/drawing/2014/main" id="{1FF14DF4-9A41-284E-91CC-7FCB8D06495A}"/>
              </a:ext>
            </a:extLst>
          </p:cNvPr>
          <p:cNvSpPr txBox="1"/>
          <p:nvPr/>
        </p:nvSpPr>
        <p:spPr>
          <a:xfrm>
            <a:off x="1600201" y="6179820"/>
            <a:ext cx="8892540" cy="523220"/>
          </a:xfrm>
          <a:prstGeom prst="rect">
            <a:avLst/>
          </a:prstGeom>
          <a:noFill/>
        </p:spPr>
        <p:txBody>
          <a:bodyPr wrap="square" rtlCol="0">
            <a:spAutoFit/>
          </a:bodyPr>
          <a:lstStyle/>
          <a:p>
            <a:r>
              <a:rPr lang="en-US" sz="1400" dirty="0">
                <a:solidFill>
                  <a:prstClr val="black"/>
                </a:solidFill>
                <a:latin typeface="Corbel"/>
              </a:rPr>
              <a:t>Stacey D. https://</a:t>
            </a:r>
            <a:r>
              <a:rPr lang="en-US" sz="1400" dirty="0" err="1">
                <a:solidFill>
                  <a:prstClr val="black"/>
                </a:solidFill>
                <a:latin typeface="Corbel"/>
              </a:rPr>
              <a:t>www.cochrane.org</a:t>
            </a:r>
            <a:r>
              <a:rPr lang="en-US" sz="1400" dirty="0">
                <a:solidFill>
                  <a:prstClr val="black"/>
                </a:solidFill>
                <a:latin typeface="Corbel"/>
              </a:rPr>
              <a:t>/CD001431/COMMUN_decision-aids-help-people-who-are-facing-health-treatment-or-screening-decisions</a:t>
            </a:r>
          </a:p>
        </p:txBody>
      </p:sp>
    </p:spTree>
    <p:extLst>
      <p:ext uri="{BB962C8B-B14F-4D97-AF65-F5344CB8AC3E}">
        <p14:creationId xmlns:p14="http://schemas.microsoft.com/office/powerpoint/2010/main" val="24887979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A3BF-38E8-D548-A6E4-8E994A5DC4CD}"/>
              </a:ext>
            </a:extLst>
          </p:cNvPr>
          <p:cNvSpPr>
            <a:spLocks noGrp="1"/>
          </p:cNvSpPr>
          <p:nvPr>
            <p:ph type="title"/>
          </p:nvPr>
        </p:nvSpPr>
        <p:spPr/>
        <p:txBody>
          <a:bodyPr/>
          <a:lstStyle/>
          <a:p>
            <a:r>
              <a:rPr lang="en-US" dirty="0"/>
              <a:t>How do we perform SDM?</a:t>
            </a:r>
          </a:p>
        </p:txBody>
      </p:sp>
      <p:sp>
        <p:nvSpPr>
          <p:cNvPr id="3" name="Content Placeholder 2">
            <a:extLst>
              <a:ext uri="{FF2B5EF4-FFF2-40B4-BE49-F238E27FC236}">
                <a16:creationId xmlns:a16="http://schemas.microsoft.com/office/drawing/2014/main" id="{CFF2E7AE-8F9B-9D40-A08E-8CED1E1A0C80}"/>
              </a:ext>
            </a:extLst>
          </p:cNvPr>
          <p:cNvSpPr>
            <a:spLocks noGrp="1"/>
          </p:cNvSpPr>
          <p:nvPr>
            <p:ph idx="1"/>
          </p:nvPr>
        </p:nvSpPr>
        <p:spPr/>
        <p:txBody>
          <a:bodyPr/>
          <a:lstStyle/>
          <a:p>
            <a:r>
              <a:rPr lang="en-US" dirty="0"/>
              <a:t>Decision aids</a:t>
            </a:r>
          </a:p>
          <a:p>
            <a:endParaRPr lang="en-US" dirty="0"/>
          </a:p>
          <a:p>
            <a:r>
              <a:rPr lang="en-US" dirty="0"/>
              <a:t>SDM discussions</a:t>
            </a:r>
          </a:p>
          <a:p>
            <a:pPr marL="118872" indent="0">
              <a:buNone/>
            </a:pPr>
            <a:endParaRPr lang="en-US" dirty="0"/>
          </a:p>
          <a:p>
            <a:r>
              <a:rPr lang="en-US" dirty="0"/>
              <a:t>Implementing SDM in practice</a:t>
            </a:r>
          </a:p>
          <a:p>
            <a:endParaRPr lang="en-US" dirty="0"/>
          </a:p>
        </p:txBody>
      </p:sp>
    </p:spTree>
    <p:extLst>
      <p:ext uri="{BB962C8B-B14F-4D97-AF65-F5344CB8AC3E}">
        <p14:creationId xmlns:p14="http://schemas.microsoft.com/office/powerpoint/2010/main" val="3656383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a:bodyPr>
          <a:lstStyle/>
          <a:p>
            <a:pPr>
              <a:defRPr/>
            </a:pPr>
            <a:r>
              <a:rPr lang="en-US" dirty="0"/>
              <a:t>Decision Aids</a:t>
            </a:r>
          </a:p>
        </p:txBody>
      </p:sp>
      <p:sp>
        <p:nvSpPr>
          <p:cNvPr id="74754" name="Rectangle 3"/>
          <p:cNvSpPr>
            <a:spLocks noGrp="1" noChangeArrowheads="1"/>
          </p:cNvSpPr>
          <p:nvPr>
            <p:ph idx="1"/>
          </p:nvPr>
        </p:nvSpPr>
        <p:spPr/>
        <p:txBody>
          <a:bodyPr>
            <a:normAutofit/>
          </a:bodyPr>
          <a:lstStyle/>
          <a:p>
            <a:r>
              <a:rPr lang="en-US" dirty="0">
                <a:latin typeface="Corbel" charset="0"/>
                <a:ea typeface="ＭＳ Ｐゴシック" charset="0"/>
                <a:cs typeface="ＭＳ Ｐゴシック" charset="0"/>
              </a:rPr>
              <a:t>Tools that provide evidence-based information about a health condition, the options, associated benefits and harms, uncertainties</a:t>
            </a:r>
            <a:br>
              <a:rPr lang="en-US" dirty="0">
                <a:latin typeface="Corbel" charset="0"/>
                <a:ea typeface="ＭＳ Ｐゴシック" charset="0"/>
                <a:cs typeface="ＭＳ Ｐゴシック" charset="0"/>
              </a:rPr>
            </a:br>
            <a:endParaRPr lang="en-US" dirty="0">
              <a:latin typeface="Corbel" charset="0"/>
              <a:ea typeface="ＭＳ Ｐゴシック" charset="0"/>
              <a:cs typeface="ＭＳ Ｐゴシック" charset="0"/>
            </a:endParaRPr>
          </a:p>
          <a:p>
            <a:r>
              <a:rPr lang="en-US" dirty="0">
                <a:latin typeface="Corbel" charset="0"/>
                <a:ea typeface="ＭＳ Ｐゴシック" charset="0"/>
                <a:cs typeface="ＭＳ Ｐゴシック" charset="0"/>
              </a:rPr>
              <a:t>Help patients recognize the values-sensitive nature of the decision and to clarify their preferences</a:t>
            </a:r>
            <a:br>
              <a:rPr lang="en-US" dirty="0">
                <a:latin typeface="Corbel" charset="0"/>
                <a:ea typeface="ＭＳ Ｐゴシック" charset="0"/>
                <a:cs typeface="ＭＳ Ｐゴシック" charset="0"/>
              </a:rPr>
            </a:br>
            <a:endParaRPr lang="en-US" dirty="0">
              <a:latin typeface="Corbel" charset="0"/>
              <a:ea typeface="ＭＳ Ｐゴシック" charset="0"/>
              <a:cs typeface="ＭＳ Ｐゴシック" charset="0"/>
            </a:endParaRPr>
          </a:p>
          <a:p>
            <a:r>
              <a:rPr lang="en-US" dirty="0">
                <a:latin typeface="Corbel" charset="0"/>
                <a:ea typeface="ＭＳ Ｐゴシック" charset="0"/>
                <a:cs typeface="ＭＳ Ｐゴシック" charset="0"/>
              </a:rPr>
              <a:t>Provide structured guidance for communicating with providers</a:t>
            </a:r>
            <a:endParaRPr lang="en-US" sz="3000" dirty="0">
              <a:latin typeface="Corbel" charset="0"/>
              <a:ea typeface="ＭＳ Ｐゴシック" charset="0"/>
              <a:cs typeface="ＭＳ Ｐゴシック" charset="0"/>
            </a:endParaRPr>
          </a:p>
        </p:txBody>
      </p:sp>
      <p:sp>
        <p:nvSpPr>
          <p:cNvPr id="2" name="TextBox 1"/>
          <p:cNvSpPr txBox="1"/>
          <p:nvPr/>
        </p:nvSpPr>
        <p:spPr>
          <a:xfrm>
            <a:off x="2312960" y="6292714"/>
            <a:ext cx="5904180" cy="338554"/>
          </a:xfrm>
          <a:prstGeom prst="rect">
            <a:avLst/>
          </a:prstGeom>
          <a:noFill/>
        </p:spPr>
        <p:txBody>
          <a:bodyPr wrap="none" rtlCol="0">
            <a:spAutoFit/>
          </a:bodyPr>
          <a:lstStyle/>
          <a:p>
            <a:r>
              <a:rPr lang="en-US" sz="1600" dirty="0">
                <a:solidFill>
                  <a:prstClr val="black"/>
                </a:solidFill>
                <a:latin typeface="Corbel"/>
              </a:rPr>
              <a:t>O’</a:t>
            </a:r>
            <a:r>
              <a:rPr lang="en-US" altLang="ja-JP" sz="1600" dirty="0">
                <a:solidFill>
                  <a:prstClr val="black"/>
                </a:solidFill>
                <a:latin typeface="Corbel"/>
                <a:ea typeface="ＭＳ ゴシック" panose="020B0609070205080204" pitchFamily="49" charset="-128"/>
              </a:rPr>
              <a:t>Connor AM. Cochrane Database </a:t>
            </a:r>
            <a:r>
              <a:rPr lang="en-US" altLang="ja-JP" sz="1600" dirty="0" err="1">
                <a:solidFill>
                  <a:prstClr val="black"/>
                </a:solidFill>
                <a:latin typeface="Corbel"/>
                <a:ea typeface="ＭＳ ゴシック" panose="020B0609070205080204" pitchFamily="49" charset="-128"/>
              </a:rPr>
              <a:t>Syst</a:t>
            </a:r>
            <a:r>
              <a:rPr lang="en-US" altLang="ja-JP" sz="1600" dirty="0">
                <a:solidFill>
                  <a:prstClr val="black"/>
                </a:solidFill>
                <a:latin typeface="Corbel"/>
                <a:ea typeface="ＭＳ ゴシック" panose="020B0609070205080204" pitchFamily="49" charset="-128"/>
              </a:rPr>
              <a:t> Rev 2009;Jul 8;(3):CD001431</a:t>
            </a:r>
            <a:endParaRPr lang="en-US" sz="1600" dirty="0">
              <a:solidFill>
                <a:prstClr val="black"/>
              </a:solidFill>
              <a:latin typeface="Corbel"/>
            </a:endParaRPr>
          </a:p>
        </p:txBody>
      </p:sp>
    </p:spTree>
    <p:extLst>
      <p:ext uri="{BB962C8B-B14F-4D97-AF65-F5344CB8AC3E}">
        <p14:creationId xmlns:p14="http://schemas.microsoft.com/office/powerpoint/2010/main" val="2138763109"/>
      </p:ext>
    </p:extLst>
  </p:cSld>
  <p:clrMapOvr>
    <a:masterClrMapping/>
  </p:clrMapOvr>
  <p:transition spd="slow" advTm="14273"/>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05200" y="53236"/>
            <a:ext cx="5160995" cy="6804764"/>
          </a:xfrm>
          <a:prstGeom prst="rect">
            <a:avLst/>
          </a:prstGeom>
        </p:spPr>
      </p:pic>
      <p:sp>
        <p:nvSpPr>
          <p:cNvPr id="2" name="Oval 1">
            <a:extLst>
              <a:ext uri="{FF2B5EF4-FFF2-40B4-BE49-F238E27FC236}">
                <a16:creationId xmlns:a16="http://schemas.microsoft.com/office/drawing/2014/main" id="{84A592B1-C334-AF4A-9B5F-FBE161EFBCEE}"/>
              </a:ext>
            </a:extLst>
          </p:cNvPr>
          <p:cNvSpPr/>
          <p:nvPr/>
        </p:nvSpPr>
        <p:spPr>
          <a:xfrm>
            <a:off x="3505200" y="2724728"/>
            <a:ext cx="1694873" cy="618837"/>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0000"/>
                </a:solidFill>
              </a:ln>
              <a:solidFill>
                <a:prstClr val="white"/>
              </a:solidFill>
              <a:latin typeface="Corbel"/>
            </a:endParaRPr>
          </a:p>
        </p:txBody>
      </p:sp>
      <p:sp>
        <p:nvSpPr>
          <p:cNvPr id="3" name="Rectangle 2">
            <a:extLst>
              <a:ext uri="{FF2B5EF4-FFF2-40B4-BE49-F238E27FC236}">
                <a16:creationId xmlns:a16="http://schemas.microsoft.com/office/drawing/2014/main" id="{222EB981-5B90-0145-BB54-DEA5288FC58E}"/>
              </a:ext>
            </a:extLst>
          </p:cNvPr>
          <p:cNvSpPr/>
          <p:nvPr/>
        </p:nvSpPr>
        <p:spPr>
          <a:xfrm>
            <a:off x="3627581" y="2863273"/>
            <a:ext cx="1450109" cy="32327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orbel"/>
            </a:endParaRPr>
          </a:p>
        </p:txBody>
      </p:sp>
    </p:spTree>
    <p:extLst>
      <p:ext uri="{BB962C8B-B14F-4D97-AF65-F5344CB8AC3E}">
        <p14:creationId xmlns:p14="http://schemas.microsoft.com/office/powerpoint/2010/main" val="4283235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90631" y="0"/>
            <a:ext cx="5170289" cy="6705600"/>
          </a:xfrm>
          <a:prstGeom prst="rect">
            <a:avLst/>
          </a:prstGeom>
        </p:spPr>
      </p:pic>
      <p:sp>
        <p:nvSpPr>
          <p:cNvPr id="4" name="Rectangle 3">
            <a:extLst>
              <a:ext uri="{FF2B5EF4-FFF2-40B4-BE49-F238E27FC236}">
                <a16:creationId xmlns:a16="http://schemas.microsoft.com/office/drawing/2014/main" id="{E1ABB9A3-B5AD-064D-A8CD-3FE68D5BC963}"/>
              </a:ext>
            </a:extLst>
          </p:cNvPr>
          <p:cNvSpPr/>
          <p:nvPr/>
        </p:nvSpPr>
        <p:spPr>
          <a:xfrm>
            <a:off x="5192891" y="766619"/>
            <a:ext cx="1384240" cy="54494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orbel"/>
            </a:endParaRPr>
          </a:p>
        </p:txBody>
      </p:sp>
    </p:spTree>
    <p:extLst>
      <p:ext uri="{BB962C8B-B14F-4D97-AF65-F5344CB8AC3E}">
        <p14:creationId xmlns:p14="http://schemas.microsoft.com/office/powerpoint/2010/main" val="518309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 Anthony Regional Hospital</a:t>
            </a:r>
            <a:br>
              <a:rPr lang="en-US" dirty="0"/>
            </a:br>
            <a:r>
              <a:rPr lang="en-US" dirty="0"/>
              <a:t>					    Our Journey to Success</a:t>
            </a:r>
          </a:p>
        </p:txBody>
      </p:sp>
      <p:sp>
        <p:nvSpPr>
          <p:cNvPr id="3" name="Content Placeholder 2"/>
          <p:cNvSpPr>
            <a:spLocks noGrp="1"/>
          </p:cNvSpPr>
          <p:nvPr>
            <p:ph idx="1"/>
          </p:nvPr>
        </p:nvSpPr>
        <p:spPr/>
        <p:txBody>
          <a:bodyPr/>
          <a:lstStyle/>
          <a:p>
            <a:r>
              <a:rPr lang="en-US" dirty="0"/>
              <a:t>2014- Family practice physician kept asking for the program.</a:t>
            </a:r>
          </a:p>
          <a:p>
            <a:pPr lvl="1"/>
            <a:r>
              <a:rPr lang="en-US" sz="1800" dirty="0"/>
              <a:t>Research and Education</a:t>
            </a:r>
          </a:p>
          <a:p>
            <a:pPr lvl="2"/>
            <a:r>
              <a:rPr lang="en-US" sz="1800" dirty="0"/>
              <a:t>Many programs in place but were all cash programs</a:t>
            </a:r>
          </a:p>
          <a:p>
            <a:pPr lvl="2"/>
            <a:r>
              <a:rPr lang="en-US" sz="1800" dirty="0"/>
              <a:t>CMS and insurance companies did not have set guidelines for billing</a:t>
            </a:r>
          </a:p>
          <a:p>
            <a:pPr lvl="1"/>
            <a:r>
              <a:rPr lang="en-US" sz="1800" dirty="0"/>
              <a:t>No way to easily submit data for tracking</a:t>
            </a:r>
          </a:p>
          <a:p>
            <a:pPr lvl="1"/>
            <a:r>
              <a:rPr lang="en-US" sz="1800" dirty="0"/>
              <a:t>NRDR did not have their site up and running</a:t>
            </a:r>
          </a:p>
          <a:p>
            <a:pPr lvl="1"/>
            <a:r>
              <a:rPr lang="en-US" sz="1800" dirty="0"/>
              <a:t>Radiologist was not on board with starting the program</a:t>
            </a:r>
          </a:p>
          <a:p>
            <a:pPr lvl="2"/>
            <a:r>
              <a:rPr lang="en-US" sz="1800" dirty="0"/>
              <a:t>Retiring Soon</a:t>
            </a:r>
          </a:p>
          <a:p>
            <a:pPr marL="960120" lvl="2" indent="0">
              <a:buNone/>
            </a:pPr>
            <a:endParaRPr lang="en-US" dirty="0"/>
          </a:p>
        </p:txBody>
      </p:sp>
    </p:spTree>
    <p:extLst>
      <p:ext uri="{BB962C8B-B14F-4D97-AF65-F5344CB8AC3E}">
        <p14:creationId xmlns:p14="http://schemas.microsoft.com/office/powerpoint/2010/main" val="36029549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90631" y="0"/>
            <a:ext cx="5170289" cy="6705600"/>
          </a:xfrm>
          <a:prstGeom prst="rect">
            <a:avLst/>
          </a:prstGeom>
        </p:spPr>
      </p:pic>
      <p:sp>
        <p:nvSpPr>
          <p:cNvPr id="4" name="Rectangle 3">
            <a:extLst>
              <a:ext uri="{FF2B5EF4-FFF2-40B4-BE49-F238E27FC236}">
                <a16:creationId xmlns:a16="http://schemas.microsoft.com/office/drawing/2014/main" id="{E1ABB9A3-B5AD-064D-A8CD-3FE68D5BC963}"/>
              </a:ext>
            </a:extLst>
          </p:cNvPr>
          <p:cNvSpPr/>
          <p:nvPr/>
        </p:nvSpPr>
        <p:spPr>
          <a:xfrm>
            <a:off x="5163127" y="3151763"/>
            <a:ext cx="1560946" cy="189129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orbel"/>
            </a:endParaRPr>
          </a:p>
        </p:txBody>
      </p:sp>
    </p:spTree>
    <p:extLst>
      <p:ext uri="{BB962C8B-B14F-4D97-AF65-F5344CB8AC3E}">
        <p14:creationId xmlns:p14="http://schemas.microsoft.com/office/powerpoint/2010/main" val="2125768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28654" y="39626"/>
            <a:ext cx="5167586" cy="6778748"/>
          </a:xfrm>
          <a:prstGeom prst="rect">
            <a:avLst/>
          </a:prstGeom>
        </p:spPr>
      </p:pic>
      <p:sp>
        <p:nvSpPr>
          <p:cNvPr id="3" name="Rectangle 2">
            <a:extLst>
              <a:ext uri="{FF2B5EF4-FFF2-40B4-BE49-F238E27FC236}">
                <a16:creationId xmlns:a16="http://schemas.microsoft.com/office/drawing/2014/main" id="{D8011300-D545-CF4C-9658-1E0D7E592F62}"/>
              </a:ext>
            </a:extLst>
          </p:cNvPr>
          <p:cNvSpPr/>
          <p:nvPr/>
        </p:nvSpPr>
        <p:spPr>
          <a:xfrm>
            <a:off x="3464853" y="179142"/>
            <a:ext cx="1384240" cy="25861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orbel"/>
            </a:endParaRPr>
          </a:p>
        </p:txBody>
      </p:sp>
    </p:spTree>
    <p:extLst>
      <p:ext uri="{BB962C8B-B14F-4D97-AF65-F5344CB8AC3E}">
        <p14:creationId xmlns:p14="http://schemas.microsoft.com/office/powerpoint/2010/main" val="3038687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7891" y="39626"/>
            <a:ext cx="5167586" cy="6778748"/>
          </a:xfrm>
          <a:prstGeom prst="rect">
            <a:avLst/>
          </a:prstGeom>
        </p:spPr>
      </p:pic>
      <p:sp>
        <p:nvSpPr>
          <p:cNvPr id="4" name="Rectangle 3">
            <a:extLst>
              <a:ext uri="{FF2B5EF4-FFF2-40B4-BE49-F238E27FC236}">
                <a16:creationId xmlns:a16="http://schemas.microsoft.com/office/drawing/2014/main" id="{A3BAC764-4857-0841-8E73-16E1791385CF}"/>
              </a:ext>
            </a:extLst>
          </p:cNvPr>
          <p:cNvSpPr/>
          <p:nvPr/>
        </p:nvSpPr>
        <p:spPr>
          <a:xfrm>
            <a:off x="3469472" y="1149930"/>
            <a:ext cx="1384240" cy="25861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orbel"/>
            </a:endParaRPr>
          </a:p>
        </p:txBody>
      </p:sp>
    </p:spTree>
    <p:extLst>
      <p:ext uri="{BB962C8B-B14F-4D97-AF65-F5344CB8AC3E}">
        <p14:creationId xmlns:p14="http://schemas.microsoft.com/office/powerpoint/2010/main" val="4196374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7891" y="39626"/>
            <a:ext cx="5167586" cy="6778748"/>
          </a:xfrm>
          <a:prstGeom prst="rect">
            <a:avLst/>
          </a:prstGeom>
        </p:spPr>
      </p:pic>
      <p:sp>
        <p:nvSpPr>
          <p:cNvPr id="5" name="Rectangle 4">
            <a:extLst>
              <a:ext uri="{FF2B5EF4-FFF2-40B4-BE49-F238E27FC236}">
                <a16:creationId xmlns:a16="http://schemas.microsoft.com/office/drawing/2014/main" id="{049023B2-DDD5-C049-9F7A-3EC3C73FFAD5}"/>
              </a:ext>
            </a:extLst>
          </p:cNvPr>
          <p:cNvSpPr/>
          <p:nvPr/>
        </p:nvSpPr>
        <p:spPr>
          <a:xfrm>
            <a:off x="3464853" y="4696702"/>
            <a:ext cx="1984602" cy="25861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orbel"/>
            </a:endParaRPr>
          </a:p>
        </p:txBody>
      </p:sp>
    </p:spTree>
    <p:extLst>
      <p:ext uri="{BB962C8B-B14F-4D97-AF65-F5344CB8AC3E}">
        <p14:creationId xmlns:p14="http://schemas.microsoft.com/office/powerpoint/2010/main" val="33804749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2047" y="0"/>
            <a:ext cx="5147907" cy="6858000"/>
          </a:xfrm>
          <a:prstGeom prst="rect">
            <a:avLst/>
          </a:prstGeom>
        </p:spPr>
      </p:pic>
      <p:sp>
        <p:nvSpPr>
          <p:cNvPr id="4" name="Rectangle 3">
            <a:extLst>
              <a:ext uri="{FF2B5EF4-FFF2-40B4-BE49-F238E27FC236}">
                <a16:creationId xmlns:a16="http://schemas.microsoft.com/office/drawing/2014/main" id="{C8D63AC9-E8B1-5B42-8A01-70FF081F1DB2}"/>
              </a:ext>
            </a:extLst>
          </p:cNvPr>
          <p:cNvSpPr/>
          <p:nvPr/>
        </p:nvSpPr>
        <p:spPr>
          <a:xfrm>
            <a:off x="3629892" y="55422"/>
            <a:ext cx="4839853" cy="25861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orbel"/>
            </a:endParaRPr>
          </a:p>
        </p:txBody>
      </p:sp>
    </p:spTree>
    <p:extLst>
      <p:ext uri="{BB962C8B-B14F-4D97-AF65-F5344CB8AC3E}">
        <p14:creationId xmlns:p14="http://schemas.microsoft.com/office/powerpoint/2010/main" val="3096561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2047" y="0"/>
            <a:ext cx="5147907" cy="6858000"/>
          </a:xfrm>
          <a:prstGeom prst="rect">
            <a:avLst/>
          </a:prstGeom>
        </p:spPr>
      </p:pic>
      <p:sp>
        <p:nvSpPr>
          <p:cNvPr id="4" name="Rectangle 3">
            <a:extLst>
              <a:ext uri="{FF2B5EF4-FFF2-40B4-BE49-F238E27FC236}">
                <a16:creationId xmlns:a16="http://schemas.microsoft.com/office/drawing/2014/main" id="{C8D63AC9-E8B1-5B42-8A01-70FF081F1DB2}"/>
              </a:ext>
            </a:extLst>
          </p:cNvPr>
          <p:cNvSpPr/>
          <p:nvPr/>
        </p:nvSpPr>
        <p:spPr>
          <a:xfrm>
            <a:off x="3643278" y="5791099"/>
            <a:ext cx="2493819" cy="45258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orbel"/>
            </a:endParaRPr>
          </a:p>
        </p:txBody>
      </p:sp>
    </p:spTree>
    <p:extLst>
      <p:ext uri="{BB962C8B-B14F-4D97-AF65-F5344CB8AC3E}">
        <p14:creationId xmlns:p14="http://schemas.microsoft.com/office/powerpoint/2010/main" val="1118713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2047" y="0"/>
            <a:ext cx="5147907" cy="6858000"/>
          </a:xfrm>
          <a:prstGeom prst="rect">
            <a:avLst/>
          </a:prstGeom>
        </p:spPr>
      </p:pic>
      <p:sp>
        <p:nvSpPr>
          <p:cNvPr id="4" name="Rectangle 3">
            <a:extLst>
              <a:ext uri="{FF2B5EF4-FFF2-40B4-BE49-F238E27FC236}">
                <a16:creationId xmlns:a16="http://schemas.microsoft.com/office/drawing/2014/main" id="{C8D63AC9-E8B1-5B42-8A01-70FF081F1DB2}"/>
              </a:ext>
            </a:extLst>
          </p:cNvPr>
          <p:cNvSpPr/>
          <p:nvPr/>
        </p:nvSpPr>
        <p:spPr>
          <a:xfrm>
            <a:off x="3602182" y="2225965"/>
            <a:ext cx="2493819" cy="45258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orbel"/>
            </a:endParaRPr>
          </a:p>
        </p:txBody>
      </p:sp>
    </p:spTree>
    <p:extLst>
      <p:ext uri="{BB962C8B-B14F-4D97-AF65-F5344CB8AC3E}">
        <p14:creationId xmlns:p14="http://schemas.microsoft.com/office/powerpoint/2010/main" val="33019700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Aids</a:t>
            </a:r>
          </a:p>
        </p:txBody>
      </p:sp>
      <p:sp>
        <p:nvSpPr>
          <p:cNvPr id="3" name="Content Placeholder 2"/>
          <p:cNvSpPr>
            <a:spLocks noGrp="1"/>
          </p:cNvSpPr>
          <p:nvPr>
            <p:ph idx="1"/>
          </p:nvPr>
        </p:nvSpPr>
        <p:spPr/>
        <p:txBody>
          <a:bodyPr>
            <a:normAutofit/>
          </a:bodyPr>
          <a:lstStyle/>
          <a:p>
            <a:r>
              <a:rPr lang="en-US" sz="2800" b="1" dirty="0"/>
              <a:t>Agency </a:t>
            </a:r>
            <a:r>
              <a:rPr lang="en-US" sz="2800" b="1"/>
              <a:t>for Healthcare </a:t>
            </a:r>
            <a:r>
              <a:rPr lang="en-US" sz="2800" b="1" dirty="0"/>
              <a:t>Research and Quality </a:t>
            </a:r>
            <a:r>
              <a:rPr lang="en-US" sz="2800" dirty="0">
                <a:hlinkClick r:id="rId2"/>
              </a:rPr>
              <a:t>https://effectivehealthcare.ahrq.gov/decision-aids/lung-cancer-screening/patient.html</a:t>
            </a:r>
            <a:br>
              <a:rPr lang="en-US" sz="2800" dirty="0"/>
            </a:br>
            <a:endParaRPr lang="en-US" sz="2800" dirty="0"/>
          </a:p>
          <a:p>
            <a:r>
              <a:rPr lang="en-US" sz="2800" b="1" dirty="0"/>
              <a:t>American Thoracic Society </a:t>
            </a:r>
            <a:r>
              <a:rPr lang="en-US" sz="2800" dirty="0">
                <a:hlinkClick r:id="rId3"/>
              </a:rPr>
              <a:t>https://www.thoracic.org/patients/patient-resources/resources/decision-guide-lcs.pdf</a:t>
            </a:r>
            <a:br>
              <a:rPr lang="en-US" sz="2800" dirty="0"/>
            </a:br>
            <a:endParaRPr lang="en-US" sz="2800" dirty="0"/>
          </a:p>
          <a:p>
            <a:r>
              <a:rPr lang="en-US" sz="2800" b="1" dirty="0"/>
              <a:t>University of Michigan</a:t>
            </a:r>
            <a:br>
              <a:rPr lang="en-US" sz="2800" dirty="0"/>
            </a:br>
            <a:r>
              <a:rPr lang="en-US" sz="2800" dirty="0">
                <a:hlinkClick r:id="rId4"/>
              </a:rPr>
              <a:t>http://www.shouldiscreen.com</a:t>
            </a:r>
            <a:endParaRPr lang="en-US" sz="2800" dirty="0"/>
          </a:p>
          <a:p>
            <a:pPr marL="118872" indent="0">
              <a:buNone/>
            </a:pPr>
            <a:endParaRPr lang="en-US" sz="2800" dirty="0"/>
          </a:p>
          <a:p>
            <a:pPr marL="457200" lvl="1" indent="0">
              <a:buNone/>
            </a:pPr>
            <a:endParaRPr lang="en-US" sz="2400" dirty="0"/>
          </a:p>
        </p:txBody>
      </p:sp>
    </p:spTree>
    <p:extLst>
      <p:ext uri="{BB962C8B-B14F-4D97-AF65-F5344CB8AC3E}">
        <p14:creationId xmlns:p14="http://schemas.microsoft.com/office/powerpoint/2010/main" val="920261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73BBD-47AC-4D4D-85DB-22CFC40F85F3}"/>
              </a:ext>
            </a:extLst>
          </p:cNvPr>
          <p:cNvSpPr>
            <a:spLocks noGrp="1"/>
          </p:cNvSpPr>
          <p:nvPr>
            <p:ph type="title"/>
          </p:nvPr>
        </p:nvSpPr>
        <p:spPr/>
        <p:txBody>
          <a:bodyPr>
            <a:normAutofit/>
          </a:bodyPr>
          <a:lstStyle/>
          <a:p>
            <a:r>
              <a:rPr lang="en-US" dirty="0"/>
              <a:t> </a:t>
            </a:r>
            <a:r>
              <a:rPr lang="en-US"/>
              <a:t>SDM discussions</a:t>
            </a:r>
            <a:endParaRPr lang="en-US" dirty="0"/>
          </a:p>
        </p:txBody>
      </p:sp>
      <p:sp>
        <p:nvSpPr>
          <p:cNvPr id="3" name="Content Placeholder 2">
            <a:extLst>
              <a:ext uri="{FF2B5EF4-FFF2-40B4-BE49-F238E27FC236}">
                <a16:creationId xmlns:a16="http://schemas.microsoft.com/office/drawing/2014/main" id="{3DEAFF9C-FFD5-754F-B0D9-E17A8D01C201}"/>
              </a:ext>
            </a:extLst>
          </p:cNvPr>
          <p:cNvSpPr>
            <a:spLocks noGrp="1"/>
          </p:cNvSpPr>
          <p:nvPr>
            <p:ph idx="1"/>
          </p:nvPr>
        </p:nvSpPr>
        <p:spPr/>
        <p:txBody>
          <a:bodyPr/>
          <a:lstStyle/>
          <a:p>
            <a:r>
              <a:rPr lang="en-US" dirty="0"/>
              <a:t>Discussion framework</a:t>
            </a:r>
          </a:p>
          <a:p>
            <a:pPr lvl="1"/>
            <a:r>
              <a:rPr lang="en-US" dirty="0"/>
              <a:t>Team talk</a:t>
            </a:r>
          </a:p>
          <a:p>
            <a:pPr lvl="2"/>
            <a:r>
              <a:rPr lang="en-US" dirty="0"/>
              <a:t>Patient and clinician work together to make a decision </a:t>
            </a:r>
            <a:br>
              <a:rPr lang="en-US" dirty="0"/>
            </a:br>
            <a:endParaRPr lang="en-US" dirty="0"/>
          </a:p>
          <a:p>
            <a:pPr lvl="1"/>
            <a:r>
              <a:rPr lang="en-US" dirty="0"/>
              <a:t>Option talk</a:t>
            </a:r>
          </a:p>
          <a:p>
            <a:pPr lvl="2"/>
            <a:r>
              <a:rPr lang="en-US" dirty="0"/>
              <a:t>Present alternatives using risk data</a:t>
            </a:r>
            <a:br>
              <a:rPr lang="en-US" dirty="0"/>
            </a:br>
            <a:endParaRPr lang="en-US" dirty="0"/>
          </a:p>
          <a:p>
            <a:pPr lvl="1"/>
            <a:r>
              <a:rPr lang="en-US" dirty="0"/>
              <a:t>Decision talk</a:t>
            </a:r>
          </a:p>
          <a:p>
            <a:pPr lvl="2"/>
            <a:r>
              <a:rPr lang="en-US" dirty="0"/>
              <a:t>Make preference-based decisions</a:t>
            </a:r>
          </a:p>
          <a:p>
            <a:pPr marL="457200" lvl="1" indent="0">
              <a:buNone/>
            </a:pPr>
            <a:endParaRPr lang="en-US" dirty="0"/>
          </a:p>
        </p:txBody>
      </p:sp>
      <p:sp>
        <p:nvSpPr>
          <p:cNvPr id="4" name="TextBox 3">
            <a:extLst>
              <a:ext uri="{FF2B5EF4-FFF2-40B4-BE49-F238E27FC236}">
                <a16:creationId xmlns:a16="http://schemas.microsoft.com/office/drawing/2014/main" id="{EA8E25A5-B8B2-0E4E-A181-DED58BB9D5D9}"/>
              </a:ext>
            </a:extLst>
          </p:cNvPr>
          <p:cNvSpPr txBox="1"/>
          <p:nvPr/>
        </p:nvSpPr>
        <p:spPr>
          <a:xfrm>
            <a:off x="2639291" y="6324600"/>
            <a:ext cx="3084434" cy="338554"/>
          </a:xfrm>
          <a:prstGeom prst="rect">
            <a:avLst/>
          </a:prstGeom>
          <a:noFill/>
        </p:spPr>
        <p:txBody>
          <a:bodyPr wrap="none" rtlCol="0">
            <a:spAutoFit/>
          </a:bodyPr>
          <a:lstStyle/>
          <a:p>
            <a:r>
              <a:rPr lang="en-US" sz="1600" dirty="0">
                <a:solidFill>
                  <a:prstClr val="black"/>
                </a:solidFill>
                <a:latin typeface="Corbel"/>
              </a:rPr>
              <a:t>Elwyn G, et al. BMJ 2017;359:j4891</a:t>
            </a:r>
          </a:p>
        </p:txBody>
      </p:sp>
    </p:spTree>
    <p:extLst>
      <p:ext uri="{BB962C8B-B14F-4D97-AF65-F5344CB8AC3E}">
        <p14:creationId xmlns:p14="http://schemas.microsoft.com/office/powerpoint/2010/main" val="2437331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9A302-5C86-7C49-95AC-D357216C5461}"/>
              </a:ext>
            </a:extLst>
          </p:cNvPr>
          <p:cNvSpPr>
            <a:spLocks noGrp="1"/>
          </p:cNvSpPr>
          <p:nvPr>
            <p:ph type="title"/>
          </p:nvPr>
        </p:nvSpPr>
        <p:spPr/>
        <p:txBody>
          <a:bodyPr>
            <a:normAutofit/>
          </a:bodyPr>
          <a:lstStyle/>
          <a:p>
            <a:r>
              <a:rPr lang="en-US" dirty="0"/>
              <a:t>SDM is not occurring</a:t>
            </a:r>
          </a:p>
        </p:txBody>
      </p:sp>
      <p:sp>
        <p:nvSpPr>
          <p:cNvPr id="3" name="Content Placeholder 2">
            <a:extLst>
              <a:ext uri="{FF2B5EF4-FFF2-40B4-BE49-F238E27FC236}">
                <a16:creationId xmlns:a16="http://schemas.microsoft.com/office/drawing/2014/main" id="{B1FADB6F-36E4-F24F-8792-C3E12C9B1AF8}"/>
              </a:ext>
            </a:extLst>
          </p:cNvPr>
          <p:cNvSpPr>
            <a:spLocks noGrp="1"/>
          </p:cNvSpPr>
          <p:nvPr>
            <p:ph idx="1"/>
          </p:nvPr>
        </p:nvSpPr>
        <p:spPr/>
        <p:txBody>
          <a:bodyPr>
            <a:normAutofit fontScale="92500" lnSpcReduction="10000"/>
          </a:bodyPr>
          <a:lstStyle/>
          <a:p>
            <a:r>
              <a:rPr lang="en-US" sz="2800" dirty="0"/>
              <a:t>Primary care discussions </a:t>
            </a:r>
          </a:p>
          <a:p>
            <a:pPr lvl="1"/>
            <a:r>
              <a:rPr lang="en-US" sz="2600" dirty="0"/>
              <a:t>Quality of SDM poor </a:t>
            </a:r>
            <a:r>
              <a:rPr lang="en-US" sz="1600" dirty="0"/>
              <a:t>(Brenner AT. </a:t>
            </a:r>
            <a:r>
              <a:rPr lang="en-US" sz="1600" i="1" dirty="0"/>
              <a:t>JAMA IM </a:t>
            </a:r>
            <a:r>
              <a:rPr lang="en-US" sz="1600" dirty="0"/>
              <a:t>2018:178:1311)</a:t>
            </a:r>
          </a:p>
          <a:p>
            <a:pPr lvl="2"/>
            <a:r>
              <a:rPr lang="en-US" sz="2200" dirty="0"/>
              <a:t>Audiotaped discussions averaged 59 seconds</a:t>
            </a:r>
          </a:p>
          <a:p>
            <a:pPr lvl="2"/>
            <a:r>
              <a:rPr lang="en-US" sz="2200" dirty="0"/>
              <a:t>Harms not addressed, screening universally recommended</a:t>
            </a:r>
          </a:p>
          <a:p>
            <a:pPr lvl="1"/>
            <a:r>
              <a:rPr lang="en-US" sz="2600" dirty="0"/>
              <a:t>Patient perspectives </a:t>
            </a:r>
            <a:r>
              <a:rPr lang="en-US" sz="1700" dirty="0"/>
              <a:t>(Wiener RS. </a:t>
            </a:r>
            <a:r>
              <a:rPr lang="en-US" sz="1700" i="1" dirty="0"/>
              <a:t>JGIM</a:t>
            </a:r>
            <a:r>
              <a:rPr lang="en-US" sz="1700" dirty="0"/>
              <a:t> 2018;33:1035)</a:t>
            </a:r>
          </a:p>
          <a:p>
            <a:pPr lvl="2"/>
            <a:r>
              <a:rPr lang="en-US" sz="2200" dirty="0"/>
              <a:t>Received minimal information</a:t>
            </a:r>
          </a:p>
          <a:p>
            <a:pPr lvl="2"/>
            <a:r>
              <a:rPr lang="en-US" sz="2200" dirty="0"/>
              <a:t>Unaware of purpose of CT</a:t>
            </a:r>
          </a:p>
          <a:p>
            <a:pPr lvl="2"/>
            <a:r>
              <a:rPr lang="en-US" sz="2200" dirty="0"/>
              <a:t>Not engaging in deliberations</a:t>
            </a:r>
            <a:br>
              <a:rPr lang="en-US" sz="2200" dirty="0"/>
            </a:br>
            <a:endParaRPr lang="en-US" sz="2200" dirty="0"/>
          </a:p>
          <a:p>
            <a:r>
              <a:rPr lang="en-US" sz="2800" dirty="0"/>
              <a:t>Medicare SDM visits </a:t>
            </a:r>
            <a:r>
              <a:rPr lang="en-US" sz="1600" dirty="0"/>
              <a:t>(Goodwin JS.  </a:t>
            </a:r>
            <a:r>
              <a:rPr lang="en-US" sz="1600" i="1" dirty="0"/>
              <a:t>JAMA IM </a:t>
            </a:r>
            <a:r>
              <a:rPr lang="en-US" sz="1600" dirty="0"/>
              <a:t>2019;179:716)</a:t>
            </a:r>
          </a:p>
          <a:p>
            <a:pPr lvl="1"/>
            <a:r>
              <a:rPr lang="en-US" sz="2600" dirty="0"/>
              <a:t>&lt; 10% underwent SDM visit before LDCT</a:t>
            </a:r>
          </a:p>
          <a:p>
            <a:pPr lvl="2"/>
            <a:r>
              <a:rPr lang="en-US" sz="2200" dirty="0"/>
              <a:t>40% did not proceed with LDCT after SDM</a:t>
            </a:r>
            <a:br>
              <a:rPr lang="en-US" sz="2200" dirty="0"/>
            </a:br>
            <a:endParaRPr lang="en-US" sz="2200" dirty="0"/>
          </a:p>
        </p:txBody>
      </p:sp>
    </p:spTree>
    <p:extLst>
      <p:ext uri="{BB962C8B-B14F-4D97-AF65-F5344CB8AC3E}">
        <p14:creationId xmlns:p14="http://schemas.microsoft.com/office/powerpoint/2010/main" val="2929297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78523"/>
          </a:xfrm>
        </p:spPr>
        <p:txBody>
          <a:bodyPr>
            <a:normAutofit/>
          </a:bodyPr>
          <a:lstStyle/>
          <a:p>
            <a:r>
              <a:rPr lang="en-US" sz="4000" dirty="0"/>
              <a:t>Times Have Changed	</a:t>
            </a:r>
          </a:p>
        </p:txBody>
      </p:sp>
      <p:sp>
        <p:nvSpPr>
          <p:cNvPr id="3" name="Content Placeholder 2"/>
          <p:cNvSpPr>
            <a:spLocks noGrp="1"/>
          </p:cNvSpPr>
          <p:nvPr>
            <p:ph idx="1"/>
          </p:nvPr>
        </p:nvSpPr>
        <p:spPr>
          <a:xfrm>
            <a:off x="677334" y="1758463"/>
            <a:ext cx="8596668" cy="4282900"/>
          </a:xfrm>
        </p:spPr>
        <p:txBody>
          <a:bodyPr/>
          <a:lstStyle/>
          <a:p>
            <a:r>
              <a:rPr lang="en-US" dirty="0"/>
              <a:t>2016</a:t>
            </a:r>
          </a:p>
          <a:p>
            <a:pPr lvl="1"/>
            <a:r>
              <a:rPr lang="en-US" dirty="0"/>
              <a:t>NRDR was moving forward with launching their website to enter and track data.</a:t>
            </a:r>
          </a:p>
          <a:p>
            <a:pPr lvl="1"/>
            <a:r>
              <a:rPr lang="en-US" dirty="0"/>
              <a:t>We brought on a new radiologist that was part of a CT lung screening program at his previous facility. (Cash program at the time) </a:t>
            </a:r>
          </a:p>
          <a:p>
            <a:pPr lvl="1"/>
            <a:r>
              <a:rPr lang="en-US" dirty="0"/>
              <a:t>CPT codes (G-Codes) were available and we could now bill for the service and not rely on a cash payment model. </a:t>
            </a:r>
          </a:p>
          <a:p>
            <a:pPr lvl="1"/>
            <a:r>
              <a:rPr lang="en-US" dirty="0"/>
              <a:t>Guidelines were set to help identify who would qualify for the program</a:t>
            </a:r>
          </a:p>
          <a:p>
            <a:pPr lvl="1"/>
            <a:r>
              <a:rPr lang="en-US" dirty="0"/>
              <a:t>Lung Cancer Screening Program is very similar to a mammography program</a:t>
            </a:r>
          </a:p>
          <a:p>
            <a:pPr lvl="2"/>
            <a:r>
              <a:rPr lang="en-US" dirty="0"/>
              <a:t>Tracking</a:t>
            </a:r>
          </a:p>
          <a:p>
            <a:pPr lvl="2"/>
            <a:r>
              <a:rPr lang="en-US" dirty="0"/>
              <a:t>Letters</a:t>
            </a:r>
          </a:p>
          <a:p>
            <a:pPr lvl="2"/>
            <a:r>
              <a:rPr lang="en-US" dirty="0"/>
              <a:t>Yearly reminder</a:t>
            </a:r>
          </a:p>
          <a:p>
            <a:pPr lvl="2"/>
            <a:r>
              <a:rPr lang="en-US" dirty="0"/>
              <a:t>Follow-ups</a:t>
            </a:r>
          </a:p>
        </p:txBody>
      </p:sp>
    </p:spTree>
    <p:extLst>
      <p:ext uri="{BB962C8B-B14F-4D97-AF65-F5344CB8AC3E}">
        <p14:creationId xmlns:p14="http://schemas.microsoft.com/office/powerpoint/2010/main" val="3375445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Clinician barriers to SDM</a:t>
            </a:r>
          </a:p>
        </p:txBody>
      </p:sp>
      <p:sp>
        <p:nvSpPr>
          <p:cNvPr id="3" name="Content Placeholder 2"/>
          <p:cNvSpPr>
            <a:spLocks noGrp="1"/>
          </p:cNvSpPr>
          <p:nvPr>
            <p:ph idx="1"/>
          </p:nvPr>
        </p:nvSpPr>
        <p:spPr/>
        <p:txBody>
          <a:bodyPr>
            <a:normAutofit/>
          </a:bodyPr>
          <a:lstStyle/>
          <a:p>
            <a:r>
              <a:rPr lang="en-US" dirty="0"/>
              <a:t>Unaware of trial results and guidelines</a:t>
            </a:r>
          </a:p>
          <a:p>
            <a:pPr marL="118872" indent="0">
              <a:buNone/>
            </a:pPr>
            <a:endParaRPr lang="en-US" dirty="0"/>
          </a:p>
          <a:p>
            <a:r>
              <a:rPr lang="en-US" dirty="0"/>
              <a:t>Lack of training in SDM</a:t>
            </a:r>
          </a:p>
          <a:p>
            <a:pPr lvl="1"/>
            <a:r>
              <a:rPr lang="en-US" dirty="0"/>
              <a:t>Lack of decision support tools</a:t>
            </a:r>
          </a:p>
          <a:p>
            <a:pPr marL="457200" lvl="1" indent="0">
              <a:buNone/>
            </a:pPr>
            <a:endParaRPr lang="en-US" dirty="0"/>
          </a:p>
          <a:p>
            <a:r>
              <a:rPr lang="en-US" dirty="0"/>
              <a:t>Limited time, competing demands</a:t>
            </a:r>
            <a:br>
              <a:rPr lang="en-US" dirty="0"/>
            </a:br>
            <a:endParaRPr lang="en-US" dirty="0"/>
          </a:p>
        </p:txBody>
      </p:sp>
      <p:sp>
        <p:nvSpPr>
          <p:cNvPr id="4" name="TextBox 3">
            <a:extLst>
              <a:ext uri="{FF2B5EF4-FFF2-40B4-BE49-F238E27FC236}">
                <a16:creationId xmlns:a16="http://schemas.microsoft.com/office/drawing/2014/main" id="{B40E7CE0-863D-5644-873B-7B262F135CDB}"/>
              </a:ext>
            </a:extLst>
          </p:cNvPr>
          <p:cNvSpPr txBox="1"/>
          <p:nvPr/>
        </p:nvSpPr>
        <p:spPr>
          <a:xfrm>
            <a:off x="2006885" y="6153639"/>
            <a:ext cx="8696173" cy="307777"/>
          </a:xfrm>
          <a:prstGeom prst="rect">
            <a:avLst/>
          </a:prstGeom>
          <a:noFill/>
        </p:spPr>
        <p:txBody>
          <a:bodyPr wrap="square" rtlCol="0">
            <a:spAutoFit/>
          </a:bodyPr>
          <a:lstStyle/>
          <a:p>
            <a:r>
              <a:rPr lang="en-US" sz="1400" dirty="0">
                <a:solidFill>
                  <a:prstClr val="black"/>
                </a:solidFill>
                <a:latin typeface="Corbel" charset="0"/>
                <a:ea typeface="ＭＳ Ｐゴシック" charset="0"/>
                <a:cs typeface="ＭＳ Ｐゴシック" charset="0"/>
              </a:rPr>
              <a:t>National Academies of Science, Engineering, and Medicine. Implementation of  lung cancer screening; 2016</a:t>
            </a:r>
            <a:endParaRPr lang="en-US" sz="1400" dirty="0">
              <a:solidFill>
                <a:prstClr val="black"/>
              </a:solidFill>
              <a:latin typeface="Corbel"/>
            </a:endParaRPr>
          </a:p>
        </p:txBody>
      </p:sp>
    </p:spTree>
    <p:extLst>
      <p:ext uri="{BB962C8B-B14F-4D97-AF65-F5344CB8AC3E}">
        <p14:creationId xmlns:p14="http://schemas.microsoft.com/office/powerpoint/2010/main" val="7080024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73BBD-47AC-4D4D-85DB-22CFC40F85F3}"/>
              </a:ext>
            </a:extLst>
          </p:cNvPr>
          <p:cNvSpPr>
            <a:spLocks noGrp="1"/>
          </p:cNvSpPr>
          <p:nvPr>
            <p:ph type="title"/>
          </p:nvPr>
        </p:nvSpPr>
        <p:spPr/>
        <p:txBody>
          <a:bodyPr>
            <a:normAutofit/>
          </a:bodyPr>
          <a:lstStyle/>
          <a:p>
            <a:r>
              <a:rPr lang="en-US" dirty="0"/>
              <a:t>Implementing SDM</a:t>
            </a:r>
          </a:p>
        </p:txBody>
      </p:sp>
      <p:sp>
        <p:nvSpPr>
          <p:cNvPr id="3" name="Content Placeholder 2">
            <a:extLst>
              <a:ext uri="{FF2B5EF4-FFF2-40B4-BE49-F238E27FC236}">
                <a16:creationId xmlns:a16="http://schemas.microsoft.com/office/drawing/2014/main" id="{3DEAFF9C-FFD5-754F-B0D9-E17A8D01C201}"/>
              </a:ext>
            </a:extLst>
          </p:cNvPr>
          <p:cNvSpPr>
            <a:spLocks noGrp="1"/>
          </p:cNvSpPr>
          <p:nvPr>
            <p:ph idx="1"/>
          </p:nvPr>
        </p:nvSpPr>
        <p:spPr/>
        <p:txBody>
          <a:bodyPr>
            <a:normAutofit/>
          </a:bodyPr>
          <a:lstStyle/>
          <a:p>
            <a:r>
              <a:rPr lang="en-US" dirty="0"/>
              <a:t>Clinician training in SDM</a:t>
            </a:r>
          </a:p>
          <a:p>
            <a:pPr lvl="1"/>
            <a:r>
              <a:rPr lang="en-US" dirty="0"/>
              <a:t>CHEST® Shared Decision-Making in Lung Cancer Screening: </a:t>
            </a:r>
            <a:r>
              <a:rPr lang="en-US" dirty="0">
                <a:hlinkClick r:id="rId2"/>
              </a:rPr>
              <a:t>https://www.chestnet.org/learning%20and%20events/learning/e-learning-library</a:t>
            </a:r>
            <a:endParaRPr lang="en-US" dirty="0"/>
          </a:p>
          <a:p>
            <a:pPr lvl="1"/>
            <a:r>
              <a:rPr lang="en-US" dirty="0"/>
              <a:t>SDM discussion (University of Wisconsin): </a:t>
            </a:r>
            <a:r>
              <a:rPr lang="en-US" dirty="0">
                <a:hlinkClick r:id="rId3"/>
              </a:rPr>
              <a:t>https://www.youtube.com/watch?v=Kx3V2iBOzM8</a:t>
            </a:r>
            <a:endParaRPr lang="en-US" dirty="0"/>
          </a:p>
          <a:p>
            <a:pPr marL="457200" lvl="1" indent="0">
              <a:buNone/>
            </a:pPr>
            <a:br>
              <a:rPr lang="en-US" dirty="0"/>
            </a:br>
            <a:endParaRPr lang="en-US" dirty="0"/>
          </a:p>
          <a:p>
            <a:pPr marL="457200" lvl="1" indent="0">
              <a:buNone/>
            </a:pPr>
            <a:endParaRPr lang="en-US" dirty="0"/>
          </a:p>
        </p:txBody>
      </p:sp>
    </p:spTree>
    <p:extLst>
      <p:ext uri="{BB962C8B-B14F-4D97-AF65-F5344CB8AC3E}">
        <p14:creationId xmlns:p14="http://schemas.microsoft.com/office/powerpoint/2010/main" val="139038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73BBD-47AC-4D4D-85DB-22CFC40F85F3}"/>
              </a:ext>
            </a:extLst>
          </p:cNvPr>
          <p:cNvSpPr>
            <a:spLocks noGrp="1"/>
          </p:cNvSpPr>
          <p:nvPr>
            <p:ph type="title"/>
          </p:nvPr>
        </p:nvSpPr>
        <p:spPr/>
        <p:txBody>
          <a:bodyPr>
            <a:normAutofit/>
          </a:bodyPr>
          <a:lstStyle/>
          <a:p>
            <a:r>
              <a:rPr lang="en-US" dirty="0"/>
              <a:t>Implementing SDM</a:t>
            </a:r>
          </a:p>
        </p:txBody>
      </p:sp>
      <p:sp>
        <p:nvSpPr>
          <p:cNvPr id="3" name="Content Placeholder 2">
            <a:extLst>
              <a:ext uri="{FF2B5EF4-FFF2-40B4-BE49-F238E27FC236}">
                <a16:creationId xmlns:a16="http://schemas.microsoft.com/office/drawing/2014/main" id="{3DEAFF9C-FFD5-754F-B0D9-E17A8D01C201}"/>
              </a:ext>
            </a:extLst>
          </p:cNvPr>
          <p:cNvSpPr>
            <a:spLocks noGrp="1"/>
          </p:cNvSpPr>
          <p:nvPr>
            <p:ph idx="1"/>
          </p:nvPr>
        </p:nvSpPr>
        <p:spPr/>
        <p:txBody>
          <a:bodyPr>
            <a:normAutofit lnSpcReduction="10000"/>
          </a:bodyPr>
          <a:lstStyle/>
          <a:p>
            <a:r>
              <a:rPr lang="en-US" sz="3900" dirty="0"/>
              <a:t>Delegate counseling to non-physicians</a:t>
            </a:r>
          </a:p>
          <a:p>
            <a:pPr lvl="1"/>
            <a:r>
              <a:rPr lang="en-US" sz="3100" dirty="0"/>
              <a:t>CMS (currently) requires licensed independent practitioners</a:t>
            </a:r>
          </a:p>
          <a:p>
            <a:pPr lvl="1"/>
            <a:r>
              <a:rPr lang="en-US" sz="3100" dirty="0"/>
              <a:t>Trained non-LIP decision coaches can effectively deliver SDM</a:t>
            </a:r>
            <a:endParaRPr lang="en-US" sz="2100" dirty="0"/>
          </a:p>
          <a:p>
            <a:pPr lvl="2"/>
            <a:r>
              <a:rPr lang="en-US" sz="2600" dirty="0"/>
              <a:t>Genetic counselors, nurses, pharmacists, psychologists, health educators </a:t>
            </a:r>
            <a:r>
              <a:rPr lang="en-US" sz="1900" dirty="0"/>
              <a:t>(Stacey D. </a:t>
            </a:r>
            <a:r>
              <a:rPr lang="en-US" sz="1900" i="1" dirty="0"/>
              <a:t>Med </a:t>
            </a:r>
            <a:r>
              <a:rPr lang="en-US" sz="1900" i="1" dirty="0" err="1"/>
              <a:t>Decis</a:t>
            </a:r>
            <a:r>
              <a:rPr lang="en-US" sz="1900" i="1" dirty="0"/>
              <a:t> Making </a:t>
            </a:r>
            <a:r>
              <a:rPr lang="en-US" sz="1900" dirty="0"/>
              <a:t>2012;32:E22)</a:t>
            </a:r>
          </a:p>
          <a:p>
            <a:pPr lvl="2"/>
            <a:r>
              <a:rPr lang="en-US" sz="2600" dirty="0"/>
              <a:t>Nurses for lung cancer screening </a:t>
            </a:r>
            <a:r>
              <a:rPr lang="en-US" sz="1900" dirty="0"/>
              <a:t>(Lowenstein L. </a:t>
            </a:r>
            <a:r>
              <a:rPr lang="en-US" sz="1900" i="1" dirty="0"/>
              <a:t>JCO </a:t>
            </a:r>
            <a:r>
              <a:rPr lang="en-US" sz="1900" i="1" dirty="0" err="1"/>
              <a:t>Onc</a:t>
            </a:r>
            <a:r>
              <a:rPr lang="en-US" sz="1900" i="1" dirty="0"/>
              <a:t> </a:t>
            </a:r>
            <a:r>
              <a:rPr lang="en-US" sz="1900" i="1" dirty="0" err="1"/>
              <a:t>Pract</a:t>
            </a:r>
            <a:r>
              <a:rPr lang="en-US" sz="1900" i="1" dirty="0"/>
              <a:t> </a:t>
            </a:r>
            <a:r>
              <a:rPr lang="en-US" sz="1900" dirty="0"/>
              <a:t>2020; </a:t>
            </a:r>
            <a:r>
              <a:rPr lang="en-US" sz="1900" dirty="0" err="1"/>
              <a:t>epub</a:t>
            </a:r>
            <a:r>
              <a:rPr lang="en-US" sz="1900" dirty="0"/>
              <a:t>)</a:t>
            </a:r>
            <a:br>
              <a:rPr lang="en-US" sz="1900" dirty="0"/>
            </a:br>
            <a:endParaRPr lang="en-US" sz="1900" dirty="0"/>
          </a:p>
          <a:p>
            <a:r>
              <a:rPr lang="en-US" sz="3900" dirty="0"/>
              <a:t>Centralize screening program</a:t>
            </a:r>
          </a:p>
          <a:p>
            <a:pPr marL="457200" lvl="1" indent="0">
              <a:buNone/>
            </a:pPr>
            <a:r>
              <a:rPr lang="en-US" sz="1600" dirty="0"/>
              <a:t>	</a:t>
            </a:r>
            <a:br>
              <a:rPr lang="en-US" sz="1600" dirty="0"/>
            </a:br>
            <a:endParaRPr lang="en-US" dirty="0"/>
          </a:p>
          <a:p>
            <a:pPr marL="457200" lvl="1" indent="0">
              <a:buNone/>
            </a:pPr>
            <a:endParaRPr lang="en-US" dirty="0"/>
          </a:p>
        </p:txBody>
      </p:sp>
    </p:spTree>
    <p:extLst>
      <p:ext uri="{BB962C8B-B14F-4D97-AF65-F5344CB8AC3E}">
        <p14:creationId xmlns:p14="http://schemas.microsoft.com/office/powerpoint/2010/main" val="16014857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73BBD-47AC-4D4D-85DB-22CFC40F85F3}"/>
              </a:ext>
            </a:extLst>
          </p:cNvPr>
          <p:cNvSpPr>
            <a:spLocks noGrp="1"/>
          </p:cNvSpPr>
          <p:nvPr>
            <p:ph type="title"/>
          </p:nvPr>
        </p:nvSpPr>
        <p:spPr/>
        <p:txBody>
          <a:bodyPr>
            <a:normAutofit/>
          </a:bodyPr>
          <a:lstStyle/>
          <a:p>
            <a:r>
              <a:rPr lang="en-US" dirty="0"/>
              <a:t>Implementing SDM</a:t>
            </a:r>
          </a:p>
        </p:txBody>
      </p:sp>
      <p:sp>
        <p:nvSpPr>
          <p:cNvPr id="3" name="Content Placeholder 2">
            <a:extLst>
              <a:ext uri="{FF2B5EF4-FFF2-40B4-BE49-F238E27FC236}">
                <a16:creationId xmlns:a16="http://schemas.microsoft.com/office/drawing/2014/main" id="{3DEAFF9C-FFD5-754F-B0D9-E17A8D01C201}"/>
              </a:ext>
            </a:extLst>
          </p:cNvPr>
          <p:cNvSpPr>
            <a:spLocks noGrp="1"/>
          </p:cNvSpPr>
          <p:nvPr>
            <p:ph idx="1"/>
          </p:nvPr>
        </p:nvSpPr>
        <p:spPr/>
        <p:txBody>
          <a:bodyPr>
            <a:normAutofit/>
          </a:bodyPr>
          <a:lstStyle/>
          <a:p>
            <a:r>
              <a:rPr lang="en-US" dirty="0"/>
              <a:t>Telemedicine  </a:t>
            </a:r>
          </a:p>
          <a:p>
            <a:pPr lvl="1"/>
            <a:r>
              <a:rPr lang="en-US" dirty="0"/>
              <a:t> Acceptable</a:t>
            </a:r>
          </a:p>
          <a:p>
            <a:pPr lvl="2"/>
            <a:r>
              <a:rPr lang="en-US" dirty="0"/>
              <a:t>Screening uptake (88%) and decision satisfaction (high) similar between telephone and in-person SDM </a:t>
            </a:r>
            <a:r>
              <a:rPr lang="en-US" sz="1600" dirty="0"/>
              <a:t>(Tanner NT. </a:t>
            </a:r>
            <a:r>
              <a:rPr lang="en-US" sz="1600" i="1" dirty="0"/>
              <a:t>Chest</a:t>
            </a:r>
            <a:r>
              <a:rPr lang="en-US" sz="1600" dirty="0"/>
              <a:t> 2019;155:236)</a:t>
            </a:r>
          </a:p>
          <a:p>
            <a:pPr lvl="2"/>
            <a:r>
              <a:rPr lang="en-US" dirty="0"/>
              <a:t>CMS reimburses telehealth visits</a:t>
            </a:r>
          </a:p>
          <a:p>
            <a:pPr lvl="1"/>
            <a:r>
              <a:rPr lang="en-US" dirty="0"/>
              <a:t>Advantages</a:t>
            </a:r>
          </a:p>
          <a:p>
            <a:pPr lvl="2"/>
            <a:r>
              <a:rPr lang="en-US" dirty="0"/>
              <a:t>Telemedicine does not disrupt clinic flow</a:t>
            </a:r>
          </a:p>
          <a:p>
            <a:pPr lvl="2"/>
            <a:r>
              <a:rPr lang="en-US" dirty="0"/>
              <a:t>Can be delivered by non-physicians</a:t>
            </a:r>
          </a:p>
          <a:p>
            <a:pPr lvl="1"/>
            <a:endParaRPr lang="en-US" dirty="0"/>
          </a:p>
          <a:p>
            <a:pPr marL="457200" lvl="1" indent="0">
              <a:buNone/>
            </a:pPr>
            <a:endParaRPr lang="en-US" dirty="0"/>
          </a:p>
        </p:txBody>
      </p:sp>
    </p:spTree>
    <p:extLst>
      <p:ext uri="{BB962C8B-B14F-4D97-AF65-F5344CB8AC3E}">
        <p14:creationId xmlns:p14="http://schemas.microsoft.com/office/powerpoint/2010/main" val="3008289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73BBD-47AC-4D4D-85DB-22CFC40F85F3}"/>
              </a:ext>
            </a:extLst>
          </p:cNvPr>
          <p:cNvSpPr>
            <a:spLocks noGrp="1"/>
          </p:cNvSpPr>
          <p:nvPr>
            <p:ph type="title"/>
          </p:nvPr>
        </p:nvSpPr>
        <p:spPr/>
        <p:txBody>
          <a:bodyPr>
            <a:normAutofit/>
          </a:bodyPr>
          <a:lstStyle/>
          <a:p>
            <a:r>
              <a:rPr lang="en-US" dirty="0"/>
              <a:t>Key points</a:t>
            </a:r>
          </a:p>
        </p:txBody>
      </p:sp>
      <p:sp>
        <p:nvSpPr>
          <p:cNvPr id="3" name="Content Placeholder 2">
            <a:extLst>
              <a:ext uri="{FF2B5EF4-FFF2-40B4-BE49-F238E27FC236}">
                <a16:creationId xmlns:a16="http://schemas.microsoft.com/office/drawing/2014/main" id="{3DEAFF9C-FFD5-754F-B0D9-E17A8D01C201}"/>
              </a:ext>
            </a:extLst>
          </p:cNvPr>
          <p:cNvSpPr>
            <a:spLocks noGrp="1"/>
          </p:cNvSpPr>
          <p:nvPr>
            <p:ph idx="1"/>
          </p:nvPr>
        </p:nvSpPr>
        <p:spPr/>
        <p:txBody>
          <a:bodyPr>
            <a:normAutofit/>
          </a:bodyPr>
          <a:lstStyle/>
          <a:p>
            <a:r>
              <a:rPr lang="en-US" dirty="0"/>
              <a:t>Goal of SDM is to achieve high-quality decisions—not to increase screening</a:t>
            </a:r>
          </a:p>
          <a:p>
            <a:pPr lvl="1"/>
            <a:r>
              <a:rPr lang="en-US" dirty="0"/>
              <a:t>Informed patient making a preference-concordant decision</a:t>
            </a:r>
            <a:br>
              <a:rPr lang="en-US" dirty="0"/>
            </a:br>
            <a:endParaRPr lang="en-US" dirty="0"/>
          </a:p>
          <a:p>
            <a:r>
              <a:rPr lang="en-US" dirty="0"/>
              <a:t>Decision can/should be revisited annually</a:t>
            </a:r>
            <a:br>
              <a:rPr lang="en-US" dirty="0"/>
            </a:br>
            <a:endParaRPr lang="en-US" dirty="0"/>
          </a:p>
          <a:p>
            <a:r>
              <a:rPr lang="en-US" dirty="0"/>
              <a:t>SDM counseling visits could increase adherence with screening process</a:t>
            </a:r>
          </a:p>
          <a:p>
            <a:pPr marL="457200" lvl="1" indent="0">
              <a:buNone/>
            </a:pPr>
            <a:endParaRPr lang="en-US" dirty="0"/>
          </a:p>
        </p:txBody>
      </p:sp>
    </p:spTree>
    <p:extLst>
      <p:ext uri="{BB962C8B-B14F-4D97-AF65-F5344CB8AC3E}">
        <p14:creationId xmlns:p14="http://schemas.microsoft.com/office/powerpoint/2010/main" val="27182601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p:txBody>
          <a:bodyPr>
            <a:normAutofit/>
          </a:bodyPr>
          <a:lstStyle/>
          <a:p>
            <a:r>
              <a:rPr lang="en-US" dirty="0"/>
              <a:t>Counseling visit</a:t>
            </a:r>
          </a:p>
          <a:p>
            <a:pPr lvl="1"/>
            <a:r>
              <a:rPr lang="en-US" dirty="0"/>
              <a:t>Shared decision making </a:t>
            </a:r>
            <a:r>
              <a:rPr lang="en-US"/>
              <a:t>is essential</a:t>
            </a:r>
            <a:endParaRPr lang="en-US" dirty="0"/>
          </a:p>
          <a:p>
            <a:pPr lvl="2"/>
            <a:r>
              <a:rPr lang="en-US" dirty="0"/>
              <a:t>Tailor SDM to practice setting</a:t>
            </a:r>
          </a:p>
          <a:p>
            <a:pPr lvl="3"/>
            <a:r>
              <a:rPr lang="en-US" dirty="0"/>
              <a:t>Provide decision aid</a:t>
            </a:r>
          </a:p>
          <a:p>
            <a:pPr lvl="3"/>
            <a:r>
              <a:rPr lang="en-US" dirty="0"/>
              <a:t>Delegate to health coaches</a:t>
            </a:r>
          </a:p>
          <a:p>
            <a:pPr lvl="3"/>
            <a:r>
              <a:rPr lang="en-US" dirty="0"/>
              <a:t>Centralize </a:t>
            </a:r>
          </a:p>
          <a:p>
            <a:pPr lvl="3"/>
            <a:r>
              <a:rPr lang="en-US" dirty="0"/>
              <a:t>Utilize telemedicine</a:t>
            </a:r>
          </a:p>
          <a:p>
            <a:pPr lvl="1"/>
            <a:r>
              <a:rPr lang="en-US" dirty="0"/>
              <a:t>Integrate smoking cessation/abstinence into screening</a:t>
            </a:r>
          </a:p>
        </p:txBody>
      </p:sp>
    </p:spTree>
    <p:extLst>
      <p:ext uri="{BB962C8B-B14F-4D97-AF65-F5344CB8AC3E}">
        <p14:creationId xmlns:p14="http://schemas.microsoft.com/office/powerpoint/2010/main" val="20018023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15632-0037-054D-B10F-3A939C24D49E}"/>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FD5CFD16-5C4C-524F-98AC-4AF85F8DDEA0}"/>
              </a:ext>
            </a:extLst>
          </p:cNvPr>
          <p:cNvSpPr>
            <a:spLocks noGrp="1"/>
          </p:cNvSpPr>
          <p:nvPr>
            <p:ph idx="1"/>
          </p:nvPr>
        </p:nvSpPr>
        <p:spPr/>
        <p:txBody>
          <a:bodyPr/>
          <a:lstStyle/>
          <a:p>
            <a:r>
              <a:rPr lang="en-US" dirty="0"/>
              <a:t>Questions?</a:t>
            </a:r>
          </a:p>
          <a:p>
            <a:endParaRPr lang="en-US" dirty="0"/>
          </a:p>
          <a:p>
            <a:pPr marL="118872" indent="0">
              <a:buNone/>
            </a:pPr>
            <a:br>
              <a:rPr lang="en-US" dirty="0"/>
            </a:br>
            <a:r>
              <a:rPr lang="en-US" dirty="0"/>
              <a:t>                 </a:t>
            </a:r>
            <a:r>
              <a:rPr lang="en-US"/>
              <a:t>Richard-M-Hoffman</a:t>
            </a:r>
            <a:r>
              <a:rPr lang="en-US" dirty="0" err="1"/>
              <a:t>@uiowa.edu</a:t>
            </a:r>
            <a:endParaRPr lang="en-US" dirty="0"/>
          </a:p>
        </p:txBody>
      </p:sp>
    </p:spTree>
    <p:extLst>
      <p:ext uri="{BB962C8B-B14F-4D97-AF65-F5344CB8AC3E}">
        <p14:creationId xmlns:p14="http://schemas.microsoft.com/office/powerpoint/2010/main" val="18692317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48A067-7E9A-4191-A5FF-0617EA2BABE1}"/>
              </a:ext>
            </a:extLst>
          </p:cNvPr>
          <p:cNvSpPr>
            <a:spLocks noGrp="1"/>
          </p:cNvSpPr>
          <p:nvPr>
            <p:ph type="ctrTitle"/>
          </p:nvPr>
        </p:nvSpPr>
        <p:spPr>
          <a:xfrm>
            <a:off x="669234" y="815009"/>
            <a:ext cx="10303565" cy="4782171"/>
          </a:xfrm>
        </p:spPr>
        <p:txBody>
          <a:bodyPr>
            <a:normAutofit fontScale="90000"/>
          </a:bodyPr>
          <a:lstStyle/>
          <a:p>
            <a:pPr algn="l"/>
            <a:r>
              <a:rPr lang="en-US" dirty="0">
                <a:solidFill>
                  <a:srgbClr val="FFC000"/>
                </a:solidFill>
              </a:rPr>
              <a:t>Sarah Averill, MD, MA</a:t>
            </a:r>
            <a:br>
              <a:rPr lang="en-US" dirty="0"/>
            </a:br>
            <a:r>
              <a:rPr lang="en-US" sz="4400" dirty="0"/>
              <a:t>University of Iowa Carver College of Medicine </a:t>
            </a:r>
            <a:br>
              <a:rPr lang="en-US" sz="4400" dirty="0"/>
            </a:br>
            <a:r>
              <a:rPr lang="en-US" sz="4400" dirty="0"/>
              <a:t>Department of Diagnostic Radiology</a:t>
            </a:r>
            <a:br>
              <a:rPr lang="en-US" sz="4400" dirty="0"/>
            </a:br>
            <a:br>
              <a:rPr lang="en-US" sz="4400" dirty="0"/>
            </a:br>
            <a:r>
              <a:rPr lang="en-US" sz="4400" dirty="0"/>
              <a:t>VAH Iowa City</a:t>
            </a:r>
            <a:br>
              <a:rPr lang="en-US" sz="4400" dirty="0"/>
            </a:br>
            <a:r>
              <a:rPr lang="en-US" sz="4400" dirty="0"/>
              <a:t>Co-Chair Lung Cancer Screening</a:t>
            </a:r>
            <a:br>
              <a:rPr lang="en-US" sz="4400" dirty="0"/>
            </a:br>
            <a:br>
              <a:rPr lang="en-US" sz="4400" dirty="0"/>
            </a:br>
            <a:r>
              <a:rPr lang="en-US" sz="4400" dirty="0"/>
              <a:t>UI Rural Cancer Collaboratory</a:t>
            </a:r>
          </a:p>
        </p:txBody>
      </p:sp>
    </p:spTree>
    <p:extLst>
      <p:ext uri="{BB962C8B-B14F-4D97-AF65-F5344CB8AC3E}">
        <p14:creationId xmlns:p14="http://schemas.microsoft.com/office/powerpoint/2010/main" val="19712290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F7423C8-C178-E14D-8E18-236C1134473B}"/>
              </a:ext>
            </a:extLst>
          </p:cNvPr>
          <p:cNvPicPr>
            <a:picLocks noChangeAspect="1"/>
          </p:cNvPicPr>
          <p:nvPr/>
        </p:nvPicPr>
        <p:blipFill rotWithShape="1">
          <a:blip r:embed="rId2"/>
          <a:srcRect l="488" r="15253" b="2"/>
          <a:stretch/>
        </p:blipFill>
        <p:spPr>
          <a:xfrm>
            <a:off x="4038599" y="10"/>
            <a:ext cx="8160026" cy="6875809"/>
          </a:xfrm>
          <a:prstGeom prst="rect">
            <a:avLst/>
          </a:prstGeom>
        </p:spPr>
      </p:pic>
      <p:sp>
        <p:nvSpPr>
          <p:cNvPr id="14" name="Freeform: Shape 13">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36D7552-0081-4E55-AFB1-DF0FEFE09738}"/>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a:solidFill>
                  <a:srgbClr val="FFFFFF"/>
                </a:solidFill>
              </a:rPr>
              <a:t>Disclosures: None</a:t>
            </a:r>
            <a:br>
              <a:rPr lang="en-US" sz="4000">
                <a:solidFill>
                  <a:srgbClr val="FFFFFF"/>
                </a:solidFill>
              </a:rPr>
            </a:br>
            <a:br>
              <a:rPr lang="en-US" sz="4000">
                <a:solidFill>
                  <a:srgbClr val="FFFFFF"/>
                </a:solidFill>
              </a:rPr>
            </a:br>
            <a:endParaRPr lang="en-US" sz="4000">
              <a:solidFill>
                <a:srgbClr val="FFFFFF"/>
              </a:solidFill>
            </a:endParaRPr>
          </a:p>
        </p:txBody>
      </p:sp>
    </p:spTree>
    <p:extLst>
      <p:ext uri="{BB962C8B-B14F-4D97-AF65-F5344CB8AC3E}">
        <p14:creationId xmlns:p14="http://schemas.microsoft.com/office/powerpoint/2010/main" val="24090421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BDDCDF-B61A-4619-A8A9-C48E384AE27C}"/>
              </a:ext>
            </a:extLst>
          </p:cNvPr>
          <p:cNvSpPr>
            <a:spLocks noGrp="1"/>
          </p:cNvSpPr>
          <p:nvPr>
            <p:ph type="title"/>
          </p:nvPr>
        </p:nvSpPr>
        <p:spPr>
          <a:xfrm>
            <a:off x="1371597" y="348865"/>
            <a:ext cx="6620497" cy="877729"/>
          </a:xfrm>
        </p:spPr>
        <p:txBody>
          <a:bodyPr anchor="ctr">
            <a:normAutofit/>
          </a:bodyPr>
          <a:lstStyle/>
          <a:p>
            <a:r>
              <a:rPr lang="en-US" sz="4000" dirty="0"/>
              <a:t>Radiologist Are Your Partners</a:t>
            </a:r>
            <a:endParaRPr lang="en-US" sz="4000" dirty="0">
              <a:solidFill>
                <a:srgbClr val="FFFFFF"/>
              </a:solidFill>
            </a:endParaRPr>
          </a:p>
        </p:txBody>
      </p:sp>
      <p:graphicFrame>
        <p:nvGraphicFramePr>
          <p:cNvPr id="5" name="Content Placeholder 2">
            <a:extLst>
              <a:ext uri="{FF2B5EF4-FFF2-40B4-BE49-F238E27FC236}">
                <a16:creationId xmlns:a16="http://schemas.microsoft.com/office/drawing/2014/main" id="{008F4608-6789-4CE0-BFC3-648C09F167E5}"/>
              </a:ext>
            </a:extLst>
          </p:cNvPr>
          <p:cNvGraphicFramePr>
            <a:graphicFrameLocks noGrp="1"/>
          </p:cNvGraphicFramePr>
          <p:nvPr>
            <p:ph idx="1"/>
            <p:extLst>
              <p:ext uri="{D42A27DB-BD31-4B8C-83A1-F6EECF244321}">
                <p14:modId xmlns:p14="http://schemas.microsoft.com/office/powerpoint/2010/main" val="35280562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Picture 15">
            <a:extLst>
              <a:ext uri="{FF2B5EF4-FFF2-40B4-BE49-F238E27FC236}">
                <a16:creationId xmlns:a16="http://schemas.microsoft.com/office/drawing/2014/main" id="{1A9A5E21-A755-F544-86BE-709B9B978EA7}"/>
              </a:ext>
            </a:extLst>
          </p:cNvPr>
          <p:cNvPicPr>
            <a:picLocks noChangeAspect="1"/>
          </p:cNvPicPr>
          <p:nvPr/>
        </p:nvPicPr>
        <p:blipFill rotWithShape="1">
          <a:blip r:embed="rId7"/>
          <a:srcRect l="3374" t="8819" r="2558"/>
          <a:stretch/>
        </p:blipFill>
        <p:spPr>
          <a:xfrm>
            <a:off x="4512623" y="4393870"/>
            <a:ext cx="3194463" cy="1911514"/>
          </a:xfrm>
          <a:prstGeom prst="rect">
            <a:avLst/>
          </a:prstGeom>
        </p:spPr>
      </p:pic>
      <p:sp>
        <p:nvSpPr>
          <p:cNvPr id="6" name="Rectangle 5">
            <a:extLst>
              <a:ext uri="{FF2B5EF4-FFF2-40B4-BE49-F238E27FC236}">
                <a16:creationId xmlns:a16="http://schemas.microsoft.com/office/drawing/2014/main" id="{899DF15D-6EF7-A244-8CC4-F694838C0591}"/>
              </a:ext>
            </a:extLst>
          </p:cNvPr>
          <p:cNvSpPr/>
          <p:nvPr/>
        </p:nvSpPr>
        <p:spPr>
          <a:xfrm>
            <a:off x="8488880" y="429752"/>
            <a:ext cx="2331523" cy="923330"/>
          </a:xfrm>
          <a:prstGeom prst="rect">
            <a:avLst/>
          </a:prstGeom>
        </p:spPr>
        <p:txBody>
          <a:bodyPr wrap="square">
            <a:spAutoFit/>
          </a:bodyPr>
          <a:lstStyle/>
          <a:p>
            <a:pPr lvl="0"/>
            <a:r>
              <a:rPr lang="en-US" dirty="0"/>
              <a:t>Centralized</a:t>
            </a:r>
          </a:p>
          <a:p>
            <a:pPr lvl="0"/>
            <a:r>
              <a:rPr lang="en-US" dirty="0"/>
              <a:t>Decentralized</a:t>
            </a:r>
          </a:p>
          <a:p>
            <a:pPr lvl="0"/>
            <a:r>
              <a:rPr lang="en-US" dirty="0"/>
              <a:t>Hybrid</a:t>
            </a:r>
          </a:p>
        </p:txBody>
      </p:sp>
    </p:spTree>
    <p:extLst>
      <p:ext uri="{BB962C8B-B14F-4D97-AF65-F5344CB8AC3E}">
        <p14:creationId xmlns:p14="http://schemas.microsoft.com/office/powerpoint/2010/main" val="1984724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a facility get started?</a:t>
            </a:r>
          </a:p>
        </p:txBody>
      </p:sp>
      <p:sp>
        <p:nvSpPr>
          <p:cNvPr id="3" name="Content Placeholder 2"/>
          <p:cNvSpPr>
            <a:spLocks noGrp="1"/>
          </p:cNvSpPr>
          <p:nvPr>
            <p:ph idx="1"/>
          </p:nvPr>
        </p:nvSpPr>
        <p:spPr>
          <a:xfrm>
            <a:off x="677334" y="1750647"/>
            <a:ext cx="8596668" cy="4290716"/>
          </a:xfrm>
        </p:spPr>
        <p:txBody>
          <a:bodyPr/>
          <a:lstStyle/>
          <a:p>
            <a:r>
              <a:rPr lang="en-US" dirty="0"/>
              <a:t>Starting a lung cancer screening program in a rural hospital does not have to be difficult. </a:t>
            </a:r>
          </a:p>
          <a:p>
            <a:pPr lvl="1"/>
            <a:r>
              <a:rPr lang="en-US" dirty="0"/>
              <a:t>Talk to your administration to get them on board</a:t>
            </a:r>
          </a:p>
          <a:p>
            <a:pPr lvl="1"/>
            <a:r>
              <a:rPr lang="en-US" dirty="0"/>
              <a:t>Start the conversation with your radiologist and their group</a:t>
            </a:r>
          </a:p>
          <a:p>
            <a:pPr lvl="2"/>
            <a:r>
              <a:rPr lang="en-US" dirty="0"/>
              <a:t>Learn and understand the Lung-RADS codes</a:t>
            </a:r>
          </a:p>
          <a:p>
            <a:pPr lvl="2"/>
            <a:r>
              <a:rPr lang="en-US" dirty="0"/>
              <a:t>Do they have an active program at another site</a:t>
            </a:r>
          </a:p>
          <a:p>
            <a:pPr lvl="1"/>
            <a:r>
              <a:rPr lang="en-US" dirty="0"/>
              <a:t>Identify a referring provider to champion and to be part of the conversation</a:t>
            </a:r>
          </a:p>
          <a:p>
            <a:pPr lvl="2"/>
            <a:r>
              <a:rPr lang="en-US" dirty="0"/>
              <a:t>This is not required but can help bridge the gap when it comes to provider education. </a:t>
            </a:r>
          </a:p>
          <a:p>
            <a:pPr lvl="1"/>
            <a:r>
              <a:rPr lang="en-US" dirty="0"/>
              <a:t>Start researching the registration process to become part of the ACR/NRDR Lung Cancer Screening Registry.</a:t>
            </a:r>
          </a:p>
        </p:txBody>
      </p:sp>
    </p:spTree>
    <p:extLst>
      <p:ext uri="{BB962C8B-B14F-4D97-AF65-F5344CB8AC3E}">
        <p14:creationId xmlns:p14="http://schemas.microsoft.com/office/powerpoint/2010/main" val="27627057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1B6B-AEDC-FE42-BE20-F6C33F001828}"/>
              </a:ext>
            </a:extLst>
          </p:cNvPr>
          <p:cNvSpPr>
            <a:spLocks noGrp="1"/>
          </p:cNvSpPr>
          <p:nvPr>
            <p:ph type="title"/>
          </p:nvPr>
        </p:nvSpPr>
        <p:spPr>
          <a:xfrm>
            <a:off x="318051" y="561068"/>
            <a:ext cx="6294783" cy="2269218"/>
          </a:xfrm>
        </p:spPr>
        <p:txBody>
          <a:bodyPr>
            <a:normAutofit fontScale="90000"/>
          </a:bodyPr>
          <a:lstStyle/>
          <a:p>
            <a:r>
              <a:rPr lang="en-US" dirty="0"/>
              <a:t>Where can a radiologist interested in learning about lung cancer screening get started?</a:t>
            </a:r>
          </a:p>
        </p:txBody>
      </p:sp>
      <p:sp>
        <p:nvSpPr>
          <p:cNvPr id="3" name="Text Placeholder 2">
            <a:extLst>
              <a:ext uri="{FF2B5EF4-FFF2-40B4-BE49-F238E27FC236}">
                <a16:creationId xmlns:a16="http://schemas.microsoft.com/office/drawing/2014/main" id="{84D96023-0888-8248-8790-0F837CAA14D7}"/>
              </a:ext>
            </a:extLst>
          </p:cNvPr>
          <p:cNvSpPr>
            <a:spLocks noGrp="1"/>
          </p:cNvSpPr>
          <p:nvPr>
            <p:ph type="body" idx="1"/>
          </p:nvPr>
        </p:nvSpPr>
        <p:spPr>
          <a:xfrm>
            <a:off x="1075641" y="3192595"/>
            <a:ext cx="5297861" cy="1975770"/>
          </a:xfrm>
        </p:spPr>
        <p:txBody>
          <a:bodyPr>
            <a:normAutofit/>
          </a:bodyPr>
          <a:lstStyle/>
          <a:p>
            <a:r>
              <a:rPr lang="en-US" dirty="0">
                <a:solidFill>
                  <a:srgbClr val="FFC000"/>
                </a:solidFill>
              </a:rPr>
              <a:t>Resources for radiologists</a:t>
            </a:r>
          </a:p>
          <a:p>
            <a:r>
              <a:rPr lang="en-US" b="0" dirty="0"/>
              <a:t>American College of Radiology: </a:t>
            </a:r>
            <a:r>
              <a:rPr lang="en-US" b="0" dirty="0" err="1"/>
              <a:t>acr.org</a:t>
            </a:r>
            <a:endParaRPr lang="en-US" b="0" dirty="0"/>
          </a:p>
          <a:p>
            <a:r>
              <a:rPr lang="en-US" b="0" dirty="0"/>
              <a:t>American Thoracic Society</a:t>
            </a:r>
          </a:p>
          <a:p>
            <a:r>
              <a:rPr lang="en-US" b="0" dirty="0"/>
              <a:t>American Lung Association</a:t>
            </a:r>
          </a:p>
        </p:txBody>
      </p:sp>
      <p:pic>
        <p:nvPicPr>
          <p:cNvPr id="9" name="Content Placeholder 8">
            <a:extLst>
              <a:ext uri="{FF2B5EF4-FFF2-40B4-BE49-F238E27FC236}">
                <a16:creationId xmlns:a16="http://schemas.microsoft.com/office/drawing/2014/main" id="{24FBF37B-DC4D-A040-97FD-0162068B59F8}"/>
              </a:ext>
            </a:extLst>
          </p:cNvPr>
          <p:cNvPicPr>
            <a:picLocks noGrp="1" noChangeAspect="1"/>
          </p:cNvPicPr>
          <p:nvPr>
            <p:ph sz="half" idx="2"/>
          </p:nvPr>
        </p:nvPicPr>
        <p:blipFill>
          <a:blip r:embed="rId3"/>
          <a:stretch>
            <a:fillRect/>
          </a:stretch>
        </p:blipFill>
        <p:spPr>
          <a:xfrm>
            <a:off x="7533155" y="189013"/>
            <a:ext cx="3853584" cy="3239987"/>
          </a:xfrm>
          <a:prstGeom prst="rect">
            <a:avLst/>
          </a:prstGeom>
        </p:spPr>
      </p:pic>
      <p:pic>
        <p:nvPicPr>
          <p:cNvPr id="10" name="Picture 9">
            <a:extLst>
              <a:ext uri="{FF2B5EF4-FFF2-40B4-BE49-F238E27FC236}">
                <a16:creationId xmlns:a16="http://schemas.microsoft.com/office/drawing/2014/main" id="{F836A42E-AFAA-0C49-8BB0-249009EF7CAA}"/>
              </a:ext>
            </a:extLst>
          </p:cNvPr>
          <p:cNvPicPr>
            <a:picLocks noChangeAspect="1"/>
          </p:cNvPicPr>
          <p:nvPr/>
        </p:nvPicPr>
        <p:blipFill>
          <a:blip r:embed="rId4"/>
          <a:stretch>
            <a:fillRect/>
          </a:stretch>
        </p:blipFill>
        <p:spPr>
          <a:xfrm>
            <a:off x="7533155" y="3579979"/>
            <a:ext cx="3855909" cy="2728055"/>
          </a:xfrm>
          <a:prstGeom prst="rect">
            <a:avLst/>
          </a:prstGeom>
        </p:spPr>
      </p:pic>
      <p:sp>
        <p:nvSpPr>
          <p:cNvPr id="11" name="5-Point Star 10">
            <a:extLst>
              <a:ext uri="{FF2B5EF4-FFF2-40B4-BE49-F238E27FC236}">
                <a16:creationId xmlns:a16="http://schemas.microsoft.com/office/drawing/2014/main" id="{22ED2A3C-AA04-744E-952C-597BA5DDF033}"/>
              </a:ext>
            </a:extLst>
          </p:cNvPr>
          <p:cNvSpPr/>
          <p:nvPr/>
        </p:nvSpPr>
        <p:spPr>
          <a:xfrm>
            <a:off x="6096000" y="3762583"/>
            <a:ext cx="423763" cy="417897"/>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6305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FA6B9-1BE5-174A-A23C-83B2D46BA982}"/>
              </a:ext>
            </a:extLst>
          </p:cNvPr>
          <p:cNvSpPr>
            <a:spLocks noGrp="1"/>
          </p:cNvSpPr>
          <p:nvPr>
            <p:ph type="title"/>
          </p:nvPr>
        </p:nvSpPr>
        <p:spPr/>
        <p:txBody>
          <a:bodyPr>
            <a:normAutofit fontScale="90000"/>
          </a:bodyPr>
          <a:lstStyle/>
          <a:p>
            <a:r>
              <a:rPr lang="en-US" dirty="0"/>
              <a:t>Core responsibilities of radiologist and/or radiology group or department in lung cancer screening</a:t>
            </a:r>
          </a:p>
        </p:txBody>
      </p:sp>
      <p:graphicFrame>
        <p:nvGraphicFramePr>
          <p:cNvPr id="4" name="Content Placeholder 3">
            <a:extLst>
              <a:ext uri="{FF2B5EF4-FFF2-40B4-BE49-F238E27FC236}">
                <a16:creationId xmlns:a16="http://schemas.microsoft.com/office/drawing/2014/main" id="{BBBD886B-1C4D-6746-8FE1-A3C4B8CAABE7}"/>
              </a:ext>
            </a:extLst>
          </p:cNvPr>
          <p:cNvGraphicFramePr>
            <a:graphicFrameLocks noGrp="1"/>
          </p:cNvGraphicFramePr>
          <p:nvPr>
            <p:ph idx="1"/>
            <p:extLst>
              <p:ext uri="{D42A27DB-BD31-4B8C-83A1-F6EECF244321}">
                <p14:modId xmlns:p14="http://schemas.microsoft.com/office/powerpoint/2010/main" val="183922898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50694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8F923FF-DD0C-4FD3-A1B4-68DFA511C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0A660C-6489-4F6C-B2A9-8318A208D21F}"/>
              </a:ext>
            </a:extLst>
          </p:cNvPr>
          <p:cNvSpPr>
            <a:spLocks noGrp="1"/>
          </p:cNvSpPr>
          <p:nvPr>
            <p:ph type="title"/>
          </p:nvPr>
        </p:nvSpPr>
        <p:spPr>
          <a:xfrm>
            <a:off x="359172" y="1144769"/>
            <a:ext cx="3724217" cy="2896432"/>
          </a:xfrm>
        </p:spPr>
        <p:txBody>
          <a:bodyPr vert="horz" lIns="91440" tIns="45720" rIns="91440" bIns="45720" rtlCol="0" anchor="b">
            <a:normAutofit/>
          </a:bodyPr>
          <a:lstStyle/>
          <a:p>
            <a:r>
              <a:rPr lang="en-US" sz="4000"/>
              <a:t>Day to Day Oversight of Technical Parameters </a:t>
            </a:r>
          </a:p>
        </p:txBody>
      </p:sp>
      <p:sp>
        <p:nvSpPr>
          <p:cNvPr id="3" name="Content Placeholder 2">
            <a:extLst>
              <a:ext uri="{FF2B5EF4-FFF2-40B4-BE49-F238E27FC236}">
                <a16:creationId xmlns:a16="http://schemas.microsoft.com/office/drawing/2014/main" id="{667BF3D1-7877-4798-8E8D-E278C18B24A7}"/>
              </a:ext>
            </a:extLst>
          </p:cNvPr>
          <p:cNvSpPr>
            <a:spLocks noGrp="1"/>
          </p:cNvSpPr>
          <p:nvPr>
            <p:ph idx="1"/>
          </p:nvPr>
        </p:nvSpPr>
        <p:spPr>
          <a:xfrm>
            <a:off x="359171" y="4403176"/>
            <a:ext cx="3724218" cy="1334930"/>
          </a:xfrm>
        </p:spPr>
        <p:txBody>
          <a:bodyPr vert="horz" lIns="91440" tIns="45720" rIns="91440" bIns="45720" rtlCol="0">
            <a:normAutofit/>
          </a:bodyPr>
          <a:lstStyle/>
          <a:p>
            <a:pPr marL="0" indent="0">
              <a:buNone/>
            </a:pPr>
            <a:r>
              <a:rPr lang="en-US" sz="2100"/>
              <a:t>Technologist (RTs),  Radiologist (MD,Dos), </a:t>
            </a:r>
            <a:r>
              <a:rPr lang="en-US" sz="2100" u="sng"/>
              <a:t>+</a:t>
            </a:r>
            <a:r>
              <a:rPr lang="en-US" sz="2100"/>
              <a:t> </a:t>
            </a:r>
            <a:r>
              <a:rPr lang="en-US" sz="2100" u="sng"/>
              <a:t>PACS</a:t>
            </a:r>
          </a:p>
        </p:txBody>
      </p:sp>
      <p:sp>
        <p:nvSpPr>
          <p:cNvPr id="14" name="Rectangle 13">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4C3A4BB-37FF-D744-BBE1-E6E06EB71695}"/>
              </a:ext>
            </a:extLst>
          </p:cNvPr>
          <p:cNvPicPr>
            <a:picLocks noChangeAspect="1"/>
          </p:cNvPicPr>
          <p:nvPr/>
        </p:nvPicPr>
        <p:blipFill>
          <a:blip r:embed="rId3"/>
          <a:stretch>
            <a:fillRect/>
          </a:stretch>
        </p:blipFill>
        <p:spPr>
          <a:xfrm>
            <a:off x="4662001" y="330213"/>
            <a:ext cx="3445679" cy="3135568"/>
          </a:xfrm>
          <a:prstGeom prst="rect">
            <a:avLst/>
          </a:prstGeom>
        </p:spPr>
      </p:pic>
      <p:pic>
        <p:nvPicPr>
          <p:cNvPr id="7" name="Picture 6">
            <a:extLst>
              <a:ext uri="{FF2B5EF4-FFF2-40B4-BE49-F238E27FC236}">
                <a16:creationId xmlns:a16="http://schemas.microsoft.com/office/drawing/2014/main" id="{8A8D7025-DDE3-498D-A0FD-AED6379B77F7}"/>
              </a:ext>
            </a:extLst>
          </p:cNvPr>
          <p:cNvPicPr>
            <a:picLocks noChangeAspect="1"/>
          </p:cNvPicPr>
          <p:nvPr/>
        </p:nvPicPr>
        <p:blipFill>
          <a:blip r:embed="rId4"/>
          <a:stretch>
            <a:fillRect/>
          </a:stretch>
        </p:blipFill>
        <p:spPr>
          <a:xfrm>
            <a:off x="8321040" y="379158"/>
            <a:ext cx="3657600" cy="2926080"/>
          </a:xfrm>
          <a:prstGeom prst="rect">
            <a:avLst/>
          </a:prstGeom>
        </p:spPr>
      </p:pic>
      <p:sp>
        <p:nvSpPr>
          <p:cNvPr id="16" name="Rectangle 15">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9BB090C-23F9-44A9-9C8D-8CBF588D056F}"/>
              </a:ext>
            </a:extLst>
          </p:cNvPr>
          <p:cNvPicPr>
            <a:picLocks noChangeAspect="1"/>
          </p:cNvPicPr>
          <p:nvPr/>
        </p:nvPicPr>
        <p:blipFill rotWithShape="1">
          <a:blip r:embed="rId5"/>
          <a:srcRect l="3084" t="-1" r="50772" b="-1"/>
          <a:stretch/>
        </p:blipFill>
        <p:spPr>
          <a:xfrm>
            <a:off x="4658874" y="3654228"/>
            <a:ext cx="3445679" cy="2464230"/>
          </a:xfrm>
          <a:prstGeom prst="rect">
            <a:avLst/>
          </a:prstGeom>
        </p:spPr>
      </p:pic>
      <p:pic>
        <p:nvPicPr>
          <p:cNvPr id="5" name="Picture 4">
            <a:extLst>
              <a:ext uri="{FF2B5EF4-FFF2-40B4-BE49-F238E27FC236}">
                <a16:creationId xmlns:a16="http://schemas.microsoft.com/office/drawing/2014/main" id="{D2E4576F-57DB-47AF-9325-7AD92FD03539}"/>
              </a:ext>
            </a:extLst>
          </p:cNvPr>
          <p:cNvPicPr>
            <a:picLocks noChangeAspect="1"/>
          </p:cNvPicPr>
          <p:nvPr/>
        </p:nvPicPr>
        <p:blipFill rotWithShape="1">
          <a:blip r:embed="rId6"/>
          <a:srcRect r="-2" b="684"/>
          <a:stretch/>
        </p:blipFill>
        <p:spPr>
          <a:xfrm>
            <a:off x="8310333" y="3654228"/>
            <a:ext cx="3675888" cy="2464203"/>
          </a:xfrm>
          <a:prstGeom prst="rect">
            <a:avLst/>
          </a:prstGeom>
        </p:spPr>
      </p:pic>
    </p:spTree>
    <p:extLst>
      <p:ext uri="{BB962C8B-B14F-4D97-AF65-F5344CB8AC3E}">
        <p14:creationId xmlns:p14="http://schemas.microsoft.com/office/powerpoint/2010/main" val="36722906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E17B56-6A6C-0C43-8C98-CF36B420C7E3}"/>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3100" kern="1200">
                <a:solidFill>
                  <a:srgbClr val="FFFFFF"/>
                </a:solidFill>
                <a:latin typeface="+mj-lt"/>
                <a:ea typeface="+mj-ea"/>
                <a:cs typeface="+mj-cs"/>
              </a:rPr>
              <a:t>FAQs regrading who can interpret lung cancer screening exams:</a:t>
            </a:r>
            <a:br>
              <a:rPr lang="en-US" sz="3100" kern="1200">
                <a:solidFill>
                  <a:srgbClr val="FFFFFF"/>
                </a:solidFill>
                <a:latin typeface="+mj-lt"/>
                <a:ea typeface="+mj-ea"/>
                <a:cs typeface="+mj-cs"/>
              </a:rPr>
            </a:br>
            <a:endParaRPr lang="en-US" sz="3100" kern="1200">
              <a:solidFill>
                <a:srgbClr val="FFFFFF"/>
              </a:solidFill>
              <a:latin typeface="+mj-lt"/>
              <a:ea typeface="+mj-ea"/>
              <a:cs typeface="+mj-cs"/>
            </a:endParaRPr>
          </a:p>
        </p:txBody>
      </p:sp>
      <p:graphicFrame>
        <p:nvGraphicFramePr>
          <p:cNvPr id="5" name="Text Placeholder 2">
            <a:extLst>
              <a:ext uri="{FF2B5EF4-FFF2-40B4-BE49-F238E27FC236}">
                <a16:creationId xmlns:a16="http://schemas.microsoft.com/office/drawing/2014/main" id="{5F800702-BD2B-4876-B04E-56378F5E39C1}"/>
              </a:ext>
            </a:extLst>
          </p:cNvPr>
          <p:cNvGraphicFramePr/>
          <p:nvPr>
            <p:extLst>
              <p:ext uri="{D42A27DB-BD31-4B8C-83A1-F6EECF244321}">
                <p14:modId xmlns:p14="http://schemas.microsoft.com/office/powerpoint/2010/main" val="136054621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1362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Shape 55">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8" name="Rectangle 57">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3658E4-26AF-4656-A431-A0EC6DBC276C}"/>
              </a:ext>
            </a:extLst>
          </p:cNvPr>
          <p:cNvSpPr>
            <a:spLocks noGrp="1"/>
          </p:cNvSpPr>
          <p:nvPr>
            <p:ph type="title"/>
          </p:nvPr>
        </p:nvSpPr>
        <p:spPr>
          <a:xfrm>
            <a:off x="806825" y="457201"/>
            <a:ext cx="2844800" cy="3588870"/>
          </a:xfrm>
        </p:spPr>
        <p:txBody>
          <a:bodyPr anchor="b">
            <a:normAutofit/>
          </a:bodyPr>
          <a:lstStyle/>
          <a:p>
            <a:pPr algn="r"/>
            <a:r>
              <a:rPr lang="en-US" sz="3700">
                <a:solidFill>
                  <a:srgbClr val="FFFFFF"/>
                </a:solidFill>
              </a:rPr>
              <a:t>Education Resources </a:t>
            </a:r>
            <a:br>
              <a:rPr lang="en-US" sz="3700">
                <a:solidFill>
                  <a:srgbClr val="FFFFFF"/>
                </a:solidFill>
              </a:rPr>
            </a:br>
            <a:r>
              <a:rPr lang="en-US" sz="3700">
                <a:solidFill>
                  <a:srgbClr val="FFFFFF"/>
                </a:solidFill>
              </a:rPr>
              <a:t>Beyond Minimum Requirements</a:t>
            </a:r>
          </a:p>
        </p:txBody>
      </p:sp>
      <p:sp>
        <p:nvSpPr>
          <p:cNvPr id="3" name="Content Placeholder 2">
            <a:extLst>
              <a:ext uri="{FF2B5EF4-FFF2-40B4-BE49-F238E27FC236}">
                <a16:creationId xmlns:a16="http://schemas.microsoft.com/office/drawing/2014/main" id="{F7AC0C95-6E43-4E82-9835-599C03FE84CD}"/>
              </a:ext>
            </a:extLst>
          </p:cNvPr>
          <p:cNvSpPr>
            <a:spLocks noGrp="1"/>
          </p:cNvSpPr>
          <p:nvPr>
            <p:ph idx="1"/>
          </p:nvPr>
        </p:nvSpPr>
        <p:spPr>
          <a:xfrm>
            <a:off x="4349861" y="762853"/>
            <a:ext cx="3290579" cy="3831154"/>
          </a:xfrm>
        </p:spPr>
        <p:txBody>
          <a:bodyPr anchor="ctr">
            <a:normAutofit fontScale="92500" lnSpcReduction="20000"/>
          </a:bodyPr>
          <a:lstStyle/>
          <a:p>
            <a:endParaRPr lang="en-US" sz="2000" dirty="0"/>
          </a:p>
          <a:p>
            <a:pPr marL="0" indent="0">
              <a:buNone/>
            </a:pPr>
            <a:r>
              <a:rPr lang="en-US" sz="2600" dirty="0">
                <a:solidFill>
                  <a:srgbClr val="FFC000"/>
                </a:solidFill>
              </a:rPr>
              <a:t>Free On-Line Course Co-sponsored by       ACR &amp; STR with 15 CME</a:t>
            </a:r>
          </a:p>
          <a:p>
            <a:pPr marL="0" indent="0">
              <a:buNone/>
            </a:pPr>
            <a:r>
              <a:rPr lang="en-US" sz="2600" dirty="0">
                <a:solidFill>
                  <a:srgbClr val="FFC000"/>
                </a:solidFill>
              </a:rPr>
              <a:t> </a:t>
            </a:r>
            <a:r>
              <a:rPr lang="en-US" sz="2600" dirty="0"/>
              <a:t>(last updated August 4, 2021).</a:t>
            </a:r>
          </a:p>
          <a:p>
            <a:endParaRPr lang="en-US" sz="2600" dirty="0"/>
          </a:p>
          <a:p>
            <a:pPr lvl="1"/>
            <a:r>
              <a:rPr lang="en-US" sz="2600" dirty="0"/>
              <a:t>Program implementation</a:t>
            </a:r>
          </a:p>
          <a:p>
            <a:pPr lvl="1"/>
            <a:r>
              <a:rPr lang="en-US" sz="2600" dirty="0"/>
              <a:t>LUNG RADS introduction</a:t>
            </a:r>
          </a:p>
          <a:p>
            <a:pPr lvl="1"/>
            <a:r>
              <a:rPr lang="en-US" sz="2600" dirty="0"/>
              <a:t>Practice cases</a:t>
            </a:r>
          </a:p>
          <a:p>
            <a:pPr marL="0" indent="0">
              <a:buNone/>
            </a:pPr>
            <a:endParaRPr lang="en-US" sz="2000" dirty="0"/>
          </a:p>
          <a:p>
            <a:endParaRPr lang="en-US" sz="2000" dirty="0"/>
          </a:p>
          <a:p>
            <a:endParaRPr lang="en-US" sz="2000" dirty="0"/>
          </a:p>
          <a:p>
            <a:endParaRPr lang="en-US" sz="2000" dirty="0"/>
          </a:p>
        </p:txBody>
      </p:sp>
      <p:pic>
        <p:nvPicPr>
          <p:cNvPr id="7" name="Picture 6">
            <a:extLst>
              <a:ext uri="{FF2B5EF4-FFF2-40B4-BE49-F238E27FC236}">
                <a16:creationId xmlns:a16="http://schemas.microsoft.com/office/drawing/2014/main" id="{D1E0983F-0D84-504B-A084-081C88CD99AB}"/>
              </a:ext>
            </a:extLst>
          </p:cNvPr>
          <p:cNvPicPr>
            <a:picLocks noChangeAspect="1"/>
          </p:cNvPicPr>
          <p:nvPr/>
        </p:nvPicPr>
        <p:blipFill>
          <a:blip r:embed="rId3"/>
          <a:stretch>
            <a:fillRect/>
          </a:stretch>
        </p:blipFill>
        <p:spPr>
          <a:xfrm>
            <a:off x="8154169" y="578897"/>
            <a:ext cx="3019402" cy="2128677"/>
          </a:xfrm>
          <a:prstGeom prst="rect">
            <a:avLst/>
          </a:prstGeom>
        </p:spPr>
      </p:pic>
      <p:pic>
        <p:nvPicPr>
          <p:cNvPr id="36" name="Picture 35">
            <a:extLst>
              <a:ext uri="{FF2B5EF4-FFF2-40B4-BE49-F238E27FC236}">
                <a16:creationId xmlns:a16="http://schemas.microsoft.com/office/drawing/2014/main" id="{D62AD367-84E9-4E4A-89DC-FD3010FA517C}"/>
              </a:ext>
            </a:extLst>
          </p:cNvPr>
          <p:cNvPicPr>
            <a:picLocks noChangeAspect="1"/>
          </p:cNvPicPr>
          <p:nvPr/>
        </p:nvPicPr>
        <p:blipFill>
          <a:blip r:embed="rId4"/>
          <a:stretch>
            <a:fillRect/>
          </a:stretch>
        </p:blipFill>
        <p:spPr>
          <a:xfrm>
            <a:off x="8214706" y="3178483"/>
            <a:ext cx="2974238" cy="2922058"/>
          </a:xfrm>
          <a:prstGeom prst="rect">
            <a:avLst/>
          </a:prstGeom>
        </p:spPr>
      </p:pic>
      <p:sp>
        <p:nvSpPr>
          <p:cNvPr id="8" name="Rectangle 7">
            <a:extLst>
              <a:ext uri="{FF2B5EF4-FFF2-40B4-BE49-F238E27FC236}">
                <a16:creationId xmlns:a16="http://schemas.microsoft.com/office/drawing/2014/main" id="{22EE1BD6-AACE-4682-9873-D299081B3166}"/>
              </a:ext>
            </a:extLst>
          </p:cNvPr>
          <p:cNvSpPr/>
          <p:nvPr/>
        </p:nvSpPr>
        <p:spPr>
          <a:xfrm>
            <a:off x="187480" y="6479898"/>
            <a:ext cx="10454649" cy="369332"/>
          </a:xfrm>
          <a:prstGeom prst="rect">
            <a:avLst/>
          </a:prstGeom>
        </p:spPr>
        <p:txBody>
          <a:bodyPr wrap="square">
            <a:spAutoFit/>
          </a:bodyPr>
          <a:lstStyle/>
          <a:p>
            <a:pPr>
              <a:spcAft>
                <a:spcPts val="600"/>
              </a:spcAft>
            </a:pPr>
            <a:r>
              <a:rPr lang="en-US" dirty="0">
                <a:hlinkClick r:id="rId5"/>
              </a:rPr>
              <a:t>Lung Cancer Screening Education | American College of Radiology | American College of Radiology (acr.org)</a:t>
            </a:r>
            <a:endParaRPr lang="en-US"/>
          </a:p>
        </p:txBody>
      </p:sp>
      <p:sp>
        <p:nvSpPr>
          <p:cNvPr id="43" name="Content Placeholder 2">
            <a:extLst>
              <a:ext uri="{FF2B5EF4-FFF2-40B4-BE49-F238E27FC236}">
                <a16:creationId xmlns:a16="http://schemas.microsoft.com/office/drawing/2014/main" id="{E2E94BCA-CCE5-2345-8C1B-340B5F2F6472}"/>
              </a:ext>
            </a:extLst>
          </p:cNvPr>
          <p:cNvSpPr txBox="1">
            <a:spLocks/>
          </p:cNvSpPr>
          <p:nvPr/>
        </p:nvSpPr>
        <p:spPr>
          <a:xfrm>
            <a:off x="4461362" y="4046071"/>
            <a:ext cx="2974238" cy="29220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p>
          <a:p>
            <a:pPr marL="0" indent="0">
              <a:buNone/>
            </a:pPr>
            <a:r>
              <a:rPr lang="en-US" sz="2400" dirty="0">
                <a:solidFill>
                  <a:srgbClr val="FFC000"/>
                </a:solidFill>
              </a:rPr>
              <a:t>On Demand Webinars from NLCRT from ACR </a:t>
            </a:r>
          </a:p>
          <a:p>
            <a:pPr marL="0" indent="0">
              <a:buFont typeface="Arial" panose="020B0604020202020204" pitchFamily="34" charset="0"/>
              <a:buNone/>
            </a:pPr>
            <a:endParaRPr lang="en-US" sz="2400" dirty="0">
              <a:solidFill>
                <a:srgbClr val="FFC000"/>
              </a:solidFill>
            </a:endParaRPr>
          </a:p>
          <a:p>
            <a:pPr marL="0" indent="0">
              <a:buFont typeface="Arial" panose="020B0604020202020204" pitchFamily="34" charset="0"/>
              <a:buNone/>
            </a:pPr>
            <a:endParaRPr lang="en-US" sz="2400" dirty="0">
              <a:solidFill>
                <a:srgbClr val="FFC000"/>
              </a:solidFill>
            </a:endParaRPr>
          </a:p>
          <a:p>
            <a:endParaRPr lang="en-US" sz="2200" dirty="0">
              <a:solidFill>
                <a:srgbClr val="FFC000"/>
              </a:solidFill>
            </a:endParaRPr>
          </a:p>
          <a:p>
            <a:endParaRPr lang="en-US" sz="1800" dirty="0"/>
          </a:p>
          <a:p>
            <a:endParaRPr lang="en-US" sz="1800" dirty="0"/>
          </a:p>
        </p:txBody>
      </p:sp>
    </p:spTree>
    <p:extLst>
      <p:ext uri="{BB962C8B-B14F-4D97-AF65-F5344CB8AC3E}">
        <p14:creationId xmlns:p14="http://schemas.microsoft.com/office/powerpoint/2010/main" val="42462572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F6F41-CB26-334D-9F0F-64FC7BF99B2E}"/>
              </a:ext>
            </a:extLst>
          </p:cNvPr>
          <p:cNvSpPr>
            <a:spLocks noGrp="1"/>
          </p:cNvSpPr>
          <p:nvPr>
            <p:ph type="title"/>
          </p:nvPr>
        </p:nvSpPr>
        <p:spPr>
          <a:xfrm>
            <a:off x="838200" y="-217759"/>
            <a:ext cx="10515600" cy="1325563"/>
          </a:xfrm>
        </p:spPr>
        <p:txBody>
          <a:bodyPr/>
          <a:lstStyle/>
          <a:p>
            <a:pPr algn="ctr"/>
            <a:r>
              <a:rPr lang="en-US" dirty="0">
                <a:solidFill>
                  <a:srgbClr val="FFC000"/>
                </a:solidFill>
              </a:rPr>
              <a:t>Sampler of upcoming topics</a:t>
            </a:r>
          </a:p>
        </p:txBody>
      </p:sp>
      <p:pic>
        <p:nvPicPr>
          <p:cNvPr id="3" name="Picture 2">
            <a:extLst>
              <a:ext uri="{FF2B5EF4-FFF2-40B4-BE49-F238E27FC236}">
                <a16:creationId xmlns:a16="http://schemas.microsoft.com/office/drawing/2014/main" id="{A988D09E-8D8D-694E-B0F5-76234306E462}"/>
              </a:ext>
            </a:extLst>
          </p:cNvPr>
          <p:cNvPicPr>
            <a:picLocks noChangeAspect="1"/>
          </p:cNvPicPr>
          <p:nvPr/>
        </p:nvPicPr>
        <p:blipFill>
          <a:blip r:embed="rId2"/>
          <a:stretch>
            <a:fillRect/>
          </a:stretch>
        </p:blipFill>
        <p:spPr>
          <a:xfrm>
            <a:off x="2227811" y="827509"/>
            <a:ext cx="7847214" cy="6003120"/>
          </a:xfrm>
          <a:prstGeom prst="rect">
            <a:avLst/>
          </a:prstGeom>
          <a:effectLst>
            <a:outerShdw blurRad="406400" dist="317500" dir="5400000" sx="89000" sy="89000" rotWithShape="0">
              <a:prstClr val="black">
                <a:alpha val="15000"/>
              </a:prstClr>
            </a:outerShdw>
          </a:effectLst>
        </p:spPr>
      </p:pic>
      <p:sp>
        <p:nvSpPr>
          <p:cNvPr id="4" name="Rectangle 3">
            <a:extLst>
              <a:ext uri="{FF2B5EF4-FFF2-40B4-BE49-F238E27FC236}">
                <a16:creationId xmlns:a16="http://schemas.microsoft.com/office/drawing/2014/main" id="{A414B138-BFF8-134D-8B74-03C7F75EA427}"/>
              </a:ext>
            </a:extLst>
          </p:cNvPr>
          <p:cNvSpPr/>
          <p:nvPr/>
        </p:nvSpPr>
        <p:spPr>
          <a:xfrm>
            <a:off x="9238387" y="5855020"/>
            <a:ext cx="1416863" cy="369332"/>
          </a:xfrm>
          <a:prstGeom prst="rect">
            <a:avLst/>
          </a:prstGeom>
        </p:spPr>
        <p:txBody>
          <a:bodyPr wrap="none">
            <a:spAutoFit/>
          </a:bodyPr>
          <a:lstStyle/>
          <a:p>
            <a:pPr>
              <a:spcAft>
                <a:spcPts val="600"/>
              </a:spcAft>
            </a:pPr>
            <a:r>
              <a:rPr lang="en-US" dirty="0">
                <a:hlinkClick r:id="rId3"/>
              </a:rPr>
              <a:t>ACR Webinar</a:t>
            </a:r>
            <a:endParaRPr lang="en-US" dirty="0"/>
          </a:p>
        </p:txBody>
      </p:sp>
    </p:spTree>
    <p:extLst>
      <p:ext uri="{BB962C8B-B14F-4D97-AF65-F5344CB8AC3E}">
        <p14:creationId xmlns:p14="http://schemas.microsoft.com/office/powerpoint/2010/main" val="20363993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A5629-DB64-45C5-902B-55BCB5F0F13A}"/>
              </a:ext>
            </a:extLst>
          </p:cNvPr>
          <p:cNvSpPr>
            <a:spLocks noGrp="1"/>
          </p:cNvSpPr>
          <p:nvPr>
            <p:ph type="title"/>
          </p:nvPr>
        </p:nvSpPr>
        <p:spPr>
          <a:xfrm>
            <a:off x="1945179" y="177800"/>
            <a:ext cx="9235512" cy="1325563"/>
          </a:xfrm>
        </p:spPr>
        <p:txBody>
          <a:bodyPr>
            <a:normAutofit/>
          </a:bodyPr>
          <a:lstStyle/>
          <a:p>
            <a:r>
              <a:rPr lang="en-US" sz="3600" dirty="0"/>
              <a:t>Lung-RADS Quick Reference</a:t>
            </a:r>
          </a:p>
        </p:txBody>
      </p:sp>
      <p:sp>
        <p:nvSpPr>
          <p:cNvPr id="3" name="Text Placeholder 2">
            <a:extLst>
              <a:ext uri="{FF2B5EF4-FFF2-40B4-BE49-F238E27FC236}">
                <a16:creationId xmlns:a16="http://schemas.microsoft.com/office/drawing/2014/main" id="{C6511AF1-964E-482B-8186-29E0ABF1CD18}"/>
              </a:ext>
            </a:extLst>
          </p:cNvPr>
          <p:cNvSpPr>
            <a:spLocks noGrp="1"/>
          </p:cNvSpPr>
          <p:nvPr>
            <p:ph type="body" idx="1"/>
          </p:nvPr>
        </p:nvSpPr>
        <p:spPr/>
        <p:txBody>
          <a:bodyPr/>
          <a:lstStyle/>
          <a:p>
            <a:r>
              <a:rPr lang="en-US" dirty="0"/>
              <a:t>WHY Use Lung RADS</a:t>
            </a:r>
          </a:p>
        </p:txBody>
      </p:sp>
      <p:sp>
        <p:nvSpPr>
          <p:cNvPr id="4" name="Content Placeholder 3">
            <a:extLst>
              <a:ext uri="{FF2B5EF4-FFF2-40B4-BE49-F238E27FC236}">
                <a16:creationId xmlns:a16="http://schemas.microsoft.com/office/drawing/2014/main" id="{7254A4A8-DD18-4F81-9E27-B4A6F3A07D75}"/>
              </a:ext>
            </a:extLst>
          </p:cNvPr>
          <p:cNvSpPr>
            <a:spLocks noGrp="1"/>
          </p:cNvSpPr>
          <p:nvPr>
            <p:ph sz="half" idx="2"/>
          </p:nvPr>
        </p:nvSpPr>
        <p:spPr/>
        <p:txBody>
          <a:bodyPr>
            <a:normAutofit fontScale="85000" lnSpcReduction="20000"/>
          </a:bodyPr>
          <a:lstStyle/>
          <a:p>
            <a:r>
              <a:rPr lang="en-US" dirty="0"/>
              <a:t>To provide a common lexicon &amp; definitions</a:t>
            </a:r>
          </a:p>
          <a:p>
            <a:r>
              <a:rPr lang="en-US" dirty="0"/>
              <a:t>To standardize practice among radiologists for communicating with ordering providers</a:t>
            </a:r>
          </a:p>
          <a:p>
            <a:r>
              <a:rPr lang="en-US" dirty="0"/>
              <a:t>To define a positive screen</a:t>
            </a:r>
          </a:p>
          <a:p>
            <a:r>
              <a:rPr lang="en-US" dirty="0"/>
              <a:t>To address uncertainty in positive screen management</a:t>
            </a:r>
          </a:p>
          <a:p>
            <a:r>
              <a:rPr lang="en-US" dirty="0"/>
              <a:t>To facilitate quality assurance and improvement</a:t>
            </a:r>
          </a:p>
          <a:p>
            <a:r>
              <a:rPr lang="en-US" dirty="0">
                <a:solidFill>
                  <a:srgbClr val="FFC000"/>
                </a:solidFill>
              </a:rPr>
              <a:t>To be updated as knowledge evolves</a:t>
            </a:r>
          </a:p>
          <a:p>
            <a:endParaRPr lang="en-US" dirty="0"/>
          </a:p>
        </p:txBody>
      </p:sp>
      <p:pic>
        <p:nvPicPr>
          <p:cNvPr id="10" name="Picture 9">
            <a:extLst>
              <a:ext uri="{FF2B5EF4-FFF2-40B4-BE49-F238E27FC236}">
                <a16:creationId xmlns:a16="http://schemas.microsoft.com/office/drawing/2014/main" id="{D4B9F12C-B875-1D4F-92B5-F70034D8D17C}"/>
              </a:ext>
            </a:extLst>
          </p:cNvPr>
          <p:cNvPicPr>
            <a:picLocks noChangeAspect="1"/>
          </p:cNvPicPr>
          <p:nvPr/>
        </p:nvPicPr>
        <p:blipFill>
          <a:blip r:embed="rId3"/>
          <a:stretch>
            <a:fillRect/>
          </a:stretch>
        </p:blipFill>
        <p:spPr>
          <a:xfrm>
            <a:off x="7492686" y="0"/>
            <a:ext cx="4167299" cy="6812412"/>
          </a:xfrm>
          <a:prstGeom prst="rect">
            <a:avLst/>
          </a:prstGeom>
        </p:spPr>
      </p:pic>
      <p:pic>
        <p:nvPicPr>
          <p:cNvPr id="11" name="Picture 10">
            <a:extLst>
              <a:ext uri="{FF2B5EF4-FFF2-40B4-BE49-F238E27FC236}">
                <a16:creationId xmlns:a16="http://schemas.microsoft.com/office/drawing/2014/main" id="{14232A02-84F6-D44D-AE56-198ED73D8EC7}"/>
              </a:ext>
            </a:extLst>
          </p:cNvPr>
          <p:cNvPicPr>
            <a:picLocks noChangeAspect="1"/>
          </p:cNvPicPr>
          <p:nvPr/>
        </p:nvPicPr>
        <p:blipFill>
          <a:blip r:embed="rId4"/>
          <a:stretch>
            <a:fillRect/>
          </a:stretch>
        </p:blipFill>
        <p:spPr>
          <a:xfrm>
            <a:off x="55408" y="11174"/>
            <a:ext cx="1738851" cy="1708345"/>
          </a:xfrm>
          <a:prstGeom prst="rect">
            <a:avLst/>
          </a:prstGeom>
        </p:spPr>
      </p:pic>
    </p:spTree>
    <p:extLst>
      <p:ext uri="{BB962C8B-B14F-4D97-AF65-F5344CB8AC3E}">
        <p14:creationId xmlns:p14="http://schemas.microsoft.com/office/powerpoint/2010/main" val="1276411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E1C30D7-05E2-4C64-884D-BE1F3B81DB0A}"/>
              </a:ext>
            </a:extLst>
          </p:cNvPr>
          <p:cNvPicPr>
            <a:picLocks noChangeAspect="1"/>
          </p:cNvPicPr>
          <p:nvPr/>
        </p:nvPicPr>
        <p:blipFill rotWithShape="1">
          <a:blip r:embed="rId3"/>
          <a:srcRect r="12659" b="-3"/>
          <a:stretch/>
        </p:blipFill>
        <p:spPr>
          <a:xfrm>
            <a:off x="7228350" y="0"/>
            <a:ext cx="4960602" cy="7033165"/>
          </a:xfrm>
          <a:prstGeom prst="rect">
            <a:avLst/>
          </a:prstGeom>
        </p:spPr>
      </p:pic>
      <p:sp>
        <p:nvSpPr>
          <p:cNvPr id="2" name="Title 1">
            <a:extLst>
              <a:ext uri="{FF2B5EF4-FFF2-40B4-BE49-F238E27FC236}">
                <a16:creationId xmlns:a16="http://schemas.microsoft.com/office/drawing/2014/main" id="{EE7713EC-042E-4E70-AC8B-43346B63EB62}"/>
              </a:ext>
            </a:extLst>
          </p:cNvPr>
          <p:cNvSpPr>
            <a:spLocks noGrp="1"/>
          </p:cNvSpPr>
          <p:nvPr>
            <p:ph type="title"/>
          </p:nvPr>
        </p:nvSpPr>
        <p:spPr>
          <a:xfrm>
            <a:off x="297060" y="827415"/>
            <a:ext cx="6634231" cy="6118167"/>
          </a:xfrm>
        </p:spPr>
        <p:txBody>
          <a:bodyPr vert="horz" lIns="91440" tIns="45720" rIns="91440" bIns="45720" rtlCol="0" anchor="ctr">
            <a:normAutofit fontScale="90000"/>
          </a:bodyPr>
          <a:lstStyle/>
          <a:p>
            <a:r>
              <a:rPr lang="en-US" sz="3600" dirty="0"/>
              <a:t>Reporting Results: </a:t>
            </a:r>
            <a:r>
              <a:rPr lang="en-US" sz="3600" kern="1200" dirty="0">
                <a:solidFill>
                  <a:schemeClr val="tx1"/>
                </a:solidFill>
                <a:latin typeface="+mj-lt"/>
                <a:ea typeface="+mj-ea"/>
                <a:cs typeface="+mj-cs"/>
              </a:rPr>
              <a:t>Standardized Templates &amp; Macros </a:t>
            </a:r>
            <a:br>
              <a:rPr lang="en-US" sz="3600" kern="1200" dirty="0">
                <a:solidFill>
                  <a:schemeClr val="tx1"/>
                </a:solidFill>
                <a:latin typeface="+mj-lt"/>
                <a:ea typeface="+mj-ea"/>
                <a:cs typeface="+mj-cs"/>
              </a:rPr>
            </a:b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Improve communication</a:t>
            </a:r>
            <a:r>
              <a:rPr lang="en-US" sz="2400" dirty="0"/>
              <a:t>  </a:t>
            </a:r>
            <a:br>
              <a:rPr lang="en-US" sz="2400" dirty="0"/>
            </a:br>
            <a:r>
              <a:rPr lang="en-US" sz="2400" kern="1200" dirty="0">
                <a:solidFill>
                  <a:schemeClr val="tx1"/>
                </a:solidFill>
                <a:latin typeface="+mj-lt"/>
                <a:ea typeface="+mj-ea"/>
                <a:cs typeface="+mj-cs"/>
              </a:rPr>
              <a:t>Facilitate research and quality improvement </a:t>
            </a:r>
            <a:br>
              <a:rPr lang="en-US" sz="2400" kern="1200" dirty="0">
                <a:solidFill>
                  <a:schemeClr val="tx1"/>
                </a:solidFill>
                <a:latin typeface="+mj-lt"/>
                <a:ea typeface="+mj-ea"/>
                <a:cs typeface="+mj-cs"/>
              </a:rPr>
            </a:br>
            <a:r>
              <a:rPr lang="en-US" sz="2400" dirty="0">
                <a:solidFill>
                  <a:srgbClr val="FFC000"/>
                </a:solidFill>
              </a:rPr>
              <a:t>Track and follow up with Lung-rads  3 and 4 nodules</a:t>
            </a:r>
            <a:br>
              <a:rPr lang="en-US" sz="2400" kern="1200" dirty="0">
                <a:solidFill>
                  <a:schemeClr val="tx1"/>
                </a:solidFill>
                <a:latin typeface="+mj-lt"/>
                <a:ea typeface="+mj-ea"/>
                <a:cs typeface="+mj-cs"/>
              </a:rPr>
            </a:br>
            <a:br>
              <a:rPr lang="en-US" sz="2400" dirty="0"/>
            </a:br>
            <a:r>
              <a:rPr lang="en-US" sz="2400" dirty="0">
                <a:solidFill>
                  <a:srgbClr val="FFC000"/>
                </a:solidFill>
              </a:rPr>
              <a:t>Lung- Rads “0” </a:t>
            </a:r>
            <a:r>
              <a:rPr lang="en-US" sz="2400" dirty="0"/>
              <a:t>If there are signs of infection or active inflammation or a scan is technically inadequate a radiologists should assign a code of 0 and request the patient return to complete the screening process in appropriate time frame. </a:t>
            </a:r>
            <a:br>
              <a:rPr lang="en-US" sz="2400" dirty="0"/>
            </a:br>
            <a:br>
              <a:rPr lang="en-US" sz="2400" dirty="0"/>
            </a:br>
            <a:r>
              <a:rPr lang="en-US" sz="2400" dirty="0">
                <a:solidFill>
                  <a:srgbClr val="FFC000"/>
                </a:solidFill>
              </a:rPr>
              <a:t>Ancillary Code “S” </a:t>
            </a:r>
            <a:r>
              <a:rPr lang="en-US" sz="2400" dirty="0"/>
              <a:t>applied when there is a important finding not related to the lung cancer. Broad categories </a:t>
            </a:r>
            <a:br>
              <a:rPr lang="en-US" sz="2400" dirty="0"/>
            </a:br>
            <a:r>
              <a:rPr lang="en-US" sz="2400" dirty="0"/>
              <a:t>Some very common: emphysema and coronary artery disease</a:t>
            </a:r>
            <a:br>
              <a:rPr lang="en-US" sz="2400" dirty="0"/>
            </a:br>
            <a:r>
              <a:rPr lang="en-US" sz="2400" dirty="0"/>
              <a:t>Some are  “incidental”  such as findings in vessels (aneurysms) bone (fractures), adrenal glands, liver, or other upper abdominal organs seen on the scan. </a:t>
            </a:r>
            <a:br>
              <a:rPr lang="en-US" sz="2400" dirty="0"/>
            </a:br>
            <a:br>
              <a:rPr lang="en-US" sz="2400" dirty="0">
                <a:solidFill>
                  <a:srgbClr val="FFC000"/>
                </a:solidFill>
              </a:rPr>
            </a:br>
            <a:r>
              <a:rPr lang="en-US" sz="2400" dirty="0"/>
              <a:t>     </a:t>
            </a:r>
            <a:br>
              <a:rPr lang="en-US" sz="2400" dirty="0"/>
            </a:br>
            <a:endParaRPr lang="en-US" sz="2400" kern="1200" dirty="0">
              <a:solidFill>
                <a:schemeClr val="tx1"/>
              </a:solidFill>
              <a:latin typeface="+mj-lt"/>
              <a:ea typeface="+mj-ea"/>
              <a:cs typeface="+mj-cs"/>
            </a:endParaRPr>
          </a:p>
        </p:txBody>
      </p:sp>
    </p:spTree>
    <p:extLst>
      <p:ext uri="{BB962C8B-B14F-4D97-AF65-F5344CB8AC3E}">
        <p14:creationId xmlns:p14="http://schemas.microsoft.com/office/powerpoint/2010/main" val="6681772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59A047-9C00-4040-ADAE-A10944AA200A}"/>
              </a:ext>
            </a:extLst>
          </p:cNvPr>
          <p:cNvPicPr>
            <a:picLocks noChangeAspect="1"/>
          </p:cNvPicPr>
          <p:nvPr/>
        </p:nvPicPr>
        <p:blipFill rotWithShape="1">
          <a:blip r:embed="rId2"/>
          <a:srcRect l="616" t="-667" r="2951" b="664"/>
          <a:stretch/>
        </p:blipFill>
        <p:spPr>
          <a:xfrm>
            <a:off x="6517484" y="1104405"/>
            <a:ext cx="4140425" cy="5579165"/>
          </a:xfrm>
          <a:prstGeom prst="rect">
            <a:avLst/>
          </a:prstGeom>
        </p:spPr>
      </p:pic>
      <p:pic>
        <p:nvPicPr>
          <p:cNvPr id="5" name="Picture 4">
            <a:extLst>
              <a:ext uri="{FF2B5EF4-FFF2-40B4-BE49-F238E27FC236}">
                <a16:creationId xmlns:a16="http://schemas.microsoft.com/office/drawing/2014/main" id="{0127D752-0848-3247-9418-7FC6BC22AF8C}"/>
              </a:ext>
            </a:extLst>
          </p:cNvPr>
          <p:cNvPicPr>
            <a:picLocks noChangeAspect="1"/>
          </p:cNvPicPr>
          <p:nvPr/>
        </p:nvPicPr>
        <p:blipFill>
          <a:blip r:embed="rId3"/>
          <a:stretch>
            <a:fillRect/>
          </a:stretch>
        </p:blipFill>
        <p:spPr>
          <a:xfrm>
            <a:off x="1283326" y="1457634"/>
            <a:ext cx="4535065" cy="5119527"/>
          </a:xfrm>
          <a:prstGeom prst="rect">
            <a:avLst/>
          </a:prstGeom>
        </p:spPr>
      </p:pic>
      <p:pic>
        <p:nvPicPr>
          <p:cNvPr id="6" name="Picture 5">
            <a:extLst>
              <a:ext uri="{FF2B5EF4-FFF2-40B4-BE49-F238E27FC236}">
                <a16:creationId xmlns:a16="http://schemas.microsoft.com/office/drawing/2014/main" id="{CE3E092E-6F48-8B4C-8319-64E20119F27F}"/>
              </a:ext>
            </a:extLst>
          </p:cNvPr>
          <p:cNvPicPr>
            <a:picLocks noChangeAspect="1"/>
          </p:cNvPicPr>
          <p:nvPr/>
        </p:nvPicPr>
        <p:blipFill>
          <a:blip r:embed="rId4"/>
          <a:stretch>
            <a:fillRect/>
          </a:stretch>
        </p:blipFill>
        <p:spPr>
          <a:xfrm>
            <a:off x="6962620" y="5992817"/>
            <a:ext cx="2535263" cy="734555"/>
          </a:xfrm>
          <a:prstGeom prst="rect">
            <a:avLst/>
          </a:prstGeom>
        </p:spPr>
      </p:pic>
      <p:sp>
        <p:nvSpPr>
          <p:cNvPr id="2" name="Title 1">
            <a:extLst>
              <a:ext uri="{FF2B5EF4-FFF2-40B4-BE49-F238E27FC236}">
                <a16:creationId xmlns:a16="http://schemas.microsoft.com/office/drawing/2014/main" id="{1B80D46E-996F-DF43-AE11-994B41530338}"/>
              </a:ext>
            </a:extLst>
          </p:cNvPr>
          <p:cNvSpPr>
            <a:spLocks noGrp="1"/>
          </p:cNvSpPr>
          <p:nvPr>
            <p:ph type="title"/>
          </p:nvPr>
        </p:nvSpPr>
        <p:spPr>
          <a:xfrm>
            <a:off x="1660170" y="238480"/>
            <a:ext cx="9248503" cy="1325563"/>
          </a:xfrm>
          <a:noFill/>
        </p:spPr>
        <p:txBody>
          <a:bodyPr/>
          <a:lstStyle/>
          <a:p>
            <a:r>
              <a:rPr lang="en-US" dirty="0"/>
              <a:t>Model Practices= Synoptic  &amp; Patient-Centered Templates</a:t>
            </a:r>
          </a:p>
        </p:txBody>
      </p:sp>
    </p:spTree>
    <p:extLst>
      <p:ext uri="{BB962C8B-B14F-4D97-AF65-F5344CB8AC3E}">
        <p14:creationId xmlns:p14="http://schemas.microsoft.com/office/powerpoint/2010/main" val="37045490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20FBB1-3EA0-E54B-B229-2DAE23DD1BFA}"/>
              </a:ext>
            </a:extLst>
          </p:cNvPr>
          <p:cNvSpPr>
            <a:spLocks noGrp="1"/>
          </p:cNvSpPr>
          <p:nvPr>
            <p:ph type="title"/>
          </p:nvPr>
        </p:nvSpPr>
        <p:spPr>
          <a:xfrm>
            <a:off x="772285" y="527717"/>
            <a:ext cx="5323715" cy="1642970"/>
          </a:xfrm>
        </p:spPr>
        <p:txBody>
          <a:bodyPr anchor="b">
            <a:normAutofit/>
          </a:bodyPr>
          <a:lstStyle/>
          <a:p>
            <a:r>
              <a:rPr lang="en-US" sz="2800" dirty="0"/>
              <a:t>Radiology Team Can Play  a Role  in  Continuous Improvement efforts</a:t>
            </a:r>
          </a:p>
        </p:txBody>
      </p:sp>
      <p:sp>
        <p:nvSpPr>
          <p:cNvPr id="3" name="Content Placeholder 2">
            <a:extLst>
              <a:ext uri="{FF2B5EF4-FFF2-40B4-BE49-F238E27FC236}">
                <a16:creationId xmlns:a16="http://schemas.microsoft.com/office/drawing/2014/main" id="{99E6016D-1772-CE4F-8DF2-771FCAED9153}"/>
              </a:ext>
            </a:extLst>
          </p:cNvPr>
          <p:cNvSpPr>
            <a:spLocks noGrp="1"/>
          </p:cNvSpPr>
          <p:nvPr>
            <p:ph idx="1"/>
          </p:nvPr>
        </p:nvSpPr>
        <p:spPr>
          <a:xfrm>
            <a:off x="945503" y="2405894"/>
            <a:ext cx="5315189" cy="3535083"/>
          </a:xfrm>
        </p:spPr>
        <p:txBody>
          <a:bodyPr anchor="t">
            <a:normAutofit/>
          </a:bodyPr>
          <a:lstStyle/>
          <a:p>
            <a:r>
              <a:rPr lang="en-US" sz="2000" dirty="0"/>
              <a:t>Peer Review/ Peer Learning </a:t>
            </a:r>
          </a:p>
          <a:p>
            <a:r>
              <a:rPr lang="en-US" sz="2000" dirty="0"/>
              <a:t>Interdisciplinary conferences</a:t>
            </a:r>
          </a:p>
          <a:p>
            <a:r>
              <a:rPr lang="en-US" sz="2000" dirty="0"/>
              <a:t>Data collection </a:t>
            </a:r>
          </a:p>
          <a:p>
            <a:r>
              <a:rPr lang="en-US" sz="2000" dirty="0"/>
              <a:t>Outcome research</a:t>
            </a:r>
          </a:p>
          <a:p>
            <a:endParaRPr lang="en-US" sz="2000" dirty="0"/>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7E85922-ED5E-BC46-B504-325D00ADB43B}"/>
              </a:ext>
            </a:extLst>
          </p:cNvPr>
          <p:cNvPicPr>
            <a:picLocks noChangeAspect="1"/>
          </p:cNvPicPr>
          <p:nvPr/>
        </p:nvPicPr>
        <p:blipFill>
          <a:blip r:embed="rId2"/>
          <a:stretch>
            <a:fillRect/>
          </a:stretch>
        </p:blipFill>
        <p:spPr>
          <a:xfrm>
            <a:off x="6460112" y="1349202"/>
            <a:ext cx="4786385" cy="4810438"/>
          </a:xfrm>
          <a:prstGeom prst="rect">
            <a:avLst/>
          </a:prstGeom>
        </p:spPr>
      </p:pic>
    </p:spTree>
    <p:extLst>
      <p:ext uri="{BB962C8B-B14F-4D97-AF65-F5344CB8AC3E}">
        <p14:creationId xmlns:p14="http://schemas.microsoft.com/office/powerpoint/2010/main" val="2513921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ACR/NRDR Registry</a:t>
            </a:r>
          </a:p>
        </p:txBody>
      </p:sp>
      <p:sp>
        <p:nvSpPr>
          <p:cNvPr id="3" name="Content Placeholder 2"/>
          <p:cNvSpPr>
            <a:spLocks noGrp="1"/>
          </p:cNvSpPr>
          <p:nvPr>
            <p:ph sz="half" idx="1"/>
          </p:nvPr>
        </p:nvSpPr>
        <p:spPr>
          <a:xfrm>
            <a:off x="677334" y="1828800"/>
            <a:ext cx="4184035" cy="4212561"/>
          </a:xfrm>
        </p:spPr>
        <p:txBody>
          <a:bodyPr/>
          <a:lstStyle/>
          <a:p>
            <a:r>
              <a:rPr lang="en-US" dirty="0"/>
              <a:t>This site provides the platform and tools to register and track your registry information.</a:t>
            </a:r>
          </a:p>
          <a:p>
            <a:r>
              <a:rPr lang="en-US" dirty="0"/>
              <a:t>Participation Agreement</a:t>
            </a:r>
          </a:p>
          <a:p>
            <a:r>
              <a:rPr lang="en-US" dirty="0"/>
              <a:t>Cost</a:t>
            </a:r>
          </a:p>
          <a:p>
            <a:pPr lvl="1"/>
            <a:r>
              <a:rPr lang="en-US" dirty="0"/>
              <a:t>Based on number of radiologist and number of sites the organization is registered for. </a:t>
            </a:r>
          </a:p>
          <a:p>
            <a:r>
              <a:rPr lang="en-US" dirty="0"/>
              <a:t>Continued updates and information plus tools for Q &amp; A.</a:t>
            </a:r>
          </a:p>
          <a:p>
            <a:endParaRPr lang="en-US" dirty="0"/>
          </a:p>
        </p:txBody>
      </p:sp>
      <p:pic>
        <p:nvPicPr>
          <p:cNvPr id="8" name="Content Placeholder 7"/>
          <p:cNvPicPr>
            <a:picLocks noGrp="1" noChangeAspect="1"/>
          </p:cNvPicPr>
          <p:nvPr>
            <p:ph sz="half" idx="2"/>
          </p:nvPr>
        </p:nvPicPr>
        <p:blipFill>
          <a:blip r:embed="rId2"/>
          <a:stretch>
            <a:fillRect/>
          </a:stretch>
        </p:blipFill>
        <p:spPr>
          <a:xfrm>
            <a:off x="5628013" y="1500554"/>
            <a:ext cx="3523801" cy="4751754"/>
          </a:xfrm>
          <a:prstGeom prst="rect">
            <a:avLst/>
          </a:prstGeom>
        </p:spPr>
      </p:pic>
    </p:spTree>
    <p:extLst>
      <p:ext uri="{BB962C8B-B14F-4D97-AF65-F5344CB8AC3E}">
        <p14:creationId xmlns:p14="http://schemas.microsoft.com/office/powerpoint/2010/main" val="2573266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Rectangle 2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AD0FFD-49C2-5C4D-9844-78A117E710EC}"/>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2800">
                <a:solidFill>
                  <a:srgbClr val="FFFFFF"/>
                </a:solidFill>
              </a:rPr>
              <a:t>Emerging Roles for Radiologists  and Radiology Department Personnel</a:t>
            </a:r>
          </a:p>
        </p:txBody>
      </p:sp>
      <p:pic>
        <p:nvPicPr>
          <p:cNvPr id="10" name="Picture 9">
            <a:extLst>
              <a:ext uri="{FF2B5EF4-FFF2-40B4-BE49-F238E27FC236}">
                <a16:creationId xmlns:a16="http://schemas.microsoft.com/office/drawing/2014/main" id="{DEC12758-6715-9245-81E3-42EF0E1A6FFE}"/>
              </a:ext>
            </a:extLst>
          </p:cNvPr>
          <p:cNvPicPr>
            <a:picLocks noChangeAspect="1"/>
          </p:cNvPicPr>
          <p:nvPr/>
        </p:nvPicPr>
        <p:blipFill>
          <a:blip r:embed="rId3"/>
          <a:stretch>
            <a:fillRect/>
          </a:stretch>
        </p:blipFill>
        <p:spPr>
          <a:xfrm>
            <a:off x="391530" y="2695700"/>
            <a:ext cx="5474964" cy="2860668"/>
          </a:xfrm>
          <a:prstGeom prst="rect">
            <a:avLst/>
          </a:prstGeom>
        </p:spPr>
      </p:pic>
      <p:pic>
        <p:nvPicPr>
          <p:cNvPr id="4" name="Content Placeholder 3">
            <a:extLst>
              <a:ext uri="{FF2B5EF4-FFF2-40B4-BE49-F238E27FC236}">
                <a16:creationId xmlns:a16="http://schemas.microsoft.com/office/drawing/2014/main" id="{037380C2-9F26-A641-B23A-941494202A39}"/>
              </a:ext>
            </a:extLst>
          </p:cNvPr>
          <p:cNvPicPr>
            <a:picLocks noGrp="1" noChangeAspect="1"/>
          </p:cNvPicPr>
          <p:nvPr>
            <p:ph idx="1"/>
          </p:nvPr>
        </p:nvPicPr>
        <p:blipFill rotWithShape="1">
          <a:blip r:embed="rId4"/>
          <a:srcRect t="7499" r="-1" b="24248"/>
          <a:stretch/>
        </p:blipFill>
        <p:spPr>
          <a:xfrm>
            <a:off x="6345165" y="2217815"/>
            <a:ext cx="4744514" cy="3997831"/>
          </a:xfrm>
          <a:prstGeom prst="rect">
            <a:avLst/>
          </a:prstGeom>
        </p:spPr>
      </p:pic>
    </p:spTree>
    <p:extLst>
      <p:ext uri="{BB962C8B-B14F-4D97-AF65-F5344CB8AC3E}">
        <p14:creationId xmlns:p14="http://schemas.microsoft.com/office/powerpoint/2010/main" val="30922636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883CB2-F4E6-46D4-AF0A-239A6B2B94B1}"/>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Potential for Additional Roles For PACS/Admin  and Technologist</a:t>
            </a:r>
          </a:p>
        </p:txBody>
      </p:sp>
      <p:sp>
        <p:nvSpPr>
          <p:cNvPr id="3" name="Content Placeholder 2">
            <a:extLst>
              <a:ext uri="{FF2B5EF4-FFF2-40B4-BE49-F238E27FC236}">
                <a16:creationId xmlns:a16="http://schemas.microsoft.com/office/drawing/2014/main" id="{AD79D47E-3C22-4D60-BD60-E36DC6D5D6C6}"/>
              </a:ext>
            </a:extLst>
          </p:cNvPr>
          <p:cNvSpPr>
            <a:spLocks noGrp="1"/>
          </p:cNvSpPr>
          <p:nvPr>
            <p:ph idx="1"/>
          </p:nvPr>
        </p:nvSpPr>
        <p:spPr>
          <a:xfrm>
            <a:off x="6503158" y="649480"/>
            <a:ext cx="4862447" cy="5546047"/>
          </a:xfrm>
        </p:spPr>
        <p:txBody>
          <a:bodyPr anchor="ctr">
            <a:normAutofit/>
          </a:bodyPr>
          <a:lstStyle/>
          <a:p>
            <a:r>
              <a:rPr lang="en-US" sz="2000" dirty="0"/>
              <a:t>Confirm patient eligibility upon  arrival</a:t>
            </a:r>
          </a:p>
          <a:p>
            <a:endParaRPr lang="en-US" sz="2000" dirty="0"/>
          </a:p>
          <a:p>
            <a:r>
              <a:rPr lang="en-US" sz="2000" dirty="0"/>
              <a:t>Database entry</a:t>
            </a:r>
          </a:p>
          <a:p>
            <a:endParaRPr lang="en-US" sz="2000" dirty="0"/>
          </a:p>
          <a:p>
            <a:r>
              <a:rPr lang="en-US" sz="2000" dirty="0"/>
              <a:t>Communication with referring providers</a:t>
            </a:r>
          </a:p>
          <a:p>
            <a:endParaRPr lang="en-US" sz="2000" dirty="0"/>
          </a:p>
          <a:p>
            <a:r>
              <a:rPr lang="en-US" sz="2000" dirty="0"/>
              <a:t>Optimizing templates</a:t>
            </a:r>
          </a:p>
          <a:p>
            <a:pPr marL="0" indent="0">
              <a:buNone/>
            </a:pPr>
            <a:endParaRPr lang="en-US" sz="2000" dirty="0"/>
          </a:p>
          <a:p>
            <a:r>
              <a:rPr lang="en-US" sz="2000" dirty="0"/>
              <a:t>Role models for compassionate  treatment for patients with cancer stigma</a:t>
            </a:r>
          </a:p>
        </p:txBody>
      </p:sp>
    </p:spTree>
    <p:extLst>
      <p:ext uri="{BB962C8B-B14F-4D97-AF65-F5344CB8AC3E}">
        <p14:creationId xmlns:p14="http://schemas.microsoft.com/office/powerpoint/2010/main" val="35799012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6FF42C2-EA15-4154-B242-E98E88CE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D79DE9F7-28C4-4856-BA57-D696E124C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92741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EDC32B-2CE6-E749-80F6-565C9F41820A}"/>
              </a:ext>
            </a:extLst>
          </p:cNvPr>
          <p:cNvSpPr>
            <a:spLocks noGrp="1"/>
          </p:cNvSpPr>
          <p:nvPr>
            <p:ph type="title"/>
          </p:nvPr>
        </p:nvSpPr>
        <p:spPr>
          <a:xfrm>
            <a:off x="838199" y="978408"/>
            <a:ext cx="4056530" cy="1106424"/>
          </a:xfrm>
        </p:spPr>
        <p:txBody>
          <a:bodyPr vert="horz" lIns="91440" tIns="45720" rIns="91440" bIns="45720" rtlCol="0" anchor="ctr">
            <a:normAutofit/>
          </a:bodyPr>
          <a:lstStyle/>
          <a:p>
            <a:r>
              <a:rPr lang="en-US" sz="2800"/>
              <a:t>Resources: </a:t>
            </a:r>
          </a:p>
        </p:txBody>
      </p:sp>
      <p:sp>
        <p:nvSpPr>
          <p:cNvPr id="24" name="Rectangle 23">
            <a:extLst>
              <a:ext uri="{FF2B5EF4-FFF2-40B4-BE49-F238E27FC236}">
                <a16:creationId xmlns:a16="http://schemas.microsoft.com/office/drawing/2014/main" id="{E1F9ED9C-121B-44C6-A308-5824769C4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A5F8185-F27B-4E99-A06C-007336FE3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95865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A390943-9C15-4749-95B4-923FD6061DCA}"/>
              </a:ext>
            </a:extLst>
          </p:cNvPr>
          <p:cNvSpPr/>
          <p:nvPr/>
        </p:nvSpPr>
        <p:spPr>
          <a:xfrm>
            <a:off x="838199" y="2359152"/>
            <a:ext cx="4056530" cy="3429000"/>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500">
                <a:hlinkClick r:id="rId2">
                  <a:extLst>
                    <a:ext uri="{A12FA001-AC4F-418D-AE19-62706E023703}">
                      <ahyp:hlinkClr xmlns:ahyp="http://schemas.microsoft.com/office/drawing/2018/hyperlinkcolor" val="tx"/>
                    </a:ext>
                  </a:extLst>
                </a:hlinkClick>
              </a:rPr>
              <a:t>Lung Cancer Screening Implementation Guide Planning an LCS Program - Lung Cancer Screening Implementation Guide (lungcancerscreeningguide.org)</a:t>
            </a:r>
            <a:endParaRPr lang="en-US" sz="1500"/>
          </a:p>
          <a:p>
            <a:pPr indent="-228600" defTabSz="914400">
              <a:lnSpc>
                <a:spcPct val="90000"/>
              </a:lnSpc>
              <a:spcAft>
                <a:spcPts val="600"/>
              </a:spcAft>
              <a:buFont typeface="Arial" panose="020B0604020202020204" pitchFamily="34" charset="0"/>
              <a:buChar char="•"/>
            </a:pPr>
            <a:endParaRPr lang="en-US" sz="1500"/>
          </a:p>
          <a:p>
            <a:pPr indent="-228600" defTabSz="914400">
              <a:lnSpc>
                <a:spcPct val="90000"/>
              </a:lnSpc>
              <a:spcAft>
                <a:spcPts val="600"/>
              </a:spcAft>
              <a:buFont typeface="Arial" panose="020B0604020202020204" pitchFamily="34" charset="0"/>
              <a:buChar char="•"/>
            </a:pPr>
            <a:r>
              <a:rPr lang="en-US" sz="1500">
                <a:hlinkClick r:id="rId3"/>
              </a:rPr>
              <a:t>https://www.acr.org/Lifelong-Learning-and-CME/Learning-Activities/Lung-Cancer-Screening-Education</a:t>
            </a:r>
            <a:endParaRPr lang="en-US" sz="1500"/>
          </a:p>
          <a:p>
            <a:pPr indent="-228600" defTabSz="914400">
              <a:lnSpc>
                <a:spcPct val="90000"/>
              </a:lnSpc>
              <a:spcAft>
                <a:spcPts val="600"/>
              </a:spcAft>
              <a:buFont typeface="Arial" panose="020B0604020202020204" pitchFamily="34" charset="0"/>
              <a:buChar char="•"/>
            </a:pPr>
            <a:endParaRPr lang="en-US" sz="1500"/>
          </a:p>
          <a:p>
            <a:pPr indent="-228600" defTabSz="914400">
              <a:lnSpc>
                <a:spcPct val="90000"/>
              </a:lnSpc>
              <a:spcAft>
                <a:spcPts val="600"/>
              </a:spcAft>
              <a:buFont typeface="Arial" panose="020B0604020202020204" pitchFamily="34" charset="0"/>
              <a:buChar char="•"/>
            </a:pPr>
            <a:r>
              <a:rPr lang="en-US" sz="1500">
                <a:hlinkClick r:id="rId4"/>
              </a:rPr>
              <a:t>https://pubs.rsna.org/doi/pdf/10.1148/rg.2017170051</a:t>
            </a:r>
            <a:endParaRPr lang="en-US" sz="1500"/>
          </a:p>
          <a:p>
            <a:pPr indent="-228600" defTabSz="914400">
              <a:lnSpc>
                <a:spcPct val="90000"/>
              </a:lnSpc>
              <a:spcAft>
                <a:spcPts val="600"/>
              </a:spcAft>
              <a:buFont typeface="Arial" panose="020B0604020202020204" pitchFamily="34" charset="0"/>
              <a:buChar char="•"/>
            </a:pPr>
            <a:r>
              <a:rPr lang="en-US" sz="1500"/>
              <a:t>https://jamanetwork.com/journals/jamanetworkopen/fullarticle/2777211</a:t>
            </a:r>
          </a:p>
          <a:p>
            <a:pPr indent="-228600" defTabSz="914400">
              <a:lnSpc>
                <a:spcPct val="90000"/>
              </a:lnSpc>
              <a:spcAft>
                <a:spcPts val="600"/>
              </a:spcAft>
              <a:buFont typeface="Arial" panose="020B0604020202020204" pitchFamily="34" charset="0"/>
              <a:buChar char="•"/>
            </a:pPr>
            <a:endParaRPr lang="en-US" sz="1500"/>
          </a:p>
          <a:p>
            <a:pPr indent="-228600" defTabSz="914400">
              <a:lnSpc>
                <a:spcPct val="90000"/>
              </a:lnSpc>
              <a:spcAft>
                <a:spcPts val="600"/>
              </a:spcAft>
              <a:buFont typeface="Arial" panose="020B0604020202020204" pitchFamily="34" charset="0"/>
              <a:buChar char="•"/>
            </a:pPr>
            <a:endParaRPr lang="en-US" sz="1500"/>
          </a:p>
          <a:p>
            <a:pPr indent="-228600" defTabSz="914400">
              <a:lnSpc>
                <a:spcPct val="90000"/>
              </a:lnSpc>
              <a:spcAft>
                <a:spcPts val="600"/>
              </a:spcAft>
              <a:buFont typeface="Arial" panose="020B0604020202020204" pitchFamily="34" charset="0"/>
              <a:buChar char="•"/>
            </a:pPr>
            <a:endParaRPr lang="en-US" sz="1500"/>
          </a:p>
        </p:txBody>
      </p:sp>
      <p:pic>
        <p:nvPicPr>
          <p:cNvPr id="5" name="Picture 4">
            <a:extLst>
              <a:ext uri="{FF2B5EF4-FFF2-40B4-BE49-F238E27FC236}">
                <a16:creationId xmlns:a16="http://schemas.microsoft.com/office/drawing/2014/main" id="{CB44B5E9-642C-6043-B626-248134BD9DF2}"/>
              </a:ext>
            </a:extLst>
          </p:cNvPr>
          <p:cNvPicPr>
            <a:picLocks noChangeAspect="1"/>
          </p:cNvPicPr>
          <p:nvPr/>
        </p:nvPicPr>
        <p:blipFill>
          <a:blip r:embed="rId5"/>
          <a:stretch>
            <a:fillRect/>
          </a:stretch>
        </p:blipFill>
        <p:spPr>
          <a:xfrm>
            <a:off x="5846705" y="1118528"/>
            <a:ext cx="2873668" cy="1235713"/>
          </a:xfrm>
          <a:prstGeom prst="rect">
            <a:avLst/>
          </a:prstGeom>
        </p:spPr>
      </p:pic>
      <p:pic>
        <p:nvPicPr>
          <p:cNvPr id="6" name="Picture 5">
            <a:extLst>
              <a:ext uri="{FF2B5EF4-FFF2-40B4-BE49-F238E27FC236}">
                <a16:creationId xmlns:a16="http://schemas.microsoft.com/office/drawing/2014/main" id="{8AE9D887-B16D-5040-A1AD-DDE39960C63C}"/>
              </a:ext>
            </a:extLst>
          </p:cNvPr>
          <p:cNvPicPr>
            <a:picLocks noChangeAspect="1"/>
          </p:cNvPicPr>
          <p:nvPr/>
        </p:nvPicPr>
        <p:blipFill>
          <a:blip r:embed="rId6"/>
          <a:stretch>
            <a:fillRect/>
          </a:stretch>
        </p:blipFill>
        <p:spPr>
          <a:xfrm>
            <a:off x="8962365" y="1202797"/>
            <a:ext cx="2873668" cy="1063257"/>
          </a:xfrm>
          <a:prstGeom prst="rect">
            <a:avLst/>
          </a:prstGeom>
        </p:spPr>
      </p:pic>
      <p:pic>
        <p:nvPicPr>
          <p:cNvPr id="4" name="Picture 3">
            <a:extLst>
              <a:ext uri="{FF2B5EF4-FFF2-40B4-BE49-F238E27FC236}">
                <a16:creationId xmlns:a16="http://schemas.microsoft.com/office/drawing/2014/main" id="{DE6A62E3-71A1-9245-AD78-AC58F9A6E6E6}"/>
              </a:ext>
            </a:extLst>
          </p:cNvPr>
          <p:cNvPicPr>
            <a:picLocks noChangeAspect="1"/>
          </p:cNvPicPr>
          <p:nvPr/>
        </p:nvPicPr>
        <p:blipFill>
          <a:blip r:embed="rId7"/>
          <a:stretch>
            <a:fillRect/>
          </a:stretch>
        </p:blipFill>
        <p:spPr>
          <a:xfrm>
            <a:off x="5846705" y="3770435"/>
            <a:ext cx="5989328" cy="1735318"/>
          </a:xfrm>
          <a:prstGeom prst="rect">
            <a:avLst/>
          </a:prstGeom>
        </p:spPr>
      </p:pic>
    </p:spTree>
    <p:extLst>
      <p:ext uri="{BB962C8B-B14F-4D97-AF65-F5344CB8AC3E}">
        <p14:creationId xmlns:p14="http://schemas.microsoft.com/office/powerpoint/2010/main" val="22918852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30A6D29-4B6B-904F-869A-F73598B087A8}"/>
              </a:ext>
            </a:extLst>
          </p:cNvPr>
          <p:cNvSpPr>
            <a:spLocks noGrp="1"/>
          </p:cNvSpPr>
          <p:nvPr>
            <p:ph type="title"/>
          </p:nvPr>
        </p:nvSpPr>
        <p:spPr>
          <a:xfrm>
            <a:off x="1884840" y="1187512"/>
            <a:ext cx="10053763" cy="2928470"/>
          </a:xfrm>
        </p:spPr>
        <p:txBody>
          <a:bodyPr vert="horz" lIns="91440" tIns="45720" rIns="91440" bIns="45720" rtlCol="0" anchor="b">
            <a:normAutofit fontScale="90000"/>
          </a:bodyPr>
          <a:lstStyle/>
          <a:p>
            <a:r>
              <a:rPr lang="en-US" sz="4800" kern="1200" dirty="0">
                <a:solidFill>
                  <a:srgbClr val="FFFFFF"/>
                </a:solidFill>
                <a:latin typeface="+mj-lt"/>
                <a:ea typeface="+mj-ea"/>
                <a:cs typeface="+mj-cs"/>
              </a:rPr>
              <a:t>Thank you! </a:t>
            </a:r>
            <a:br>
              <a:rPr lang="en-US" sz="4800" kern="1200" dirty="0">
                <a:solidFill>
                  <a:srgbClr val="FFFFFF"/>
                </a:solidFill>
                <a:latin typeface="+mj-lt"/>
                <a:ea typeface="+mj-ea"/>
                <a:cs typeface="+mj-cs"/>
              </a:rPr>
            </a:br>
            <a:br>
              <a:rPr lang="en-US" sz="4800" kern="1200" dirty="0">
                <a:solidFill>
                  <a:srgbClr val="FFFFFF"/>
                </a:solidFill>
                <a:latin typeface="+mj-lt"/>
                <a:ea typeface="+mj-ea"/>
                <a:cs typeface="+mj-cs"/>
              </a:rPr>
            </a:br>
            <a:r>
              <a:rPr lang="en-US" sz="4800" kern="1200" dirty="0">
                <a:hlinkClick r:id="rId2">
                  <a:extLst>
                    <a:ext uri="{A12FA001-AC4F-418D-AE19-62706E023703}">
                      <ahyp:hlinkClr xmlns:ahyp="http://schemas.microsoft.com/office/drawing/2018/hyperlinkcolor" val="tx"/>
                    </a:ext>
                  </a:extLst>
                </a:hlinkClick>
              </a:rPr>
              <a:t>s</a:t>
            </a:r>
            <a:r>
              <a:rPr lang="en-US" sz="4800" dirty="0">
                <a:hlinkClick r:id="rId2">
                  <a:extLst>
                    <a:ext uri="{A12FA001-AC4F-418D-AE19-62706E023703}">
                      <ahyp:hlinkClr xmlns:ahyp="http://schemas.microsoft.com/office/drawing/2018/hyperlinkcolor" val="tx"/>
                    </a:ext>
                  </a:extLst>
                </a:hlinkClick>
              </a:rPr>
              <a:t>arah-averill@uiowa.edu</a:t>
            </a:r>
            <a:br>
              <a:rPr lang="en-US" sz="4800" dirty="0"/>
            </a:br>
            <a:br>
              <a:rPr lang="en-US" sz="4800" dirty="0">
                <a:solidFill>
                  <a:srgbClr val="FFFFFF"/>
                </a:solidFill>
              </a:rPr>
            </a:br>
            <a:r>
              <a:rPr lang="en-US" sz="4800" dirty="0">
                <a:solidFill>
                  <a:srgbClr val="FFFFFF"/>
                </a:solidFill>
              </a:rPr>
              <a:t>@</a:t>
            </a:r>
            <a:r>
              <a:rPr lang="en-US" sz="4800" dirty="0" err="1">
                <a:solidFill>
                  <a:srgbClr val="FFFFFF"/>
                </a:solidFill>
              </a:rPr>
              <a:t>averillMD</a:t>
            </a:r>
            <a:endParaRPr lang="en-US" sz="48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094B7255-8FED-A04F-98B4-A807EDC672E8}"/>
              </a:ext>
            </a:extLst>
          </p:cNvPr>
          <p:cNvPicPr>
            <a:picLocks noChangeAspect="1"/>
          </p:cNvPicPr>
          <p:nvPr/>
        </p:nvPicPr>
        <p:blipFill>
          <a:blip r:embed="rId3"/>
          <a:stretch>
            <a:fillRect/>
          </a:stretch>
        </p:blipFill>
        <p:spPr>
          <a:xfrm>
            <a:off x="4782199" y="3369367"/>
            <a:ext cx="813464" cy="639297"/>
          </a:xfrm>
          <a:prstGeom prst="rect">
            <a:avLst/>
          </a:prstGeom>
        </p:spPr>
      </p:pic>
    </p:spTree>
    <p:extLst>
      <p:ext uri="{BB962C8B-B14F-4D97-AF65-F5344CB8AC3E}">
        <p14:creationId xmlns:p14="http://schemas.microsoft.com/office/powerpoint/2010/main" val="3232323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ACR/NRDR Registry Continued…..</a:t>
            </a:r>
          </a:p>
        </p:txBody>
      </p:sp>
      <p:sp>
        <p:nvSpPr>
          <p:cNvPr id="5" name="Content Placeholder 4"/>
          <p:cNvSpPr>
            <a:spLocks noGrp="1"/>
          </p:cNvSpPr>
          <p:nvPr>
            <p:ph sz="half" idx="1"/>
          </p:nvPr>
        </p:nvSpPr>
        <p:spPr>
          <a:xfrm>
            <a:off x="677334" y="2160589"/>
            <a:ext cx="4426112" cy="3880772"/>
          </a:xfrm>
        </p:spPr>
        <p:txBody>
          <a:bodyPr/>
          <a:lstStyle/>
          <a:p>
            <a:r>
              <a:rPr lang="en-US" dirty="0"/>
              <a:t>What will a facility need to register?</a:t>
            </a:r>
          </a:p>
          <a:p>
            <a:pPr lvl="1"/>
            <a:r>
              <a:rPr lang="en-US" sz="1800" dirty="0"/>
              <a:t>Corporate Account Administrator/Facility Administrator</a:t>
            </a:r>
          </a:p>
          <a:p>
            <a:pPr lvl="1"/>
            <a:r>
              <a:rPr lang="en-US" sz="1800" dirty="0"/>
              <a:t>Total number of </a:t>
            </a:r>
            <a:r>
              <a:rPr lang="en-US" sz="1800" dirty="0" err="1"/>
              <a:t>Rads</a:t>
            </a:r>
            <a:r>
              <a:rPr lang="en-US" sz="1800" dirty="0"/>
              <a:t> reading</a:t>
            </a:r>
          </a:p>
          <a:p>
            <a:pPr lvl="1"/>
            <a:r>
              <a:rPr lang="en-US" sz="1800" dirty="0"/>
              <a:t>Scanner Information</a:t>
            </a:r>
          </a:p>
          <a:p>
            <a:pPr lvl="1"/>
            <a:r>
              <a:rPr lang="en-US" sz="1800" dirty="0"/>
              <a:t>Tax ID</a:t>
            </a:r>
          </a:p>
          <a:p>
            <a:pPr lvl="1"/>
            <a:r>
              <a:rPr lang="en-US" sz="1800" dirty="0"/>
              <a:t>Provider Information</a:t>
            </a:r>
          </a:p>
          <a:p>
            <a:pPr lvl="1"/>
            <a:endParaRPr lang="en-US" dirty="0"/>
          </a:p>
          <a:p>
            <a:pPr lvl="1"/>
            <a:endParaRPr lang="en-US" dirty="0"/>
          </a:p>
        </p:txBody>
      </p:sp>
      <p:pic>
        <p:nvPicPr>
          <p:cNvPr id="7" name="Content Placeholder 6"/>
          <p:cNvPicPr>
            <a:picLocks noGrp="1" noChangeAspect="1"/>
          </p:cNvPicPr>
          <p:nvPr>
            <p:ph sz="half" idx="2"/>
          </p:nvPr>
        </p:nvPicPr>
        <p:blipFill>
          <a:blip r:embed="rId2"/>
          <a:stretch>
            <a:fillRect/>
          </a:stretch>
        </p:blipFill>
        <p:spPr>
          <a:xfrm>
            <a:off x="5311816" y="1711569"/>
            <a:ext cx="4582461" cy="4657969"/>
          </a:xfrm>
          <a:prstGeom prst="rect">
            <a:avLst/>
          </a:prstGeom>
        </p:spPr>
      </p:pic>
    </p:spTree>
    <p:extLst>
      <p:ext uri="{BB962C8B-B14F-4D97-AF65-F5344CB8AC3E}">
        <p14:creationId xmlns:p14="http://schemas.microsoft.com/office/powerpoint/2010/main" val="348556063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ace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7059</TotalTime>
  <Words>3462</Words>
  <Application>Microsoft Office PowerPoint</Application>
  <PresentationFormat>Widescreen</PresentationFormat>
  <Paragraphs>474</Paragraphs>
  <Slides>83</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83</vt:i4>
      </vt:variant>
    </vt:vector>
  </HeadingPairs>
  <TitlesOfParts>
    <vt:vector size="94" baseType="lpstr">
      <vt:lpstr>Arial</vt:lpstr>
      <vt:lpstr>Calibri</vt:lpstr>
      <vt:lpstr>Calibri Light</vt:lpstr>
      <vt:lpstr>Corbel</vt:lpstr>
      <vt:lpstr>Trebuchet MS</vt:lpstr>
      <vt:lpstr>Wingdings</vt:lpstr>
      <vt:lpstr>Wingdings 2</vt:lpstr>
      <vt:lpstr>Wingdings 3</vt:lpstr>
      <vt:lpstr>Office Theme</vt:lpstr>
      <vt:lpstr>Module</vt:lpstr>
      <vt:lpstr>Facet</vt:lpstr>
      <vt:lpstr>Tools For Starting a  CT Lung Cancer Screening Program</vt:lpstr>
      <vt:lpstr>Proposed Rule Changes</vt:lpstr>
      <vt:lpstr>Access is Key</vt:lpstr>
      <vt:lpstr>Misconceptions</vt:lpstr>
      <vt:lpstr>St. Anthony Regional Hospital          Our Journey to Success</vt:lpstr>
      <vt:lpstr>Times Have Changed </vt:lpstr>
      <vt:lpstr>How does a facility get started?</vt:lpstr>
      <vt:lpstr>ACR/NRDR Registry</vt:lpstr>
      <vt:lpstr>ACR/NRDR Registry Continued…..</vt:lpstr>
      <vt:lpstr>Building Your Program</vt:lpstr>
      <vt:lpstr>Scan Protocols</vt:lpstr>
      <vt:lpstr>Physician Order Requirements</vt:lpstr>
      <vt:lpstr>Billing-HIM-Authorization</vt:lpstr>
      <vt:lpstr>Building Letters and Forms</vt:lpstr>
      <vt:lpstr>PowerPoint Presentation</vt:lpstr>
      <vt:lpstr>PowerPoint Presentation</vt:lpstr>
      <vt:lpstr>Tracking Results and Follow-up Exams</vt:lpstr>
      <vt:lpstr>Provider Education</vt:lpstr>
      <vt:lpstr>Outreach and Marketing</vt:lpstr>
      <vt:lpstr>Program Checklist &amp; Resources</vt:lpstr>
      <vt:lpstr>Success at St. Anthony</vt:lpstr>
      <vt:lpstr>Resources</vt:lpstr>
      <vt:lpstr>References</vt:lpstr>
      <vt:lpstr>Shared decision making for lung cancer screening UI Rural Cancer Collaboratory</vt:lpstr>
      <vt:lpstr>Disclosures</vt:lpstr>
      <vt:lpstr>Outline</vt:lpstr>
      <vt:lpstr>Lung cancer burden</vt:lpstr>
      <vt:lpstr>Reducing the burden</vt:lpstr>
      <vt:lpstr>Lung cancer stage and survival</vt:lpstr>
      <vt:lpstr>Lung cancer screening</vt:lpstr>
      <vt:lpstr>National Lung Screening Trial (2011)</vt:lpstr>
      <vt:lpstr>National Lung Screening Trial (NLST)</vt:lpstr>
      <vt:lpstr>Screening benefits</vt:lpstr>
      <vt:lpstr>Screening harms</vt:lpstr>
      <vt:lpstr>US Preventive Services Task Force</vt:lpstr>
      <vt:lpstr>US Preventive Services Task Force</vt:lpstr>
      <vt:lpstr>What is shared decision making?</vt:lpstr>
      <vt:lpstr>Shared decision making</vt:lpstr>
      <vt:lpstr>Why do we need to do SDM?</vt:lpstr>
      <vt:lpstr>CMS determination (2015)</vt:lpstr>
      <vt:lpstr>Why should we do SDM?</vt:lpstr>
      <vt:lpstr>Preference-sensitive care</vt:lpstr>
      <vt:lpstr>Preference-sensitive care</vt:lpstr>
      <vt:lpstr>Preference-sensitive care</vt:lpstr>
      <vt:lpstr>Value of SDM using decision aids</vt:lpstr>
      <vt:lpstr>How do we perform SDM?</vt:lpstr>
      <vt:lpstr>Decision Aids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Decision Aids</vt:lpstr>
      <vt:lpstr> SDM discussions</vt:lpstr>
      <vt:lpstr>SDM is not occurring</vt:lpstr>
      <vt:lpstr>Clinician barriers to SDM</vt:lpstr>
      <vt:lpstr>Implementing SDM</vt:lpstr>
      <vt:lpstr>Implementing SDM</vt:lpstr>
      <vt:lpstr>Implementing SDM</vt:lpstr>
      <vt:lpstr>Key points</vt:lpstr>
      <vt:lpstr>Key points</vt:lpstr>
      <vt:lpstr>Thank you</vt:lpstr>
      <vt:lpstr>Sarah Averill, MD, MA University of Iowa Carver College of Medicine  Department of Diagnostic Radiology  VAH Iowa City Co-Chair Lung Cancer Screening  UI Rural Cancer Collaboratory</vt:lpstr>
      <vt:lpstr>Disclosures: None  </vt:lpstr>
      <vt:lpstr>Radiologist Are Your Partners</vt:lpstr>
      <vt:lpstr>Where can a radiologist interested in learning about lung cancer screening get started?</vt:lpstr>
      <vt:lpstr>Core responsibilities of radiologist and/or radiology group or department in lung cancer screening</vt:lpstr>
      <vt:lpstr>Day to Day Oversight of Technical Parameters </vt:lpstr>
      <vt:lpstr>FAQs regrading who can interpret lung cancer screening exams: </vt:lpstr>
      <vt:lpstr>Education Resources  Beyond Minimum Requirements</vt:lpstr>
      <vt:lpstr>Sampler of upcoming topics</vt:lpstr>
      <vt:lpstr>Lung-RADS Quick Reference</vt:lpstr>
      <vt:lpstr>Reporting Results: Standardized Templates &amp; Macros   Improve communication   Facilitate research and quality improvement  Track and follow up with Lung-rads  3 and 4 nodules  Lung- Rads “0” If there are signs of infection or active inflammation or a scan is technically inadequate a radiologists should assign a code of 0 and request the patient return to complete the screening process in appropriate time frame.   Ancillary Code “S” applied when there is a important finding not related to the lung cancer. Broad categories  Some very common: emphysema and coronary artery disease Some are  “incidental”  such as findings in vessels (aneurysms) bone (fractures), adrenal glands, liver, or other upper abdominal organs seen on the scan.         </vt:lpstr>
      <vt:lpstr>Model Practices= Synoptic  &amp; Patient-Centered Templates</vt:lpstr>
      <vt:lpstr>Radiology Team Can Play  a Role  in  Continuous Improvement efforts</vt:lpstr>
      <vt:lpstr>Emerging Roles for Radiologists  and Radiology Department Personnel</vt:lpstr>
      <vt:lpstr>Potential for Additional Roles For PACS/Admin  and Technologist</vt:lpstr>
      <vt:lpstr>Resources: </vt:lpstr>
      <vt:lpstr>Thank you!   sarah-averill@uiowa.edu  @averillMD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Averill, Sarah L.</dc:creator>
  <cp:lastModifiedBy>Miene, Vickie L</cp:lastModifiedBy>
  <cp:revision>58</cp:revision>
  <dcterms:created xsi:type="dcterms:W3CDTF">2021-07-26T21:48:55Z</dcterms:created>
  <dcterms:modified xsi:type="dcterms:W3CDTF">2021-08-20T16:45:47Z</dcterms:modified>
</cp:coreProperties>
</file>