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7" r:id="rId3"/>
    <p:sldId id="257" r:id="rId4"/>
    <p:sldId id="258" r:id="rId5"/>
    <p:sldId id="259" r:id="rId6"/>
    <p:sldId id="260" r:id="rId7"/>
    <p:sldId id="263" r:id="rId8"/>
    <p:sldId id="261" r:id="rId9"/>
    <p:sldId id="262" r:id="rId10"/>
    <p:sldId id="266" r:id="rId11"/>
    <p:sldId id="264"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109" d="100"/>
          <a:sy n="109" d="100"/>
        </p:scale>
        <p:origin x="67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5AD9AC-709B-499A-85AE-A8549C732F9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F70CA83-B6B8-4DFF-8725-F0A781B859A2}">
      <dgm:prSet/>
      <dgm:spPr/>
      <dgm:t>
        <a:bodyPr/>
        <a:lstStyle/>
        <a:p>
          <a:r>
            <a:rPr lang="en-US"/>
            <a:t>Palliative care is specialized medical care for people living with a serious illness. This type of care is focused on providing relief from the symptoms and stress of the illness. The goal is to improve quality of life for both the patient and the family.</a:t>
          </a:r>
        </a:p>
      </dgm:t>
    </dgm:pt>
    <dgm:pt modelId="{CF6E2CCB-DF19-4ED9-8AA4-98DE5A56DACB}" type="parTrans" cxnId="{E5178C4F-BF72-48F4-B667-AB5102D17F39}">
      <dgm:prSet/>
      <dgm:spPr/>
      <dgm:t>
        <a:bodyPr/>
        <a:lstStyle/>
        <a:p>
          <a:endParaRPr lang="en-US"/>
        </a:p>
      </dgm:t>
    </dgm:pt>
    <dgm:pt modelId="{DA676494-AA6C-4CBF-999A-C6FC413D3D08}" type="sibTrans" cxnId="{E5178C4F-BF72-48F4-B667-AB5102D17F39}">
      <dgm:prSet/>
      <dgm:spPr/>
      <dgm:t>
        <a:bodyPr/>
        <a:lstStyle/>
        <a:p>
          <a:endParaRPr lang="en-US"/>
        </a:p>
      </dgm:t>
    </dgm:pt>
    <dgm:pt modelId="{AEC8BD09-961C-4E7E-9C02-DACEA55EACB9}">
      <dgm:prSet/>
      <dgm:spPr/>
      <dgm:t>
        <a:bodyPr/>
        <a:lstStyle/>
        <a:p>
          <a:r>
            <a:rPr lang="en-US"/>
            <a:t>Palliative care is provided by a specially-trained team of doctors, nurse practitioners, nurses and other specialists who work together with a patient’s other doctors to provide an extra layer of support. Palliative care is based on the needs of the patient and their families. It is appropriate at any age and at any stage in a serious illness and </a:t>
          </a:r>
          <a:r>
            <a:rPr lang="en-US" b="1"/>
            <a:t>provided along with curative treatment</a:t>
          </a:r>
          <a:r>
            <a:rPr lang="en-US"/>
            <a:t>.</a:t>
          </a:r>
        </a:p>
      </dgm:t>
    </dgm:pt>
    <dgm:pt modelId="{662B0811-6219-4D3B-A289-CAA7CC9D20EA}" type="parTrans" cxnId="{E33058A2-A54D-48DC-9D35-754C7A747297}">
      <dgm:prSet/>
      <dgm:spPr/>
      <dgm:t>
        <a:bodyPr/>
        <a:lstStyle/>
        <a:p>
          <a:endParaRPr lang="en-US"/>
        </a:p>
      </dgm:t>
    </dgm:pt>
    <dgm:pt modelId="{5B523CFE-F2F1-4C96-9BD4-C802DBF620C4}" type="sibTrans" cxnId="{E33058A2-A54D-48DC-9D35-754C7A747297}">
      <dgm:prSet/>
      <dgm:spPr/>
      <dgm:t>
        <a:bodyPr/>
        <a:lstStyle/>
        <a:p>
          <a:endParaRPr lang="en-US"/>
        </a:p>
      </dgm:t>
    </dgm:pt>
    <dgm:pt modelId="{5C55EE70-1A2C-4A5B-8E1D-3ECDE960CAC2}">
      <dgm:prSet/>
      <dgm:spPr/>
      <dgm:t>
        <a:bodyPr/>
        <a:lstStyle/>
        <a:p>
          <a:r>
            <a:rPr lang="en-US"/>
            <a:t>Palliative care is: • Appropriate at any stage in a serious illness, and it is beneficial when provided along with treatments of curative or life-prolonging intent. • Provided over time to patients based on their needs and not their prognosis. • Offered in all care settings and by various organizations, such as physician practices, health systems, cancer centers, dialysis units, home health agencies, and long-term care facilities. • Focused on what is most important to the patient, family, and caregiver(s), assessing their goals and preferences and determining how best to achieve them. • Interdisciplinary to attend to the holistic care needs of the patient and their identified family and caregivers</a:t>
          </a:r>
        </a:p>
      </dgm:t>
    </dgm:pt>
    <dgm:pt modelId="{AF8B75FD-DBD7-481A-BA9D-5B6A748053C6}" type="parTrans" cxnId="{C4F1A242-AC3B-484E-83F1-085E8E6384B3}">
      <dgm:prSet/>
      <dgm:spPr/>
      <dgm:t>
        <a:bodyPr/>
        <a:lstStyle/>
        <a:p>
          <a:endParaRPr lang="en-US"/>
        </a:p>
      </dgm:t>
    </dgm:pt>
    <dgm:pt modelId="{FA1C22EA-494A-4092-A0BD-9E1D08788AF5}" type="sibTrans" cxnId="{C4F1A242-AC3B-484E-83F1-085E8E6384B3}">
      <dgm:prSet/>
      <dgm:spPr/>
      <dgm:t>
        <a:bodyPr/>
        <a:lstStyle/>
        <a:p>
          <a:endParaRPr lang="en-US"/>
        </a:p>
      </dgm:t>
    </dgm:pt>
    <dgm:pt modelId="{682DFF6F-C75F-46B5-BAB3-7430FCACFB2E}" type="pres">
      <dgm:prSet presAssocID="{ED5AD9AC-709B-499A-85AE-A8549C732F94}" presName="linear" presStyleCnt="0">
        <dgm:presLayoutVars>
          <dgm:animLvl val="lvl"/>
          <dgm:resizeHandles val="exact"/>
        </dgm:presLayoutVars>
      </dgm:prSet>
      <dgm:spPr/>
      <dgm:t>
        <a:bodyPr/>
        <a:lstStyle/>
        <a:p>
          <a:endParaRPr lang="en-US"/>
        </a:p>
      </dgm:t>
    </dgm:pt>
    <dgm:pt modelId="{529714CF-453C-4B46-B230-A071DB1AE356}" type="pres">
      <dgm:prSet presAssocID="{5F70CA83-B6B8-4DFF-8725-F0A781B859A2}" presName="parentText" presStyleLbl="node1" presStyleIdx="0" presStyleCnt="3">
        <dgm:presLayoutVars>
          <dgm:chMax val="0"/>
          <dgm:bulletEnabled val="1"/>
        </dgm:presLayoutVars>
      </dgm:prSet>
      <dgm:spPr/>
      <dgm:t>
        <a:bodyPr/>
        <a:lstStyle/>
        <a:p>
          <a:endParaRPr lang="en-US"/>
        </a:p>
      </dgm:t>
    </dgm:pt>
    <dgm:pt modelId="{D2C7AB3E-A9A4-443A-9C19-8A909AF61475}" type="pres">
      <dgm:prSet presAssocID="{DA676494-AA6C-4CBF-999A-C6FC413D3D08}" presName="spacer" presStyleCnt="0"/>
      <dgm:spPr/>
    </dgm:pt>
    <dgm:pt modelId="{2BB8D86F-76E1-4D5C-9626-5AF8382CE70D}" type="pres">
      <dgm:prSet presAssocID="{AEC8BD09-961C-4E7E-9C02-DACEA55EACB9}" presName="parentText" presStyleLbl="node1" presStyleIdx="1" presStyleCnt="3">
        <dgm:presLayoutVars>
          <dgm:chMax val="0"/>
          <dgm:bulletEnabled val="1"/>
        </dgm:presLayoutVars>
      </dgm:prSet>
      <dgm:spPr/>
      <dgm:t>
        <a:bodyPr/>
        <a:lstStyle/>
        <a:p>
          <a:endParaRPr lang="en-US"/>
        </a:p>
      </dgm:t>
    </dgm:pt>
    <dgm:pt modelId="{7E3253BB-2D18-4D97-B083-3E08C3FCCF5F}" type="pres">
      <dgm:prSet presAssocID="{5B523CFE-F2F1-4C96-9BD4-C802DBF620C4}" presName="spacer" presStyleCnt="0"/>
      <dgm:spPr/>
    </dgm:pt>
    <dgm:pt modelId="{2BCC6117-D77B-49DA-A0BD-BD45B8A915A5}" type="pres">
      <dgm:prSet presAssocID="{5C55EE70-1A2C-4A5B-8E1D-3ECDE960CAC2}" presName="parentText" presStyleLbl="node1" presStyleIdx="2" presStyleCnt="3">
        <dgm:presLayoutVars>
          <dgm:chMax val="0"/>
          <dgm:bulletEnabled val="1"/>
        </dgm:presLayoutVars>
      </dgm:prSet>
      <dgm:spPr/>
      <dgm:t>
        <a:bodyPr/>
        <a:lstStyle/>
        <a:p>
          <a:endParaRPr lang="en-US"/>
        </a:p>
      </dgm:t>
    </dgm:pt>
  </dgm:ptLst>
  <dgm:cxnLst>
    <dgm:cxn modelId="{0195AB9D-CFF4-4346-84DF-0605651D62DE}" type="presOf" srcId="{ED5AD9AC-709B-499A-85AE-A8549C732F94}" destId="{682DFF6F-C75F-46B5-BAB3-7430FCACFB2E}" srcOrd="0" destOrd="0" presId="urn:microsoft.com/office/officeart/2005/8/layout/vList2"/>
    <dgm:cxn modelId="{C4F1A242-AC3B-484E-83F1-085E8E6384B3}" srcId="{ED5AD9AC-709B-499A-85AE-A8549C732F94}" destId="{5C55EE70-1A2C-4A5B-8E1D-3ECDE960CAC2}" srcOrd="2" destOrd="0" parTransId="{AF8B75FD-DBD7-481A-BA9D-5B6A748053C6}" sibTransId="{FA1C22EA-494A-4092-A0BD-9E1D08788AF5}"/>
    <dgm:cxn modelId="{E5178C4F-BF72-48F4-B667-AB5102D17F39}" srcId="{ED5AD9AC-709B-499A-85AE-A8549C732F94}" destId="{5F70CA83-B6B8-4DFF-8725-F0A781B859A2}" srcOrd="0" destOrd="0" parTransId="{CF6E2CCB-DF19-4ED9-8AA4-98DE5A56DACB}" sibTransId="{DA676494-AA6C-4CBF-999A-C6FC413D3D08}"/>
    <dgm:cxn modelId="{E33058A2-A54D-48DC-9D35-754C7A747297}" srcId="{ED5AD9AC-709B-499A-85AE-A8549C732F94}" destId="{AEC8BD09-961C-4E7E-9C02-DACEA55EACB9}" srcOrd="1" destOrd="0" parTransId="{662B0811-6219-4D3B-A289-CAA7CC9D20EA}" sibTransId="{5B523CFE-F2F1-4C96-9BD4-C802DBF620C4}"/>
    <dgm:cxn modelId="{CC83B2E0-B08D-4247-8B91-F1CDADAF5068}" type="presOf" srcId="{AEC8BD09-961C-4E7E-9C02-DACEA55EACB9}" destId="{2BB8D86F-76E1-4D5C-9626-5AF8382CE70D}" srcOrd="0" destOrd="0" presId="urn:microsoft.com/office/officeart/2005/8/layout/vList2"/>
    <dgm:cxn modelId="{831BE35F-F26B-4CEC-92C5-1DB723B3DE15}" type="presOf" srcId="{5F70CA83-B6B8-4DFF-8725-F0A781B859A2}" destId="{529714CF-453C-4B46-B230-A071DB1AE356}" srcOrd="0" destOrd="0" presId="urn:microsoft.com/office/officeart/2005/8/layout/vList2"/>
    <dgm:cxn modelId="{26A0A14A-CD39-4559-8935-C07C92CA9349}" type="presOf" srcId="{5C55EE70-1A2C-4A5B-8E1D-3ECDE960CAC2}" destId="{2BCC6117-D77B-49DA-A0BD-BD45B8A915A5}" srcOrd="0" destOrd="0" presId="urn:microsoft.com/office/officeart/2005/8/layout/vList2"/>
    <dgm:cxn modelId="{F26DB088-3BC9-431D-A69B-6C5E1C5008C0}" type="presParOf" srcId="{682DFF6F-C75F-46B5-BAB3-7430FCACFB2E}" destId="{529714CF-453C-4B46-B230-A071DB1AE356}" srcOrd="0" destOrd="0" presId="urn:microsoft.com/office/officeart/2005/8/layout/vList2"/>
    <dgm:cxn modelId="{5A4FE548-19F1-494E-99BE-2F2E38BD50F1}" type="presParOf" srcId="{682DFF6F-C75F-46B5-BAB3-7430FCACFB2E}" destId="{D2C7AB3E-A9A4-443A-9C19-8A909AF61475}" srcOrd="1" destOrd="0" presId="urn:microsoft.com/office/officeart/2005/8/layout/vList2"/>
    <dgm:cxn modelId="{1DEB2194-3144-47D0-AD16-2155DD8C9AC4}" type="presParOf" srcId="{682DFF6F-C75F-46B5-BAB3-7430FCACFB2E}" destId="{2BB8D86F-76E1-4D5C-9626-5AF8382CE70D}" srcOrd="2" destOrd="0" presId="urn:microsoft.com/office/officeart/2005/8/layout/vList2"/>
    <dgm:cxn modelId="{C7EC45F3-5BF1-41C5-AC0D-4FB52B02BADC}" type="presParOf" srcId="{682DFF6F-C75F-46B5-BAB3-7430FCACFB2E}" destId="{7E3253BB-2D18-4D97-B083-3E08C3FCCF5F}" srcOrd="3" destOrd="0" presId="urn:microsoft.com/office/officeart/2005/8/layout/vList2"/>
    <dgm:cxn modelId="{0941B6B3-94C8-4541-BE53-A6BEB247CC72}" type="presParOf" srcId="{682DFF6F-C75F-46B5-BAB3-7430FCACFB2E}" destId="{2BCC6117-D77B-49DA-A0BD-BD45B8A915A5}"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9714CF-453C-4B46-B230-A071DB1AE356}">
      <dsp:nvSpPr>
        <dsp:cNvPr id="0" name=""/>
        <dsp:cNvSpPr/>
      </dsp:nvSpPr>
      <dsp:spPr>
        <a:xfrm>
          <a:off x="0" y="168536"/>
          <a:ext cx="6797675" cy="174598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Palliative care is specialized medical care for people living with a serious illness. This type of care is focused on providing relief from the symptoms and stress of the illness. The goal is to improve quality of life for both the patient and the family.</a:t>
          </a:r>
        </a:p>
      </dsp:txBody>
      <dsp:txXfrm>
        <a:off x="85232" y="253768"/>
        <a:ext cx="6627211" cy="1575522"/>
      </dsp:txXfrm>
    </dsp:sp>
    <dsp:sp modelId="{2BB8D86F-76E1-4D5C-9626-5AF8382CE70D}">
      <dsp:nvSpPr>
        <dsp:cNvPr id="0" name=""/>
        <dsp:cNvSpPr/>
      </dsp:nvSpPr>
      <dsp:spPr>
        <a:xfrm>
          <a:off x="0" y="1951962"/>
          <a:ext cx="6797675" cy="1745986"/>
        </a:xfrm>
        <a:prstGeom prst="round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Palliative care is provided by a specially-trained team of doctors, nurse practitioners, nurses and other specialists who work together with a patient’s other doctors to provide an extra layer of support. Palliative care is based on the needs of the patient and their families. It is appropriate at any age and at any stage in a serious illness and </a:t>
          </a:r>
          <a:r>
            <a:rPr lang="en-US" sz="1300" b="1" kern="1200"/>
            <a:t>provided along with curative treatment</a:t>
          </a:r>
          <a:r>
            <a:rPr lang="en-US" sz="1300" kern="1200"/>
            <a:t>.</a:t>
          </a:r>
        </a:p>
      </dsp:txBody>
      <dsp:txXfrm>
        <a:off x="85232" y="2037194"/>
        <a:ext cx="6627211" cy="1575522"/>
      </dsp:txXfrm>
    </dsp:sp>
    <dsp:sp modelId="{2BCC6117-D77B-49DA-A0BD-BD45B8A915A5}">
      <dsp:nvSpPr>
        <dsp:cNvPr id="0" name=""/>
        <dsp:cNvSpPr/>
      </dsp:nvSpPr>
      <dsp:spPr>
        <a:xfrm>
          <a:off x="0" y="3735389"/>
          <a:ext cx="6797675" cy="1745986"/>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Palliative care is: • Appropriate at any stage in a serious illness, and it is beneficial when provided along with treatments of curative or life-prolonging intent. • Provided over time to patients based on their needs and not their prognosis. • Offered in all care settings and by various organizations, such as physician practices, health systems, cancer centers, dialysis units, home health agencies, and long-term care facilities. • Focused on what is most important to the patient, family, and caregiver(s), assessing their goals and preferences and determining how best to achieve them. • Interdisciplinary to attend to the holistic care needs of the patient and their identified family and caregivers</a:t>
          </a:r>
        </a:p>
      </dsp:txBody>
      <dsp:txXfrm>
        <a:off x="85232" y="3820621"/>
        <a:ext cx="6627211" cy="157552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72C9B-8C02-4FA3-BE12-67CF58E23C33}" type="datetimeFigureOut">
              <a:rPr lang="en-US" smtClean="0"/>
              <a:t>10/27/2021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0545FA-2894-438F-AB77-D67012405D95}" type="slidenum">
              <a:rPr lang="en-US" smtClean="0"/>
              <a:t>‹#›</a:t>
            </a:fld>
            <a:endParaRPr lang="en-US"/>
          </a:p>
        </p:txBody>
      </p:sp>
    </p:spTree>
    <p:extLst>
      <p:ext uri="{BB962C8B-B14F-4D97-AF65-F5344CB8AC3E}">
        <p14:creationId xmlns:p14="http://schemas.microsoft.com/office/powerpoint/2010/main" val="3144411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pc.org/toolkits/patient-identification-and-assessmen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ationalcoalitionhpc.org/wp-content/uploads/2018/10/NCHPC-NCPGuidelines_4thED_web_FINAL.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0545FA-2894-438F-AB77-D67012405D95}" type="slidenum">
              <a:rPr lang="en-US" smtClean="0"/>
              <a:t>2</a:t>
            </a:fld>
            <a:endParaRPr lang="en-US"/>
          </a:p>
        </p:txBody>
      </p:sp>
    </p:spTree>
    <p:extLst>
      <p:ext uri="{BB962C8B-B14F-4D97-AF65-F5344CB8AC3E}">
        <p14:creationId xmlns:p14="http://schemas.microsoft.com/office/powerpoint/2010/main" val="2906840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Patient Identification and Assessment | Center to Advance Palliative Care (capc.org)</a:t>
            </a:r>
            <a:endParaRPr lang="en-US" dirty="0"/>
          </a:p>
        </p:txBody>
      </p:sp>
      <p:sp>
        <p:nvSpPr>
          <p:cNvPr id="4" name="Slide Number Placeholder 3"/>
          <p:cNvSpPr>
            <a:spLocks noGrp="1"/>
          </p:cNvSpPr>
          <p:nvPr>
            <p:ph type="sldNum" sz="quarter" idx="5"/>
          </p:nvPr>
        </p:nvSpPr>
        <p:spPr/>
        <p:txBody>
          <a:bodyPr/>
          <a:lstStyle/>
          <a:p>
            <a:fld id="{AE0545FA-2894-438F-AB77-D67012405D95}" type="slidenum">
              <a:rPr lang="en-US" smtClean="0"/>
              <a:t>9</a:t>
            </a:fld>
            <a:endParaRPr lang="en-US"/>
          </a:p>
        </p:txBody>
      </p:sp>
    </p:spTree>
    <p:extLst>
      <p:ext uri="{BB962C8B-B14F-4D97-AF65-F5344CB8AC3E}">
        <p14:creationId xmlns:p14="http://schemas.microsoft.com/office/powerpoint/2010/main" val="210640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FF"/>
                </a:solidFill>
                <a:effectLst/>
                <a:latin typeface="Times New Roman" panose="02020603050405020304" pitchFamily="18" charset="0"/>
                <a:ea typeface="Calibri" panose="020F0502020204030204" pitchFamily="34" charset="0"/>
                <a:hlinkClick r:id="rId3"/>
              </a:rPr>
              <a:t>NCHPC (nationalcoalitionhpc.org)</a:t>
            </a:r>
            <a:endParaRPr lang="en-US" sz="1800" u="sng" dirty="0">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E0545FA-2894-438F-AB77-D67012405D95}" type="slidenum">
              <a:rPr lang="en-US" smtClean="0"/>
              <a:t>11</a:t>
            </a:fld>
            <a:endParaRPr lang="en-US"/>
          </a:p>
        </p:txBody>
      </p:sp>
    </p:spTree>
    <p:extLst>
      <p:ext uri="{BB962C8B-B14F-4D97-AF65-F5344CB8AC3E}">
        <p14:creationId xmlns:p14="http://schemas.microsoft.com/office/powerpoint/2010/main" val="18455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10/27/2021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10/27/2021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10/27/2021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10/27/2021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10/27/2021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10/27/2021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hyperlink" Target="https://www.cancer.org/treatment/treatments-and-side-effects/palliative-care.html"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asco.org/news-initiatives/current-initiatives/cancer-care-initiatives/palliative-care-oncology" TargetMode="External"/><Relationship Id="rId5" Type="http://schemas.openxmlformats.org/officeDocument/2006/relationships/hyperlink" Target="https://www.nhpco.org/palliative-care-overview/" TargetMode="External"/><Relationship Id="rId4" Type="http://schemas.openxmlformats.org/officeDocument/2006/relationships/hyperlink" Target="https://www.capc.org/toolkit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hyperlink" Target="https://www.mayoclinic.org/tests-procedures/palliative-care/about/pac-20384637"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hyperlink" Target="https://www.hospicebasics.org/processing-accepting-terminal-diagnosis/"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2">
            <a:extLst>
              <a:ext uri="{FF2B5EF4-FFF2-40B4-BE49-F238E27FC236}">
                <a16:creationId xmlns:a16="http://schemas.microsoft.com/office/drawing/2014/main" id="{FBDCECDC-EEE3-4128-AA5E-82A8C08796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9B514E-5D49-4E6E-AB34-93C233658EF9}"/>
              </a:ext>
            </a:extLst>
          </p:cNvPr>
          <p:cNvSpPr>
            <a:spLocks noGrp="1"/>
          </p:cNvSpPr>
          <p:nvPr>
            <p:ph type="ctrTitle"/>
          </p:nvPr>
        </p:nvSpPr>
        <p:spPr>
          <a:xfrm>
            <a:off x="1097280" y="758952"/>
            <a:ext cx="10058400" cy="3892168"/>
          </a:xfrm>
        </p:spPr>
        <p:txBody>
          <a:bodyPr>
            <a:normAutofit/>
          </a:bodyPr>
          <a:lstStyle/>
          <a:p>
            <a:r>
              <a:rPr lang="en-US" sz="6800"/>
              <a:t>Strategies for Providing Symptom Management and Palliative Care in Community Cancer Care</a:t>
            </a:r>
          </a:p>
        </p:txBody>
      </p:sp>
      <p:sp>
        <p:nvSpPr>
          <p:cNvPr id="32" name="Rectangle 24">
            <a:extLst>
              <a:ext uri="{FF2B5EF4-FFF2-40B4-BE49-F238E27FC236}">
                <a16:creationId xmlns:a16="http://schemas.microsoft.com/office/drawing/2014/main" id="{1F3985C0-E548-44D2-B30E-F3E42DADE1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26">
            <a:extLst>
              <a:ext uri="{FF2B5EF4-FFF2-40B4-BE49-F238E27FC236}">
                <a16:creationId xmlns:a16="http://schemas.microsoft.com/office/drawing/2014/main" id="{4260EDE0-989C-4E16-AF94-F652294D82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a:extLst>
              <a:ext uri="{FF2B5EF4-FFF2-40B4-BE49-F238E27FC236}">
                <a16:creationId xmlns:a16="http://schemas.microsoft.com/office/drawing/2014/main" id="{EFCA2B7D-0B4E-48C5-98E6-2BC458A9BD94}"/>
              </a:ext>
            </a:extLst>
          </p:cNvPr>
          <p:cNvSpPr>
            <a:spLocks noGrp="1"/>
          </p:cNvSpPr>
          <p:nvPr>
            <p:ph type="subTitle" idx="1"/>
          </p:nvPr>
        </p:nvSpPr>
        <p:spPr>
          <a:xfrm>
            <a:off x="1100051" y="5225240"/>
            <a:ext cx="10058400" cy="1143000"/>
          </a:xfrm>
        </p:spPr>
        <p:txBody>
          <a:bodyPr>
            <a:normAutofit/>
          </a:bodyPr>
          <a:lstStyle/>
          <a:p>
            <a:r>
              <a:rPr lang="en-US">
                <a:solidFill>
                  <a:srgbClr val="FFFFFF"/>
                </a:solidFill>
              </a:rPr>
              <a:t>Jeanette Hoover MSN, ARnP, AGPCNP-BC, ACHPN, OCN</a:t>
            </a:r>
          </a:p>
        </p:txBody>
      </p:sp>
      <p:pic>
        <p:nvPicPr>
          <p:cNvPr id="38" name="Audio 37">
            <a:hlinkClick r:id="" action="ppaction://media"/>
            <a:extLst>
              <a:ext uri="{FF2B5EF4-FFF2-40B4-BE49-F238E27FC236}">
                <a16:creationId xmlns:a16="http://schemas.microsoft.com/office/drawing/2014/main" id="{2975AE46-176F-4804-88AB-E57FE216C5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25275806"/>
      </p:ext>
    </p:extLst>
  </p:cSld>
  <p:clrMapOvr>
    <a:masterClrMapping/>
  </p:clrMapOvr>
  <mc:AlternateContent xmlns:mc="http://schemas.openxmlformats.org/markup-compatibility/2006" xmlns:p14="http://schemas.microsoft.com/office/powerpoint/2010/main">
    <mc:Choice Requires="p14">
      <p:transition spd="slow" p14:dur="2000" advTm="39344"/>
    </mc:Choice>
    <mc:Fallback xmlns="">
      <p:transition spd="slow" advTm="3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500"/>
                                  </p:stCondLst>
                                  <p:iterate>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8"/>
                </p:tgtEl>
              </p:cMediaNode>
            </p:audi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3441799-E593-4914-8FA8-645A04CB70E6}"/>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rPr>
              <a:t>Principles of PC Symptom Management </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911C82A-B884-49B2-942F-81FE4D883CA7}"/>
              </a:ext>
            </a:extLst>
          </p:cNvPr>
          <p:cNvSpPr>
            <a:spLocks noGrp="1"/>
          </p:cNvSpPr>
          <p:nvPr>
            <p:ph idx="1"/>
          </p:nvPr>
        </p:nvSpPr>
        <p:spPr>
          <a:xfrm>
            <a:off x="4742016" y="605896"/>
            <a:ext cx="6413663" cy="5646208"/>
          </a:xfrm>
        </p:spPr>
        <p:txBody>
          <a:bodyPr anchor="ctr">
            <a:normAutofit/>
          </a:bodyPr>
          <a:lstStyle/>
          <a:p>
            <a:r>
              <a:rPr lang="en-US" sz="1300"/>
              <a:t>1. Remember to consider the ‘whole patient’. Symptoms are rarely purely physical or purely psychological, and all symptoms and treatments impact on the patient, their family and friends.</a:t>
            </a:r>
          </a:p>
          <a:p>
            <a:r>
              <a:rPr lang="en-US" sz="1300"/>
              <a:t> 2. Evaluate symptoms thoroughly. Consider potential causes and remember to consider causes other than the underlying condition. Consider the impact of the symptom on the patient’s quality of life. </a:t>
            </a:r>
          </a:p>
          <a:p>
            <a:r>
              <a:rPr lang="en-US" sz="1300"/>
              <a:t>3. Effective communication is essential. Explain in simple terms and avoid medical jargon. Discuss treatment options with patients and their families and involve them in the management plan.</a:t>
            </a:r>
          </a:p>
          <a:p>
            <a:r>
              <a:rPr lang="en-US" sz="1300"/>
              <a:t> 4. Correct the correctable, as long as the treatment is practical and not overly burdensome. Remember non-drug treatments, such as role for palliative radiation for metastatic bone pain or celiac plexus block in pancreatic cancer. </a:t>
            </a:r>
          </a:p>
          <a:p>
            <a:r>
              <a:rPr lang="en-US" sz="1300"/>
              <a:t>5. Remember to consider non-pharmacological strategies to help relieve symptoms e.g. simple repositioning, or the use of a TENS machine may help pain; complementary therapies may help psychological distress. Although the evidence base for such treatments is not robust, some patients find them helpful. </a:t>
            </a:r>
          </a:p>
          <a:p>
            <a:r>
              <a:rPr lang="en-US" sz="1300"/>
              <a:t>6. When using drug treatments for persistent symptoms, give regularly and also ‘as needed’ (</a:t>
            </a:r>
            <a:r>
              <a:rPr lang="en-US" sz="1300" err="1"/>
              <a:t>p.r.n.</a:t>
            </a:r>
            <a:r>
              <a:rPr lang="en-US" sz="1300"/>
              <a:t>). Keep drug treatment as simple as possible. </a:t>
            </a:r>
          </a:p>
          <a:p>
            <a:r>
              <a:rPr lang="en-US" sz="1300"/>
              <a:t>7. Review regularly and adjust treatment. </a:t>
            </a:r>
          </a:p>
          <a:p>
            <a:r>
              <a:rPr lang="en-US" sz="1300"/>
              <a:t>8. Plan in advance. Good communication is essential in establishing patients’ wishes for their future care and treatment through completion of advanced directives and IPOST.</a:t>
            </a:r>
          </a:p>
          <a:p>
            <a:r>
              <a:rPr lang="en-US" sz="1300"/>
              <a:t>9. Communicate within the multidisciplinary care team.</a:t>
            </a:r>
          </a:p>
        </p:txBody>
      </p:sp>
      <p:pic>
        <p:nvPicPr>
          <p:cNvPr id="17" name="Audio 16">
            <a:hlinkClick r:id="" action="ppaction://media"/>
            <a:extLst>
              <a:ext uri="{FF2B5EF4-FFF2-40B4-BE49-F238E27FC236}">
                <a16:creationId xmlns:a16="http://schemas.microsoft.com/office/drawing/2014/main" id="{1272314A-47B5-4D36-9D23-3DD8129F6C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46742145"/>
      </p:ext>
    </p:extLst>
  </p:cSld>
  <p:clrMapOvr>
    <a:masterClrMapping/>
  </p:clrMapOvr>
  <mc:AlternateContent xmlns:mc="http://schemas.openxmlformats.org/markup-compatibility/2006" xmlns:p14="http://schemas.microsoft.com/office/powerpoint/2010/main">
    <mc:Choice Requires="p14">
      <p:transition spd="slow" p14:dur="2000" advTm="135544"/>
    </mc:Choice>
    <mc:Fallback xmlns="">
      <p:transition spd="slow" advTm="13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4CE3AD-C754-4F1E-A76F-1EDDF71796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789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48BE48-0E40-4F80-AC3B-6052C15F2CE6}"/>
              </a:ext>
            </a:extLst>
          </p:cNvPr>
          <p:cNvSpPr>
            <a:spLocks noGrp="1"/>
          </p:cNvSpPr>
          <p:nvPr>
            <p:ph type="title"/>
          </p:nvPr>
        </p:nvSpPr>
        <p:spPr>
          <a:xfrm>
            <a:off x="781877" y="643467"/>
            <a:ext cx="3467569" cy="5571066"/>
          </a:xfrm>
        </p:spPr>
        <p:txBody>
          <a:bodyPr anchor="ctr">
            <a:normAutofit/>
          </a:bodyPr>
          <a:lstStyle/>
          <a:p>
            <a:r>
              <a:rPr lang="en-US" sz="4000" b="1">
                <a:solidFill>
                  <a:srgbClr val="FFFFFF"/>
                </a:solidFill>
              </a:rPr>
              <a:t>            Example of Model for Palliative Care in Community Based Cancer Centers</a:t>
            </a:r>
          </a:p>
        </p:txBody>
      </p:sp>
      <p:sp>
        <p:nvSpPr>
          <p:cNvPr id="10" name="Rectangle 9">
            <a:extLst>
              <a:ext uri="{FF2B5EF4-FFF2-40B4-BE49-F238E27FC236}">
                <a16:creationId xmlns:a16="http://schemas.microsoft.com/office/drawing/2014/main" id="{D238B743-4443-4735-BFC2-B514F64099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8973" y="0"/>
            <a:ext cx="761302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38580D0-2392-47D3-BF0F-7799617D8DC1}"/>
              </a:ext>
            </a:extLst>
          </p:cNvPr>
          <p:cNvSpPr>
            <a:spLocks noGrp="1"/>
          </p:cNvSpPr>
          <p:nvPr>
            <p:ph idx="1"/>
          </p:nvPr>
        </p:nvSpPr>
        <p:spPr>
          <a:xfrm>
            <a:off x="5124206" y="643467"/>
            <a:ext cx="6104288" cy="5571065"/>
          </a:xfrm>
        </p:spPr>
        <p:txBody>
          <a:bodyPr anchor="ctr">
            <a:normAutofit/>
          </a:bodyPr>
          <a:lstStyle/>
          <a:p>
            <a:r>
              <a:rPr lang="en-US" sz="1800">
                <a:solidFill>
                  <a:srgbClr val="FFFFFF"/>
                </a:solidFill>
              </a:rPr>
              <a:t>A community based medical center has operated an inpatient palliative care service for several years. In the strategic plan, the hospital leadership commits to the integration and growth of palliative care into the ambulatory specialty clinics, as well as home-based services. Phase one implementation includes embedding or make available palliative care physicians and advanced practice providers to round in the oncology clinic several days a week. The cancer center and palliative care service share the services of an outpatient palliative care social worker. Phase two includes the integration of palliative advanced practice registered nurses, clinical nurse specialists, and physician assistants for both clinic and home-based visits. The inpatient palliative care team meeting expands to include representatives from home health, physical therapy, and the community hospice program. The entire team attends the first part of the meeting, which focuses on inpatients, and a subsection of the team continues the team meeting to discuss care planning for outpatients needing routine clinic or ER and hospital follow ups.</a:t>
            </a:r>
          </a:p>
        </p:txBody>
      </p:sp>
      <p:pic>
        <p:nvPicPr>
          <p:cNvPr id="6" name="Audio 5">
            <a:hlinkClick r:id="" action="ppaction://media"/>
            <a:extLst>
              <a:ext uri="{FF2B5EF4-FFF2-40B4-BE49-F238E27FC236}">
                <a16:creationId xmlns:a16="http://schemas.microsoft.com/office/drawing/2014/main" id="{964C7935-A151-4427-9D8E-8D84603F6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95974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5035"/>
    </mc:Choice>
    <mc:Fallback xmlns="">
      <p:transition spd="slow" advTm="115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5230A27-1553-42F8-99D7-829868E137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A772232D-B4D6-429F-B3D1-2D9891B85E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33146F-3C27-4D98-94A0-C166D890DE07}"/>
              </a:ext>
            </a:extLst>
          </p:cNvPr>
          <p:cNvSpPr>
            <a:spLocks noGrp="1"/>
          </p:cNvSpPr>
          <p:nvPr>
            <p:ph type="title"/>
          </p:nvPr>
        </p:nvSpPr>
        <p:spPr>
          <a:xfrm>
            <a:off x="965030" y="963997"/>
            <a:ext cx="3254691" cy="4938361"/>
          </a:xfrm>
        </p:spPr>
        <p:txBody>
          <a:bodyPr anchor="ctr">
            <a:normAutofit/>
          </a:bodyPr>
          <a:lstStyle/>
          <a:p>
            <a:pPr algn="r"/>
            <a:r>
              <a:rPr lang="en-US" sz="4400" b="1"/>
              <a:t>Resources for PC Program Development and Strategic Planning</a:t>
            </a:r>
          </a:p>
        </p:txBody>
      </p:sp>
      <p:cxnSp>
        <p:nvCxnSpPr>
          <p:cNvPr id="16"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A35459-1DE8-4640-96A3-59DDBBC49428}"/>
              </a:ext>
            </a:extLst>
          </p:cNvPr>
          <p:cNvSpPr>
            <a:spLocks noGrp="1"/>
          </p:cNvSpPr>
          <p:nvPr>
            <p:ph idx="1"/>
          </p:nvPr>
        </p:nvSpPr>
        <p:spPr>
          <a:xfrm>
            <a:off x="5134882" y="963507"/>
            <a:ext cx="6135097" cy="4938851"/>
          </a:xfrm>
        </p:spPr>
        <p:txBody>
          <a:bodyPr anchor="ctr">
            <a:normAutofit/>
          </a:bodyPr>
          <a:lstStyle/>
          <a:p>
            <a:r>
              <a:rPr lang="en-US" sz="1800"/>
              <a:t>Centers to Advance Palliative Care (CAPC)</a:t>
            </a:r>
          </a:p>
          <a:p>
            <a:r>
              <a:rPr lang="en-US" sz="1800">
                <a:hlinkClick r:id="rId4"/>
              </a:rPr>
              <a:t>Tools for Palliative Care Programs | Center to Advance Palliative Care (capc.org)</a:t>
            </a:r>
            <a:endParaRPr lang="en-US" sz="1800"/>
          </a:p>
          <a:p>
            <a:endParaRPr lang="en-US" sz="1800"/>
          </a:p>
          <a:p>
            <a:r>
              <a:rPr lang="en-US" sz="1800"/>
              <a:t>National Hospice and Palliative Care Organization (NHPCO)</a:t>
            </a:r>
          </a:p>
          <a:p>
            <a:r>
              <a:rPr lang="en-US" sz="1800">
                <a:hlinkClick r:id="rId5"/>
              </a:rPr>
              <a:t>Palliative Care Overview | NHPCO</a:t>
            </a:r>
            <a:endParaRPr lang="en-US" sz="1800"/>
          </a:p>
          <a:p>
            <a:endParaRPr lang="en-US" sz="1800"/>
          </a:p>
          <a:p>
            <a:r>
              <a:rPr lang="en-US" sz="1800"/>
              <a:t>American Society for Clinical Oncology (A</a:t>
            </a:r>
            <a:r>
              <a:rPr lang="en-US" sz="1800" i="0">
                <a:effectLst/>
              </a:rPr>
              <a:t>SCO)</a:t>
            </a:r>
          </a:p>
          <a:p>
            <a:r>
              <a:rPr lang="en-US" sz="1800">
                <a:hlinkClick r:id="rId6"/>
              </a:rPr>
              <a:t>Palliative Care in Oncology | ASCO</a:t>
            </a:r>
            <a:endParaRPr lang="en-US" sz="1800"/>
          </a:p>
          <a:p>
            <a:endParaRPr lang="en-US" sz="1800"/>
          </a:p>
          <a:p>
            <a:r>
              <a:rPr lang="en-US" sz="1800"/>
              <a:t>American Cancer Society</a:t>
            </a:r>
          </a:p>
          <a:p>
            <a:r>
              <a:rPr lang="en-US" sz="1800">
                <a:hlinkClick r:id="rId7"/>
              </a:rPr>
              <a:t>Palliative Care | American Cancer Society</a:t>
            </a:r>
            <a:endParaRPr lang="en-US" sz="1800" i="0">
              <a:effectLst/>
            </a:endParaRPr>
          </a:p>
          <a:p>
            <a:endParaRPr lang="en-US" sz="1800"/>
          </a:p>
          <a:p>
            <a:endParaRPr lang="en-US" sz="1800"/>
          </a:p>
        </p:txBody>
      </p:sp>
      <p:pic>
        <p:nvPicPr>
          <p:cNvPr id="4" name="Audio 3">
            <a:hlinkClick r:id="" action="ppaction://media"/>
            <a:extLst>
              <a:ext uri="{FF2B5EF4-FFF2-40B4-BE49-F238E27FC236}">
                <a16:creationId xmlns:a16="http://schemas.microsoft.com/office/drawing/2014/main" id="{53F5B5EB-C6F5-48F9-A051-92E011C905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97942679"/>
      </p:ext>
    </p:extLst>
  </p:cSld>
  <p:clrMapOvr>
    <a:masterClrMapping/>
  </p:clrMapOvr>
  <mc:AlternateContent xmlns:mc="http://schemas.openxmlformats.org/markup-compatibility/2006" xmlns:p14="http://schemas.microsoft.com/office/powerpoint/2010/main">
    <mc:Choice Requires="p14">
      <p:transition spd="slow" p14:dur="2000" advTm="37992"/>
    </mc:Choice>
    <mc:Fallback xmlns="">
      <p:transition spd="slow" advTm="37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240A2FC-E2C3-458D-96B4-5DF9028D93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5F097929-F3D6-4D1F-8AFC-CF348171A9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43074C91-9045-414B-B5F9-567DAE3EE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B4D0E555-16F6-44D0-BF56-AF5FF5BDE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1B043F05-BBB6-4A80-A104-20CD392382F4}"/>
              </a:ext>
            </a:extLst>
          </p:cNvPr>
          <p:cNvPicPr>
            <a:picLocks noGrp="1" noChangeAspect="1"/>
          </p:cNvPicPr>
          <p:nvPr>
            <p:ph type="pic" idx="1"/>
          </p:nvPr>
        </p:nvPicPr>
        <p:blipFill rotWithShape="1">
          <a:blip r:embed="rId5"/>
          <a:srcRect r="-1" b="2255"/>
          <a:stretch/>
        </p:blipFill>
        <p:spPr>
          <a:xfrm>
            <a:off x="633999" y="776007"/>
            <a:ext cx="6275667" cy="5305985"/>
          </a:xfrm>
          <a:prstGeom prst="rect">
            <a:avLst/>
          </a:prstGeom>
        </p:spPr>
      </p:pic>
      <p:sp>
        <p:nvSpPr>
          <p:cNvPr id="38" name="Rectangle 37">
            <a:extLst>
              <a:ext uri="{FF2B5EF4-FFF2-40B4-BE49-F238E27FC236}">
                <a16:creationId xmlns:a16="http://schemas.microsoft.com/office/drawing/2014/main" id="{8117041D-1A7B-4ECA-AB68-3CFDB6726B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rgbClr val="2E4C6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CBFDA6-7C5B-490C-B841-E8660606B7ED}"/>
              </a:ext>
            </a:extLst>
          </p:cNvPr>
          <p:cNvSpPr>
            <a:spLocks noGrp="1"/>
          </p:cNvSpPr>
          <p:nvPr>
            <p:ph type="title"/>
          </p:nvPr>
        </p:nvSpPr>
        <p:spPr>
          <a:xfrm>
            <a:off x="8096885" y="640080"/>
            <a:ext cx="3659246" cy="2926080"/>
          </a:xfrm>
        </p:spPr>
        <p:txBody>
          <a:bodyPr vert="horz" lIns="91440" tIns="45720" rIns="91440" bIns="45720" rtlCol="0" anchor="b">
            <a:normAutofit/>
          </a:bodyPr>
          <a:lstStyle/>
          <a:p>
            <a:r>
              <a:rPr lang="en-US" sz="4400"/>
              <a:t>Palliative Care in Cancer Care</a:t>
            </a:r>
          </a:p>
        </p:txBody>
      </p:sp>
      <p:sp>
        <p:nvSpPr>
          <p:cNvPr id="40" name="Rectangle 39">
            <a:extLst>
              <a:ext uri="{FF2B5EF4-FFF2-40B4-BE49-F238E27FC236}">
                <a16:creationId xmlns:a16="http://schemas.microsoft.com/office/drawing/2014/main" id="{EF9C14D5-64ED-4C3C-A0D2-6C2AE1AE92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rgbClr val="8DCC4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2" name="Audio 61">
            <a:hlinkClick r:id="" action="ppaction://media"/>
            <a:extLst>
              <a:ext uri="{FF2B5EF4-FFF2-40B4-BE49-F238E27FC236}">
                <a16:creationId xmlns:a16="http://schemas.microsoft.com/office/drawing/2014/main" id="{3116098F-6C30-42A9-B722-6F16E87AF4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4408852"/>
      </p:ext>
    </p:extLst>
  </p:cSld>
  <p:clrMapOvr>
    <a:masterClrMapping/>
  </p:clrMapOvr>
  <mc:AlternateContent xmlns:mc="http://schemas.openxmlformats.org/markup-compatibility/2006" xmlns:p14="http://schemas.microsoft.com/office/powerpoint/2010/main">
    <mc:Choice Requires="p14">
      <p:transition spd="slow" p14:dur="2000" advTm="106934"/>
    </mc:Choice>
    <mc:Fallback xmlns="">
      <p:transition spd="slow" advTm="106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9176AE1-3706-4862-9000-79E64D9FE051}"/>
              </a:ext>
            </a:extLst>
          </p:cNvPr>
          <p:cNvSpPr>
            <a:spLocks noGrp="1"/>
          </p:cNvSpPr>
          <p:nvPr>
            <p:ph type="title"/>
          </p:nvPr>
        </p:nvSpPr>
        <p:spPr>
          <a:xfrm>
            <a:off x="492370" y="516835"/>
            <a:ext cx="3084844" cy="5772840"/>
          </a:xfrm>
        </p:spPr>
        <p:txBody>
          <a:bodyPr anchor="ctr">
            <a:normAutofit/>
          </a:bodyPr>
          <a:lstStyle/>
          <a:p>
            <a:r>
              <a:rPr lang="en-US" sz="3600">
                <a:solidFill>
                  <a:srgbClr val="FFFFFF"/>
                </a:solidFill>
              </a:rPr>
              <a:t>Palliative Care</a:t>
            </a: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8243549E-61BA-43A4-A573-AF2A0C1686ED}"/>
              </a:ext>
            </a:extLst>
          </p:cNvPr>
          <p:cNvGraphicFramePr>
            <a:graphicFrameLocks noGrp="1"/>
          </p:cNvGraphicFramePr>
          <p:nvPr>
            <p:ph idx="1"/>
            <p:extLst>
              <p:ext uri="{D42A27DB-BD31-4B8C-83A1-F6EECF244321}">
                <p14:modId xmlns:p14="http://schemas.microsoft.com/office/powerpoint/2010/main" val="2581160338"/>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340F82D7-41DE-4266-A3C7-1710919630B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01515"/>
      </p:ext>
    </p:extLst>
  </p:cSld>
  <p:clrMapOvr>
    <a:masterClrMapping/>
  </p:clrMapOvr>
  <mc:AlternateContent xmlns:mc="http://schemas.openxmlformats.org/markup-compatibility/2006" xmlns:p14="http://schemas.microsoft.com/office/powerpoint/2010/main">
    <mc:Choice Requires="p14">
      <p:transition spd="slow" p14:dur="2000" advTm="98230"/>
    </mc:Choice>
    <mc:Fallback xmlns="">
      <p:transition spd="slow" advTm="9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8BF2-31E4-49C9-8A37-482B02FB1BEA}"/>
              </a:ext>
            </a:extLst>
          </p:cNvPr>
          <p:cNvSpPr>
            <a:spLocks noGrp="1"/>
          </p:cNvSpPr>
          <p:nvPr>
            <p:ph type="title"/>
          </p:nvPr>
        </p:nvSpPr>
        <p:spPr/>
        <p:txBody>
          <a:bodyPr>
            <a:normAutofit/>
          </a:bodyPr>
          <a:lstStyle/>
          <a:p>
            <a:r>
              <a:rPr lang="en-US" b="1" dirty="0"/>
              <a:t/>
            </a:r>
            <a:br>
              <a:rPr lang="en-US" b="1" dirty="0"/>
            </a:br>
            <a:r>
              <a:rPr lang="en-US" b="1" dirty="0"/>
              <a:t>Palliative Care </a:t>
            </a:r>
            <a:endParaRPr lang="en-US" dirty="0"/>
          </a:p>
        </p:txBody>
      </p:sp>
      <p:sp>
        <p:nvSpPr>
          <p:cNvPr id="3" name="Content Placeholder 2">
            <a:extLst>
              <a:ext uri="{FF2B5EF4-FFF2-40B4-BE49-F238E27FC236}">
                <a16:creationId xmlns:a16="http://schemas.microsoft.com/office/drawing/2014/main" id="{A388B661-81CA-469D-8D26-535ED77156F4}"/>
              </a:ext>
            </a:extLst>
          </p:cNvPr>
          <p:cNvSpPr>
            <a:spLocks noGrp="1"/>
          </p:cNvSpPr>
          <p:nvPr>
            <p:ph idx="1"/>
          </p:nvPr>
        </p:nvSpPr>
        <p:spPr/>
        <p:txBody>
          <a:bodyPr/>
          <a:lstStyle/>
          <a:p>
            <a:r>
              <a:rPr lang="en-US" dirty="0"/>
              <a:t>Palliative care specialists improve quality of life for the patients whose needs are most complex. Working in partnership with a patient’s multidisciplinary care team, the palliative care team provides:</a:t>
            </a:r>
          </a:p>
          <a:p>
            <a:pPr>
              <a:buFont typeface="Wingdings" panose="05000000000000000000" pitchFamily="2" charset="2"/>
              <a:buChar char="Ø"/>
            </a:pPr>
            <a:r>
              <a:rPr lang="en-US" dirty="0"/>
              <a:t>Time to devote to intensive family meetings and patient/family counseling</a:t>
            </a:r>
          </a:p>
          <a:p>
            <a:pPr>
              <a:buFont typeface="Wingdings" panose="05000000000000000000" pitchFamily="2" charset="2"/>
              <a:buChar char="Ø"/>
            </a:pPr>
            <a:r>
              <a:rPr lang="en-US" dirty="0"/>
              <a:t>Skilled communication about what to expect in the future in order to ensure that care is matched to the goals and priorities of the patient and the family</a:t>
            </a:r>
          </a:p>
          <a:p>
            <a:pPr>
              <a:buFont typeface="Wingdings" panose="05000000000000000000" pitchFamily="2" charset="2"/>
              <a:buChar char="Ø"/>
            </a:pPr>
            <a:r>
              <a:rPr lang="en-US" dirty="0"/>
              <a:t>Expert management of complex physical and emotional symptoms, including complex pain, depression, anxiety, fatigue, shortness of breath, constipation, nausea, loss of appetite, and difficulty sleeping</a:t>
            </a:r>
          </a:p>
          <a:p>
            <a:pPr>
              <a:buFont typeface="Wingdings" panose="05000000000000000000" pitchFamily="2" charset="2"/>
              <a:buChar char="Ø"/>
            </a:pPr>
            <a:r>
              <a:rPr lang="en-US" dirty="0"/>
              <a:t>Coordination and communication of care plans among all providers and across all settings</a:t>
            </a:r>
          </a:p>
          <a:p>
            <a:endParaRPr lang="en-US" dirty="0"/>
          </a:p>
        </p:txBody>
      </p:sp>
      <p:pic>
        <p:nvPicPr>
          <p:cNvPr id="10" name="Audio 9">
            <a:hlinkClick r:id="" action="ppaction://media"/>
            <a:extLst>
              <a:ext uri="{FF2B5EF4-FFF2-40B4-BE49-F238E27FC236}">
                <a16:creationId xmlns:a16="http://schemas.microsoft.com/office/drawing/2014/main" id="{511B5020-CAF9-4D6B-A536-453124BC1C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3301405"/>
      </p:ext>
    </p:extLst>
  </p:cSld>
  <p:clrMapOvr>
    <a:masterClrMapping/>
  </p:clrMapOvr>
  <mc:AlternateContent xmlns:mc="http://schemas.openxmlformats.org/markup-compatibility/2006" xmlns:p14="http://schemas.microsoft.com/office/powerpoint/2010/main">
    <mc:Choice Requires="p14">
      <p:transition spd="slow" p14:dur="2000" advTm="50514"/>
    </mc:Choice>
    <mc:Fallback xmlns="">
      <p:transition spd="slow" advTm="50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D96A04F-D269-432D-91C4-5BA585A0C9BD}"/>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effectLst/>
              </a:rPr>
              <a:t>What is the difference between Palliative Care and Hospice Care?</a:t>
            </a:r>
            <a:endParaRPr lang="en-US" sz="3600">
              <a:solidFill>
                <a:srgbClr val="FFFFFF"/>
              </a:solidFill>
            </a:endParaRPr>
          </a:p>
        </p:txBody>
      </p:sp>
      <p:sp>
        <p:nvSpPr>
          <p:cNvPr id="16"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05A5009B-C159-4365-8F43-4FA7E5BCD42E}"/>
              </a:ext>
            </a:extLst>
          </p:cNvPr>
          <p:cNvSpPr>
            <a:spLocks noGrp="1"/>
          </p:cNvSpPr>
          <p:nvPr>
            <p:ph idx="1"/>
          </p:nvPr>
        </p:nvSpPr>
        <p:spPr>
          <a:xfrm>
            <a:off x="4742016" y="605896"/>
            <a:ext cx="6413663" cy="5646208"/>
          </a:xfrm>
        </p:spPr>
        <p:txBody>
          <a:bodyPr anchor="ctr">
            <a:normAutofit/>
          </a:bodyPr>
          <a:lstStyle/>
          <a:p>
            <a:r>
              <a:rPr lang="en-US"/>
              <a:t>For many people, two terms that often become confusing are </a:t>
            </a:r>
            <a:r>
              <a:rPr lang="en-US" b="1"/>
              <a:t>palliative care</a:t>
            </a:r>
            <a:r>
              <a:rPr lang="en-US"/>
              <a:t> and </a:t>
            </a:r>
            <a:r>
              <a:rPr lang="en-US" b="1"/>
              <a:t>hospice care</a:t>
            </a:r>
            <a:r>
              <a:rPr lang="en-US"/>
              <a:t>. </a:t>
            </a:r>
          </a:p>
          <a:p>
            <a:pPr>
              <a:buFont typeface="Wingdings" panose="05000000000000000000" pitchFamily="2" charset="2"/>
              <a:buChar char="Ø"/>
            </a:pPr>
            <a:r>
              <a:rPr lang="en-US" u="sng">
                <a:hlinkClick r:id="rId4">
                  <a:extLst>
                    <a:ext uri="{A12FA001-AC4F-418D-AE19-62706E023703}">
                      <ahyp:hlinkClr xmlns:ahyp="http://schemas.microsoft.com/office/drawing/2018/hyperlinkcolor" xmlns="" val="tx"/>
                    </a:ext>
                  </a:extLst>
                </a:hlinkClick>
              </a:rPr>
              <a:t>Palliative care</a:t>
            </a:r>
            <a:r>
              <a:rPr lang="en-US" u="sng"/>
              <a:t> (PC) </a:t>
            </a:r>
            <a:r>
              <a:rPr lang="en-US"/>
              <a:t>refers to the day-to-day care and emotional support provided to someone with a life-threatening illness as doctors pursue a cure (age doesn’t matter). In other words, curative treatments and palliative care occur simultaneously.</a:t>
            </a:r>
          </a:p>
          <a:p>
            <a:pPr>
              <a:buFont typeface="Wingdings" panose="05000000000000000000" pitchFamily="2" charset="2"/>
              <a:buChar char="Ø"/>
            </a:pPr>
            <a:r>
              <a:rPr lang="en-US"/>
              <a:t>Some illnesses and treatment plans take a harder toll on the body. Palliative care seeks to enhance a person’s life by focusing on quality of life – for both the patient and their family.  </a:t>
            </a:r>
          </a:p>
          <a:p>
            <a:pPr>
              <a:buFont typeface="Wingdings" panose="05000000000000000000" pitchFamily="2" charset="2"/>
              <a:buChar char="Ø"/>
            </a:pPr>
            <a:r>
              <a:rPr lang="en-US"/>
              <a:t>Not only does palliative care focus on easing symptoms, PC also desires to help patients understand their treatment options so they can make the choices most appropriate for their specific need</a:t>
            </a:r>
          </a:p>
          <a:p>
            <a:endParaRPr lang="en-US" dirty="0"/>
          </a:p>
        </p:txBody>
      </p:sp>
      <p:pic>
        <p:nvPicPr>
          <p:cNvPr id="9" name="Audio 8">
            <a:hlinkClick r:id="" action="ppaction://media"/>
            <a:extLst>
              <a:ext uri="{FF2B5EF4-FFF2-40B4-BE49-F238E27FC236}">
                <a16:creationId xmlns:a16="http://schemas.microsoft.com/office/drawing/2014/main" id="{8AC49FFC-19CB-477E-B97C-C0D7C32AC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099967"/>
      </p:ext>
    </p:extLst>
  </p:cSld>
  <p:clrMapOvr>
    <a:masterClrMapping/>
  </p:clrMapOvr>
  <mc:AlternateContent xmlns:mc="http://schemas.openxmlformats.org/markup-compatibility/2006" xmlns:p14="http://schemas.microsoft.com/office/powerpoint/2010/main">
    <mc:Choice Requires="p14">
      <p:transition spd="slow" p14:dur="2000" advTm="57378"/>
    </mc:Choice>
    <mc:Fallback xmlns="">
      <p:transition spd="slow" advTm="57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F9C328-09FB-4A5E-AB07-32AEB6BCA891}"/>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effectLst/>
              </a:rPr>
              <a:t>Differences Between Palliative Care and Hospice Care cont’d</a:t>
            </a:r>
            <a:endParaRPr lang="en-US" sz="360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AAD172A-50E9-4B78-8EC2-13DA1B2E8A41}"/>
              </a:ext>
            </a:extLst>
          </p:cNvPr>
          <p:cNvSpPr>
            <a:spLocks noGrp="1"/>
          </p:cNvSpPr>
          <p:nvPr>
            <p:ph idx="1"/>
          </p:nvPr>
        </p:nvSpPr>
        <p:spPr>
          <a:xfrm>
            <a:off x="4742016" y="605896"/>
            <a:ext cx="6413663" cy="5646208"/>
          </a:xfrm>
        </p:spPr>
        <p:txBody>
          <a:bodyPr anchor="ctr">
            <a:normAutofit/>
          </a:bodyPr>
          <a:lstStyle/>
          <a:p>
            <a:r>
              <a:rPr lang="en-US" b="1" dirty="0"/>
              <a:t>Hospice care </a:t>
            </a:r>
            <a:r>
              <a:rPr lang="en-US" dirty="0"/>
              <a:t>refers to the care provided to those who have </a:t>
            </a:r>
            <a:r>
              <a:rPr lang="en-US">
                <a:hlinkClick r:id="rId4">
                  <a:extLst>
                    <a:ext uri="{A12FA001-AC4F-418D-AE19-62706E023703}">
                      <ahyp:hlinkClr xmlns:ahyp="http://schemas.microsoft.com/office/drawing/2018/hyperlinkcolor" xmlns="" val="tx"/>
                    </a:ext>
                  </a:extLst>
                </a:hlinkClick>
              </a:rPr>
              <a:t>received a terminal diagnosis</a:t>
            </a:r>
            <a:r>
              <a:rPr lang="en-US"/>
              <a:t> </a:t>
            </a:r>
            <a:r>
              <a:rPr lang="en-US" dirty="0"/>
              <a:t>(often with a prognosis of six months or less). However, an illness’s timeline can change so it’s possible to receive hospice care for longer than six months, if needed. Hospice care focuses on pain and symptom management since patients in hospice care are no longer seeking a cure.  </a:t>
            </a:r>
          </a:p>
          <a:p>
            <a:pPr>
              <a:buFont typeface="Wingdings" panose="05000000000000000000" pitchFamily="2" charset="2"/>
              <a:buChar char="Ø"/>
            </a:pPr>
            <a:r>
              <a:rPr lang="en-US" dirty="0"/>
              <a:t>Similar to palliative care, patients are provided with a hospice care team made up of doctors, nurses, social workers, nutritionists, volunteers, and chaplains (as needed) that provide </a:t>
            </a:r>
            <a:r>
              <a:rPr lang="en-US"/>
              <a:t>a variety of services.</a:t>
            </a:r>
            <a:r>
              <a:rPr lang="en-US" dirty="0"/>
              <a:t> Hospice care is typically overseen by the hospice medical director or a person’s primary care physician. </a:t>
            </a:r>
          </a:p>
          <a:p>
            <a:pPr>
              <a:buFont typeface="Wingdings" panose="05000000000000000000" pitchFamily="2" charset="2"/>
              <a:buChar char="Ø"/>
            </a:pPr>
            <a:r>
              <a:rPr lang="en-US" dirty="0"/>
              <a:t>Regardless, everyone works together to ensure that both the patient and their family are receiving the holistic care they need. The team will visit regularly, is available by phone, and provide on call support.  </a:t>
            </a:r>
          </a:p>
          <a:p>
            <a:pPr>
              <a:buFont typeface="Wingdings" panose="05000000000000000000" pitchFamily="2" charset="2"/>
              <a:buChar char="Ø"/>
            </a:pPr>
            <a:endParaRPr lang="en-US" dirty="0"/>
          </a:p>
          <a:p>
            <a:endParaRPr lang="en-US" dirty="0"/>
          </a:p>
        </p:txBody>
      </p:sp>
      <p:pic>
        <p:nvPicPr>
          <p:cNvPr id="4" name="Audio 3">
            <a:hlinkClick r:id="" action="ppaction://media"/>
            <a:extLst>
              <a:ext uri="{FF2B5EF4-FFF2-40B4-BE49-F238E27FC236}">
                <a16:creationId xmlns:a16="http://schemas.microsoft.com/office/drawing/2014/main" id="{CAA960EF-DD9B-4FB0-A36D-0116C40200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1276193"/>
      </p:ext>
    </p:extLst>
  </p:cSld>
  <p:clrMapOvr>
    <a:masterClrMapping/>
  </p:clrMapOvr>
  <mc:AlternateContent xmlns:mc="http://schemas.openxmlformats.org/markup-compatibility/2006" xmlns:p14="http://schemas.microsoft.com/office/powerpoint/2010/main">
    <mc:Choice Requires="p14">
      <p:transition spd="slow" p14:dur="2000" advTm="61856"/>
    </mc:Choice>
    <mc:Fallback xmlns="">
      <p:transition spd="slow" advTm="61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BC0AFD6-5848-4372-BEE8-75759F35E727}"/>
              </a:ext>
            </a:extLst>
          </p:cNvPr>
          <p:cNvSpPr>
            <a:spLocks noGrp="1"/>
          </p:cNvSpPr>
          <p:nvPr>
            <p:ph type="title"/>
          </p:nvPr>
        </p:nvSpPr>
        <p:spPr>
          <a:xfrm>
            <a:off x="492370" y="605896"/>
            <a:ext cx="3084844" cy="5646208"/>
          </a:xfrm>
        </p:spPr>
        <p:txBody>
          <a:bodyPr anchor="ctr">
            <a:normAutofit/>
          </a:bodyPr>
          <a:lstStyle/>
          <a:p>
            <a:r>
              <a:rPr lang="en-US" sz="3600" b="1">
                <a:solidFill>
                  <a:srgbClr val="FFFFFF"/>
                </a:solidFill>
                <a:effectLst/>
              </a:rPr>
              <a:t>Differences Between Palliative Care and Hospice Care cont’d</a:t>
            </a:r>
            <a:endParaRPr lang="en-US" sz="3600">
              <a:solidFill>
                <a:srgbClr val="FFFFFF"/>
              </a:solidFill>
            </a:endParaRP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7E1704F-55EB-43D5-8F81-B2426DB22886}"/>
              </a:ext>
            </a:extLst>
          </p:cNvPr>
          <p:cNvSpPr>
            <a:spLocks noGrp="1"/>
          </p:cNvSpPr>
          <p:nvPr>
            <p:ph idx="1"/>
          </p:nvPr>
        </p:nvSpPr>
        <p:spPr>
          <a:xfrm>
            <a:off x="4742016" y="605896"/>
            <a:ext cx="6413663" cy="5646208"/>
          </a:xfrm>
        </p:spPr>
        <p:txBody>
          <a:bodyPr anchor="ctr">
            <a:normAutofit/>
          </a:bodyPr>
          <a:lstStyle/>
          <a:p>
            <a:r>
              <a:rPr lang="en-US" dirty="0"/>
              <a:t>Whereas palliative care can begin at any point along the cancer care continuum, hospice care begins when curative treatment is no longer the goal of care, and the sole focus is end of life/comfort care and quality of life.</a:t>
            </a:r>
          </a:p>
          <a:p>
            <a:r>
              <a:rPr lang="en-US" dirty="0"/>
              <a:t>Palliative care can help patients and their loved ones make the transition from treatment meant to cure or control the disease to hospice care by:</a:t>
            </a:r>
          </a:p>
          <a:p>
            <a:pPr>
              <a:buFont typeface="Wingdings" panose="05000000000000000000" pitchFamily="2" charset="2"/>
              <a:buChar char="Ø"/>
            </a:pPr>
            <a:r>
              <a:rPr lang="en-US" dirty="0"/>
              <a:t>preparing them for physical changes that may occur near the end of life</a:t>
            </a:r>
          </a:p>
          <a:p>
            <a:pPr>
              <a:buFont typeface="Wingdings" panose="05000000000000000000" pitchFamily="2" charset="2"/>
              <a:buChar char="Ø"/>
            </a:pPr>
            <a:r>
              <a:rPr lang="en-US" dirty="0"/>
              <a:t>helping them cope with the different thoughts and emotional issues that arise</a:t>
            </a:r>
          </a:p>
          <a:p>
            <a:pPr>
              <a:buFont typeface="Wingdings" panose="05000000000000000000" pitchFamily="2" charset="2"/>
              <a:buChar char="Ø"/>
            </a:pPr>
            <a:r>
              <a:rPr lang="en-US" dirty="0"/>
              <a:t>providing support for family members</a:t>
            </a:r>
          </a:p>
          <a:p>
            <a:pPr>
              <a:buFont typeface="Wingdings" panose="05000000000000000000" pitchFamily="2" charset="2"/>
              <a:buChar char="Ø"/>
            </a:pPr>
            <a:r>
              <a:rPr lang="en-US" dirty="0"/>
              <a:t>Discharge planning and hospice referral/transition</a:t>
            </a:r>
          </a:p>
          <a:p>
            <a:endParaRPr lang="en-US" dirty="0"/>
          </a:p>
        </p:txBody>
      </p:sp>
      <p:pic>
        <p:nvPicPr>
          <p:cNvPr id="4" name="Audio 3">
            <a:hlinkClick r:id="" action="ppaction://media"/>
            <a:extLst>
              <a:ext uri="{FF2B5EF4-FFF2-40B4-BE49-F238E27FC236}">
                <a16:creationId xmlns:a16="http://schemas.microsoft.com/office/drawing/2014/main" id="{84EE596C-E00A-4369-8293-50D395A55A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6360759"/>
      </p:ext>
    </p:extLst>
  </p:cSld>
  <p:clrMapOvr>
    <a:masterClrMapping/>
  </p:clrMapOvr>
  <mc:AlternateContent xmlns:mc="http://schemas.openxmlformats.org/markup-compatibility/2006" xmlns:p14="http://schemas.microsoft.com/office/powerpoint/2010/main">
    <mc:Choice Requires="p14">
      <p:transition spd="slow" p14:dur="2000" advTm="40259"/>
    </mc:Choice>
    <mc:Fallback xmlns="">
      <p:transition spd="slow" advTm="40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230A27-1553-42F8-99D7-829868E137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772232D-B4D6-429F-B3D1-2D9891B85E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48082A-284F-4BA8-AC99-BB6CB75BA695}"/>
              </a:ext>
            </a:extLst>
          </p:cNvPr>
          <p:cNvSpPr>
            <a:spLocks noGrp="1"/>
          </p:cNvSpPr>
          <p:nvPr>
            <p:ph type="title"/>
          </p:nvPr>
        </p:nvSpPr>
        <p:spPr>
          <a:xfrm>
            <a:off x="965030" y="963997"/>
            <a:ext cx="3254691" cy="4938361"/>
          </a:xfrm>
        </p:spPr>
        <p:txBody>
          <a:bodyPr anchor="ctr">
            <a:normAutofit/>
          </a:bodyPr>
          <a:lstStyle/>
          <a:p>
            <a:pPr algn="r"/>
            <a:r>
              <a:rPr lang="en-US" sz="4400" b="1"/>
              <a:t>Palliative Care in Cancer Care</a:t>
            </a:r>
          </a:p>
        </p:txBody>
      </p:sp>
      <p:cxnSp>
        <p:nvCxnSpPr>
          <p:cNvPr id="21" name="Straight Connector 20">
            <a:extLst>
              <a:ext uri="{FF2B5EF4-FFF2-40B4-BE49-F238E27FC236}">
                <a16:creationId xmlns:a16="http://schemas.microsoft.com/office/drawing/2014/main" id="{02CC3441-26B3-4381-B3DF-8AE3C288BC0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0251"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Content Placeholder 2">
            <a:extLst>
              <a:ext uri="{FF2B5EF4-FFF2-40B4-BE49-F238E27FC236}">
                <a16:creationId xmlns:a16="http://schemas.microsoft.com/office/drawing/2014/main" id="{85585E0A-0AF7-4386-9C21-D02092B3393E}"/>
              </a:ext>
            </a:extLst>
          </p:cNvPr>
          <p:cNvSpPr>
            <a:spLocks noGrp="1"/>
          </p:cNvSpPr>
          <p:nvPr>
            <p:ph idx="1"/>
          </p:nvPr>
        </p:nvSpPr>
        <p:spPr>
          <a:xfrm>
            <a:off x="5134882" y="963507"/>
            <a:ext cx="6135097" cy="4938851"/>
          </a:xfrm>
        </p:spPr>
        <p:txBody>
          <a:bodyPr anchor="ctr">
            <a:normAutofit/>
          </a:bodyPr>
          <a:lstStyle/>
          <a:p>
            <a:r>
              <a:rPr lang="en-US" sz="1800" b="0" i="0">
                <a:effectLst/>
                <a:latin typeface="Times New Roman" panose="02020603050405020304" pitchFamily="18" charset="0"/>
                <a:cs typeface="Times New Roman" panose="02020603050405020304" pitchFamily="18" charset="0"/>
              </a:rPr>
              <a:t>Patients with metastatic cancer have complex and multidimensional physical and psychosocial needs. </a:t>
            </a:r>
          </a:p>
          <a:p>
            <a:r>
              <a:rPr lang="en-US" sz="1800" b="0" i="0">
                <a:effectLst/>
                <a:latin typeface="Times New Roman" panose="02020603050405020304" pitchFamily="18" charset="0"/>
                <a:cs typeface="Times New Roman" panose="02020603050405020304" pitchFamily="18" charset="0"/>
              </a:rPr>
              <a:t>Early referral to palliative care allows palliative care teams to provide early assessment and relief of physical and psychosocial distress and discuss advanced care planning and is increasingly becoming recommended as the standard of care.</a:t>
            </a:r>
          </a:p>
          <a:p>
            <a:r>
              <a:rPr lang="en-US" sz="1800" b="0" i="0">
                <a:effectLst/>
                <a:latin typeface="Times New Roman" panose="02020603050405020304" pitchFamily="18" charset="0"/>
                <a:cs typeface="Times New Roman" panose="02020603050405020304" pitchFamily="18" charset="0"/>
              </a:rPr>
              <a:t>WHO has recognized that “palliative care is applicable early in the course of illness, in conjunction with other therapies that are intended to prolong life, such as chemotherapy or radiation therapy.” However, despite these standards and recommendations, referral to PC tends to occur</a:t>
            </a:r>
            <a:r>
              <a:rPr lang="en-US" sz="1800" b="1" i="0">
                <a:effectLst/>
                <a:latin typeface="Times New Roman" panose="02020603050405020304" pitchFamily="18" charset="0"/>
                <a:cs typeface="Times New Roman" panose="02020603050405020304" pitchFamily="18" charset="0"/>
              </a:rPr>
              <a:t> late in the course of illness</a:t>
            </a:r>
            <a:r>
              <a:rPr lang="en-US" sz="1800" b="0" i="0">
                <a:effectLst/>
                <a:latin typeface="Times New Roman" panose="02020603050405020304" pitchFamily="18" charset="0"/>
                <a:cs typeface="Times New Roman" panose="02020603050405020304" pitchFamily="18" charset="0"/>
              </a:rPr>
              <a:t>.</a:t>
            </a:r>
            <a:endParaRPr lang="en-US" sz="180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6EAE4E1-E11B-40ED-AAFC-CFD5D2BE21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4436682"/>
      </p:ext>
    </p:extLst>
  </p:cSld>
  <p:clrMapOvr>
    <a:masterClrMapping/>
  </p:clrMapOvr>
  <mc:AlternateContent xmlns:mc="http://schemas.openxmlformats.org/markup-compatibility/2006" xmlns:p14="http://schemas.microsoft.com/office/powerpoint/2010/main">
    <mc:Choice Requires="p14">
      <p:transition spd="slow" p14:dur="2000" advTm="45846"/>
    </mc:Choice>
    <mc:Fallback xmlns="">
      <p:transition spd="slow" advTm="45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0">
            <a:extLst>
              <a:ext uri="{FF2B5EF4-FFF2-40B4-BE49-F238E27FC236}">
                <a16:creationId xmlns:a16="http://schemas.microsoft.com/office/drawing/2014/main" id="{F240A2FC-E2C3-458D-96B4-5DF9028D93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22">
            <a:extLst>
              <a:ext uri="{FF2B5EF4-FFF2-40B4-BE49-F238E27FC236}">
                <a16:creationId xmlns:a16="http://schemas.microsoft.com/office/drawing/2014/main" id="{5F097929-F3D6-4D1F-8AFC-CF348171A9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4">
            <a:extLst>
              <a:ext uri="{FF2B5EF4-FFF2-40B4-BE49-F238E27FC236}">
                <a16:creationId xmlns:a16="http://schemas.microsoft.com/office/drawing/2014/main" id="{43074C91-9045-414B-B5F9-567DAE3EED2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26">
            <a:extLst>
              <a:ext uri="{FF2B5EF4-FFF2-40B4-BE49-F238E27FC236}">
                <a16:creationId xmlns:a16="http://schemas.microsoft.com/office/drawing/2014/main" id="{33428ACC-71EC-4171-9527-10983BA6B4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665180-1444-42F6-8C51-F586FF41C87C}"/>
              </a:ext>
            </a:extLst>
          </p:cNvPr>
          <p:cNvSpPr>
            <a:spLocks noGrp="1"/>
          </p:cNvSpPr>
          <p:nvPr>
            <p:ph type="title"/>
          </p:nvPr>
        </p:nvSpPr>
        <p:spPr>
          <a:xfrm>
            <a:off x="8141110" y="639097"/>
            <a:ext cx="3401961" cy="3686015"/>
          </a:xfrm>
        </p:spPr>
        <p:txBody>
          <a:bodyPr vert="horz" lIns="91440" tIns="45720" rIns="91440" bIns="45720" rtlCol="0" anchor="b">
            <a:normAutofit/>
          </a:bodyPr>
          <a:lstStyle/>
          <a:p>
            <a:r>
              <a:rPr lang="en-US" sz="4600" b="1" dirty="0">
                <a:solidFill>
                  <a:schemeClr val="tx1">
                    <a:lumMod val="85000"/>
                    <a:lumOff val="15000"/>
                  </a:schemeClr>
                </a:solidFill>
              </a:rPr>
              <a:t>Centers to Advance Palliative Care (CAPC) Referral Criteria</a:t>
            </a:r>
          </a:p>
        </p:txBody>
      </p:sp>
      <p:pic>
        <p:nvPicPr>
          <p:cNvPr id="5" name="Content Placeholder 4" descr="Graphical user interface, text, application&#10;&#10;Description automatically generated">
            <a:extLst>
              <a:ext uri="{FF2B5EF4-FFF2-40B4-BE49-F238E27FC236}">
                <a16:creationId xmlns:a16="http://schemas.microsoft.com/office/drawing/2014/main" id="{DDFC218F-02DF-408A-B66C-56BA9899375B}"/>
              </a:ext>
            </a:extLst>
          </p:cNvPr>
          <p:cNvPicPr>
            <a:picLocks noGrp="1" noChangeAspect="1"/>
          </p:cNvPicPr>
          <p:nvPr>
            <p:ph idx="1"/>
          </p:nvPr>
        </p:nvPicPr>
        <p:blipFill>
          <a:blip r:embed="rId5"/>
          <a:stretch>
            <a:fillRect/>
          </a:stretch>
        </p:blipFill>
        <p:spPr>
          <a:xfrm>
            <a:off x="0" y="-1044"/>
            <a:ext cx="7882777" cy="6249748"/>
          </a:xfrm>
          <a:prstGeom prst="rect">
            <a:avLst/>
          </a:prstGeom>
        </p:spPr>
      </p:pic>
      <p:cxnSp>
        <p:nvCxnSpPr>
          <p:cNvPr id="38" name="Straight Connector 28">
            <a:extLst>
              <a:ext uri="{FF2B5EF4-FFF2-40B4-BE49-F238E27FC236}">
                <a16:creationId xmlns:a16="http://schemas.microsoft.com/office/drawing/2014/main" id="{BA22713B-ABB6-4391-97F9-0449A2B9B66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9" name="Rectangle 30">
            <a:extLst>
              <a:ext uri="{FF2B5EF4-FFF2-40B4-BE49-F238E27FC236}">
                <a16:creationId xmlns:a16="http://schemas.microsoft.com/office/drawing/2014/main" id="{2B9BBBC4-97A3-47D2-BFFE-A68530CDB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FCBE5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78967BEA-EA6A-4FF1-94E2-B010B61A36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35376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8" name="Audio 17">
            <a:hlinkClick r:id="" action="ppaction://media"/>
            <a:extLst>
              <a:ext uri="{FF2B5EF4-FFF2-40B4-BE49-F238E27FC236}">
                <a16:creationId xmlns:a16="http://schemas.microsoft.com/office/drawing/2014/main" id="{4BE2B18E-EAFC-49E2-BB5D-32851A9BF7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8480830"/>
      </p:ext>
    </p:extLst>
  </p:cSld>
  <p:clrMapOvr>
    <a:masterClrMapping/>
  </p:clrMapOvr>
  <mc:AlternateContent xmlns:mc="http://schemas.openxmlformats.org/markup-compatibility/2006" xmlns:p14="http://schemas.microsoft.com/office/powerpoint/2010/main">
    <mc:Choice Requires="p14">
      <p:transition spd="slow" p14:dur="2000" advTm="153774"/>
    </mc:Choice>
    <mc:Fallback xmlns="">
      <p:transition spd="slow" advTm="15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646</TotalTime>
  <Words>1507</Words>
  <Application>Microsoft Office PowerPoint</Application>
  <PresentationFormat>Widescreen</PresentationFormat>
  <Paragraphs>63</Paragraphs>
  <Slides>12</Slides>
  <Notes>3</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Calibri Light</vt:lpstr>
      <vt:lpstr>Times New Roman</vt:lpstr>
      <vt:lpstr>Wingdings</vt:lpstr>
      <vt:lpstr>Retrospect</vt:lpstr>
      <vt:lpstr>Strategies for Providing Symptom Management and Palliative Care in Community Cancer Care</vt:lpstr>
      <vt:lpstr>Palliative Care in Cancer Care</vt:lpstr>
      <vt:lpstr>Palliative Care</vt:lpstr>
      <vt:lpstr> Palliative Care </vt:lpstr>
      <vt:lpstr>What is the difference between Palliative Care and Hospice Care?</vt:lpstr>
      <vt:lpstr>Differences Between Palliative Care and Hospice Care cont’d</vt:lpstr>
      <vt:lpstr>Differences Between Palliative Care and Hospice Care cont’d</vt:lpstr>
      <vt:lpstr>Palliative Care in Cancer Care</vt:lpstr>
      <vt:lpstr>Centers to Advance Palliative Care (CAPC) Referral Criteria</vt:lpstr>
      <vt:lpstr>Principles of PC Symptom Management </vt:lpstr>
      <vt:lpstr>            Example of Model for Palliative Care in Community Based Cancer Centers</vt:lpstr>
      <vt:lpstr>Resources for PC Program Development and Strategic 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Hoover</dc:creator>
  <cp:lastModifiedBy>Miene, Vickie L</cp:lastModifiedBy>
  <cp:revision>34</cp:revision>
  <dcterms:created xsi:type="dcterms:W3CDTF">2021-10-21T07:33:05Z</dcterms:created>
  <dcterms:modified xsi:type="dcterms:W3CDTF">2021-10-27T14:16:05Z</dcterms:modified>
</cp:coreProperties>
</file>