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21"/>
  </p:notesMasterIdLst>
  <p:sldIdLst>
    <p:sldId id="256" r:id="rId2"/>
    <p:sldId id="257" r:id="rId3"/>
    <p:sldId id="259" r:id="rId4"/>
    <p:sldId id="260" r:id="rId5"/>
    <p:sldId id="282" r:id="rId6"/>
    <p:sldId id="285" r:id="rId7"/>
    <p:sldId id="280" r:id="rId8"/>
    <p:sldId id="273" r:id="rId9"/>
    <p:sldId id="283" r:id="rId10"/>
    <p:sldId id="294" r:id="rId11"/>
    <p:sldId id="284" r:id="rId12"/>
    <p:sldId id="292" r:id="rId13"/>
    <p:sldId id="286" r:id="rId14"/>
    <p:sldId id="291" r:id="rId15"/>
    <p:sldId id="287" r:id="rId16"/>
    <p:sldId id="289" r:id="rId17"/>
    <p:sldId id="290" r:id="rId18"/>
    <p:sldId id="288" r:id="rId19"/>
    <p:sldId id="27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A0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7CC191-7A4C-E84F-A455-8D876395D5B4}" v="33" dt="2025-05-07T12:27:30.4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767"/>
    <p:restoredTop sz="91977"/>
  </p:normalViewPr>
  <p:slideViewPr>
    <p:cSldViewPr snapToGrid="0">
      <p:cViewPr varScale="1">
        <p:scale>
          <a:sx n="71" d="100"/>
          <a:sy n="71" d="100"/>
        </p:scale>
        <p:origin x="84" y="5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9FDA49-1F3F-4CE5-BDE3-1F749E1FD90B}" type="doc">
      <dgm:prSet loTypeId="urn:microsoft.com/office/officeart/2018/2/layout/IconLabelList" loCatId="icon" qsTypeId="urn:microsoft.com/office/officeart/2005/8/quickstyle/simple1" qsCatId="simple" csTypeId="urn:microsoft.com/office/officeart/2005/8/colors/colorful4" csCatId="colorful" phldr="1"/>
      <dgm:spPr/>
      <dgm:t>
        <a:bodyPr/>
        <a:lstStyle/>
        <a:p>
          <a:endParaRPr lang="en-US"/>
        </a:p>
      </dgm:t>
    </dgm:pt>
    <dgm:pt modelId="{085723CA-632B-4F7B-B53E-F9CE4B72F433}">
      <dgm:prSet custT="1"/>
      <dgm:spPr/>
      <dgm:t>
        <a:bodyPr/>
        <a:lstStyle/>
        <a:p>
          <a:pPr>
            <a:lnSpc>
              <a:spcPct val="100000"/>
            </a:lnSpc>
          </a:pPr>
          <a:r>
            <a:rPr lang="en-US" sz="2100" b="0" i="0" dirty="0">
              <a:latin typeface="Futura Medium" panose="020B0602020204020303" pitchFamily="34" charset="-79"/>
              <a:cs typeface="Futura Medium" panose="020B0602020204020303" pitchFamily="34" charset="-79"/>
            </a:rPr>
            <a:t>Build upon the existing strengths and pillars of excellence of the college</a:t>
          </a:r>
          <a:endParaRPr lang="en-US" sz="2100" dirty="0">
            <a:latin typeface="Futura Medium" panose="020B0602020204020303" pitchFamily="34" charset="-79"/>
            <a:cs typeface="Futura Medium" panose="020B0602020204020303" pitchFamily="34" charset="-79"/>
          </a:endParaRPr>
        </a:p>
      </dgm:t>
    </dgm:pt>
    <dgm:pt modelId="{ABEBAF00-A557-4E76-B21A-CFFFC1E1AA8C}" type="parTrans" cxnId="{92E7C70F-EC3B-4DCC-8148-6F5AB61C9444}">
      <dgm:prSet/>
      <dgm:spPr/>
      <dgm:t>
        <a:bodyPr/>
        <a:lstStyle/>
        <a:p>
          <a:endParaRPr lang="en-US"/>
        </a:p>
      </dgm:t>
    </dgm:pt>
    <dgm:pt modelId="{B4C9B728-6993-4CD0-B7C1-DE4942B8AF37}" type="sibTrans" cxnId="{92E7C70F-EC3B-4DCC-8148-6F5AB61C9444}">
      <dgm:prSet/>
      <dgm:spPr/>
      <dgm:t>
        <a:bodyPr/>
        <a:lstStyle/>
        <a:p>
          <a:endParaRPr lang="en-US"/>
        </a:p>
      </dgm:t>
    </dgm:pt>
    <dgm:pt modelId="{72F7B343-5568-466C-8784-FE806B1DBA9D}">
      <dgm:prSet custT="1"/>
      <dgm:spPr/>
      <dgm:t>
        <a:bodyPr/>
        <a:lstStyle/>
        <a:p>
          <a:pPr>
            <a:lnSpc>
              <a:spcPct val="100000"/>
            </a:lnSpc>
          </a:pPr>
          <a:r>
            <a:rPr lang="en-US" sz="2100" b="0" i="0" dirty="0">
              <a:latin typeface="Futura Medium" panose="020B0602020204020303" pitchFamily="34" charset="-79"/>
              <a:cs typeface="Futura Medium" panose="020B0602020204020303" pitchFamily="34" charset="-79"/>
            </a:rPr>
            <a:t>Bring together researchers with diverse expertise and causal inference interest</a:t>
          </a:r>
          <a:endParaRPr lang="en-US" sz="2100" dirty="0">
            <a:latin typeface="Futura Medium" panose="020B0602020204020303" pitchFamily="34" charset="-79"/>
            <a:cs typeface="Futura Medium" panose="020B0602020204020303" pitchFamily="34" charset="-79"/>
          </a:endParaRPr>
        </a:p>
      </dgm:t>
    </dgm:pt>
    <dgm:pt modelId="{B0195D49-C4BC-4969-A105-C20ABFA87517}" type="parTrans" cxnId="{A909AD52-220E-4503-A940-BEA3DDE09980}">
      <dgm:prSet/>
      <dgm:spPr/>
      <dgm:t>
        <a:bodyPr/>
        <a:lstStyle/>
        <a:p>
          <a:endParaRPr lang="en-US"/>
        </a:p>
      </dgm:t>
    </dgm:pt>
    <dgm:pt modelId="{2FC33063-D626-495D-ACEF-E5597C6290C8}" type="sibTrans" cxnId="{A909AD52-220E-4503-A940-BEA3DDE09980}">
      <dgm:prSet/>
      <dgm:spPr/>
      <dgm:t>
        <a:bodyPr/>
        <a:lstStyle/>
        <a:p>
          <a:endParaRPr lang="en-US"/>
        </a:p>
      </dgm:t>
    </dgm:pt>
    <dgm:pt modelId="{6BC9027B-F4B0-4874-967A-71E4435CA007}">
      <dgm:prSet custT="1"/>
      <dgm:spPr/>
      <dgm:t>
        <a:bodyPr/>
        <a:lstStyle/>
        <a:p>
          <a:pPr>
            <a:lnSpc>
              <a:spcPct val="100000"/>
            </a:lnSpc>
          </a:pPr>
          <a:r>
            <a:rPr lang="en-US" sz="2100" b="0" i="0" dirty="0">
              <a:latin typeface="Futura Medium" panose="020B0602020204020303" pitchFamily="34" charset="-79"/>
              <a:cs typeface="Futura Medium" panose="020B0602020204020303" pitchFamily="34" charset="-79"/>
            </a:rPr>
            <a:t>Foster causal reasoning and collaborate to yield novel strategies and grant proposals</a:t>
          </a:r>
          <a:endParaRPr lang="en-US" sz="2100" dirty="0">
            <a:latin typeface="Futura Medium" panose="020B0602020204020303" pitchFamily="34" charset="-79"/>
            <a:cs typeface="Futura Medium" panose="020B0602020204020303" pitchFamily="34" charset="-79"/>
          </a:endParaRPr>
        </a:p>
      </dgm:t>
    </dgm:pt>
    <dgm:pt modelId="{0E32A2C4-2C98-49BA-B3E4-9AAE496A4932}" type="parTrans" cxnId="{C42A1B84-F3D3-47B1-A102-38C258166881}">
      <dgm:prSet/>
      <dgm:spPr/>
      <dgm:t>
        <a:bodyPr/>
        <a:lstStyle/>
        <a:p>
          <a:endParaRPr lang="en-US"/>
        </a:p>
      </dgm:t>
    </dgm:pt>
    <dgm:pt modelId="{558C0FF1-7499-4E91-BFB2-82BD0A672FA3}" type="sibTrans" cxnId="{C42A1B84-F3D3-47B1-A102-38C258166881}">
      <dgm:prSet/>
      <dgm:spPr/>
      <dgm:t>
        <a:bodyPr/>
        <a:lstStyle/>
        <a:p>
          <a:endParaRPr lang="en-US"/>
        </a:p>
      </dgm:t>
    </dgm:pt>
    <dgm:pt modelId="{AD3336C6-E1EC-46BA-AB95-0E09B0C24891}" type="pres">
      <dgm:prSet presAssocID="{359FDA49-1F3F-4CE5-BDE3-1F749E1FD90B}" presName="root" presStyleCnt="0">
        <dgm:presLayoutVars>
          <dgm:dir/>
          <dgm:resizeHandles val="exact"/>
        </dgm:presLayoutVars>
      </dgm:prSet>
      <dgm:spPr/>
    </dgm:pt>
    <dgm:pt modelId="{EFB851B5-F96E-4E86-B700-C3D46C792E15}" type="pres">
      <dgm:prSet presAssocID="{72F7B343-5568-466C-8784-FE806B1DBA9D}" presName="compNode" presStyleCnt="0"/>
      <dgm:spPr/>
    </dgm:pt>
    <dgm:pt modelId="{F6C87452-745A-466E-A1B9-20115B0E39AA}" type="pres">
      <dgm:prSet presAssocID="{72F7B343-5568-466C-8784-FE806B1DBA9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ooks"/>
        </a:ext>
      </dgm:extLst>
    </dgm:pt>
    <dgm:pt modelId="{44C412D0-6540-4CE6-B89F-1778EC2F73F2}" type="pres">
      <dgm:prSet presAssocID="{72F7B343-5568-466C-8784-FE806B1DBA9D}" presName="spaceRect" presStyleCnt="0"/>
      <dgm:spPr/>
    </dgm:pt>
    <dgm:pt modelId="{1BCE899D-9593-44F6-AAC7-C6326E459F03}" type="pres">
      <dgm:prSet presAssocID="{72F7B343-5568-466C-8784-FE806B1DBA9D}" presName="textRect" presStyleLbl="revTx" presStyleIdx="0" presStyleCnt="3" custScaleX="129726" custLinFactNeighborY="-20430">
        <dgm:presLayoutVars>
          <dgm:chMax val="1"/>
          <dgm:chPref val="1"/>
        </dgm:presLayoutVars>
      </dgm:prSet>
      <dgm:spPr/>
    </dgm:pt>
    <dgm:pt modelId="{6EA7CC12-CB22-0541-996A-1BA28234A785}" type="pres">
      <dgm:prSet presAssocID="{2FC33063-D626-495D-ACEF-E5597C6290C8}" presName="sibTrans" presStyleCnt="0"/>
      <dgm:spPr/>
    </dgm:pt>
    <dgm:pt modelId="{CADD67F4-B9D0-43D4-B2C0-7A09989986E2}" type="pres">
      <dgm:prSet presAssocID="{6BC9027B-F4B0-4874-967A-71E4435CA007}" presName="compNode" presStyleCnt="0"/>
      <dgm:spPr/>
    </dgm:pt>
    <dgm:pt modelId="{429D11BE-7F3C-4BDC-B8FA-999E1AE36818}" type="pres">
      <dgm:prSet presAssocID="{6BC9027B-F4B0-4874-967A-71E4435CA00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ead with Gears"/>
        </a:ext>
      </dgm:extLst>
    </dgm:pt>
    <dgm:pt modelId="{9E026F12-9BC0-42FA-8E9E-9FCE20E0C268}" type="pres">
      <dgm:prSet presAssocID="{6BC9027B-F4B0-4874-967A-71E4435CA007}" presName="spaceRect" presStyleCnt="0"/>
      <dgm:spPr/>
    </dgm:pt>
    <dgm:pt modelId="{BC43F5A3-A650-49E5-8090-162FDCCFEFFB}" type="pres">
      <dgm:prSet presAssocID="{6BC9027B-F4B0-4874-967A-71E4435CA007}" presName="textRect" presStyleLbl="revTx" presStyleIdx="1" presStyleCnt="3" custScaleX="112553" custScaleY="103088" custLinFactNeighborY="-14218">
        <dgm:presLayoutVars>
          <dgm:chMax val="1"/>
          <dgm:chPref val="1"/>
        </dgm:presLayoutVars>
      </dgm:prSet>
      <dgm:spPr/>
    </dgm:pt>
    <dgm:pt modelId="{A498035B-FD43-4148-9C49-126D6910CC51}" type="pres">
      <dgm:prSet presAssocID="{558C0FF1-7499-4E91-BFB2-82BD0A672FA3}" presName="sibTrans" presStyleCnt="0"/>
      <dgm:spPr/>
    </dgm:pt>
    <dgm:pt modelId="{9AC0970F-09E2-40F1-B0B9-E9F7ACCD7383}" type="pres">
      <dgm:prSet presAssocID="{085723CA-632B-4F7B-B53E-F9CE4B72F433}" presName="compNode" presStyleCnt="0"/>
      <dgm:spPr/>
    </dgm:pt>
    <dgm:pt modelId="{0696A50C-45D5-4E91-BE5B-EFB342F72AC3}" type="pres">
      <dgm:prSet presAssocID="{085723CA-632B-4F7B-B53E-F9CE4B72F43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andshake"/>
        </a:ext>
      </dgm:extLst>
    </dgm:pt>
    <dgm:pt modelId="{39886DC0-0D86-479D-97EB-B636FE44EBCC}" type="pres">
      <dgm:prSet presAssocID="{085723CA-632B-4F7B-B53E-F9CE4B72F433}" presName="spaceRect" presStyleCnt="0"/>
      <dgm:spPr/>
    </dgm:pt>
    <dgm:pt modelId="{DA244237-CEE0-4AFA-88B2-A5981EA9FCC2}" type="pres">
      <dgm:prSet presAssocID="{085723CA-632B-4F7B-B53E-F9CE4B72F433}" presName="textRect" presStyleLbl="revTx" presStyleIdx="2" presStyleCnt="3" custLinFactNeighborX="-315" custLinFactNeighborY="-16534">
        <dgm:presLayoutVars>
          <dgm:chMax val="1"/>
          <dgm:chPref val="1"/>
        </dgm:presLayoutVars>
      </dgm:prSet>
      <dgm:spPr/>
    </dgm:pt>
  </dgm:ptLst>
  <dgm:cxnLst>
    <dgm:cxn modelId="{92E7C70F-EC3B-4DCC-8148-6F5AB61C9444}" srcId="{359FDA49-1F3F-4CE5-BDE3-1F749E1FD90B}" destId="{085723CA-632B-4F7B-B53E-F9CE4B72F433}" srcOrd="2" destOrd="0" parTransId="{ABEBAF00-A557-4E76-B21A-CFFFC1E1AA8C}" sibTransId="{B4C9B728-6993-4CD0-B7C1-DE4942B8AF37}"/>
    <dgm:cxn modelId="{5BDD5813-F14F-F444-A16E-E4BBB4ABC5AE}" type="presOf" srcId="{6BC9027B-F4B0-4874-967A-71E4435CA007}" destId="{BC43F5A3-A650-49E5-8090-162FDCCFEFFB}" srcOrd="0" destOrd="0" presId="urn:microsoft.com/office/officeart/2018/2/layout/IconLabelList"/>
    <dgm:cxn modelId="{92EF5216-4183-1543-975E-D66C3A5922ED}" type="presOf" srcId="{72F7B343-5568-466C-8784-FE806B1DBA9D}" destId="{1BCE899D-9593-44F6-AAC7-C6326E459F03}" srcOrd="0" destOrd="0" presId="urn:microsoft.com/office/officeart/2018/2/layout/IconLabelList"/>
    <dgm:cxn modelId="{A909AD52-220E-4503-A940-BEA3DDE09980}" srcId="{359FDA49-1F3F-4CE5-BDE3-1F749E1FD90B}" destId="{72F7B343-5568-466C-8784-FE806B1DBA9D}" srcOrd="0" destOrd="0" parTransId="{B0195D49-C4BC-4969-A105-C20ABFA87517}" sibTransId="{2FC33063-D626-495D-ACEF-E5597C6290C8}"/>
    <dgm:cxn modelId="{C42A1B84-F3D3-47B1-A102-38C258166881}" srcId="{359FDA49-1F3F-4CE5-BDE3-1F749E1FD90B}" destId="{6BC9027B-F4B0-4874-967A-71E4435CA007}" srcOrd="1" destOrd="0" parTransId="{0E32A2C4-2C98-49BA-B3E4-9AAE496A4932}" sibTransId="{558C0FF1-7499-4E91-BFB2-82BD0A672FA3}"/>
    <dgm:cxn modelId="{DF70C2C8-5EE3-45E9-8D8F-E06505BECBD5}" type="presOf" srcId="{359FDA49-1F3F-4CE5-BDE3-1F749E1FD90B}" destId="{AD3336C6-E1EC-46BA-AB95-0E09B0C24891}" srcOrd="0" destOrd="0" presId="urn:microsoft.com/office/officeart/2018/2/layout/IconLabelList"/>
    <dgm:cxn modelId="{3A3F66CE-7145-CC4D-B474-749430ED12B4}" type="presOf" srcId="{085723CA-632B-4F7B-B53E-F9CE4B72F433}" destId="{DA244237-CEE0-4AFA-88B2-A5981EA9FCC2}" srcOrd="0" destOrd="0" presId="urn:microsoft.com/office/officeart/2018/2/layout/IconLabelList"/>
    <dgm:cxn modelId="{59D571E9-4A58-F446-852A-DD1E71D948C4}" type="presParOf" srcId="{AD3336C6-E1EC-46BA-AB95-0E09B0C24891}" destId="{EFB851B5-F96E-4E86-B700-C3D46C792E15}" srcOrd="0" destOrd="0" presId="urn:microsoft.com/office/officeart/2018/2/layout/IconLabelList"/>
    <dgm:cxn modelId="{7A640BA2-CFB2-9A43-9FAC-C75E20E457ED}" type="presParOf" srcId="{EFB851B5-F96E-4E86-B700-C3D46C792E15}" destId="{F6C87452-745A-466E-A1B9-20115B0E39AA}" srcOrd="0" destOrd="0" presId="urn:microsoft.com/office/officeart/2018/2/layout/IconLabelList"/>
    <dgm:cxn modelId="{54440A71-E511-0444-B89C-8A63BAC7AA16}" type="presParOf" srcId="{EFB851B5-F96E-4E86-B700-C3D46C792E15}" destId="{44C412D0-6540-4CE6-B89F-1778EC2F73F2}" srcOrd="1" destOrd="0" presId="urn:microsoft.com/office/officeart/2018/2/layout/IconLabelList"/>
    <dgm:cxn modelId="{8554067F-97C6-0449-A65B-741370B36794}" type="presParOf" srcId="{EFB851B5-F96E-4E86-B700-C3D46C792E15}" destId="{1BCE899D-9593-44F6-AAC7-C6326E459F03}" srcOrd="2" destOrd="0" presId="urn:microsoft.com/office/officeart/2018/2/layout/IconLabelList"/>
    <dgm:cxn modelId="{6C012308-1711-ED4E-A000-265C6065EF4D}" type="presParOf" srcId="{AD3336C6-E1EC-46BA-AB95-0E09B0C24891}" destId="{6EA7CC12-CB22-0541-996A-1BA28234A785}" srcOrd="1" destOrd="0" presId="urn:microsoft.com/office/officeart/2018/2/layout/IconLabelList"/>
    <dgm:cxn modelId="{C92B9D30-0416-BE4D-9437-17896B0F2D90}" type="presParOf" srcId="{AD3336C6-E1EC-46BA-AB95-0E09B0C24891}" destId="{CADD67F4-B9D0-43D4-B2C0-7A09989986E2}" srcOrd="2" destOrd="0" presId="urn:microsoft.com/office/officeart/2018/2/layout/IconLabelList"/>
    <dgm:cxn modelId="{F56D010B-69B7-014C-B53A-F845E3FB54AE}" type="presParOf" srcId="{CADD67F4-B9D0-43D4-B2C0-7A09989986E2}" destId="{429D11BE-7F3C-4BDC-B8FA-999E1AE36818}" srcOrd="0" destOrd="0" presId="urn:microsoft.com/office/officeart/2018/2/layout/IconLabelList"/>
    <dgm:cxn modelId="{7D6693B9-9CDF-BA4E-817C-A7CB2FA89483}" type="presParOf" srcId="{CADD67F4-B9D0-43D4-B2C0-7A09989986E2}" destId="{9E026F12-9BC0-42FA-8E9E-9FCE20E0C268}" srcOrd="1" destOrd="0" presId="urn:microsoft.com/office/officeart/2018/2/layout/IconLabelList"/>
    <dgm:cxn modelId="{8F7F052C-AB1F-DD47-BED5-2F464648DAAF}" type="presParOf" srcId="{CADD67F4-B9D0-43D4-B2C0-7A09989986E2}" destId="{BC43F5A3-A650-49E5-8090-162FDCCFEFFB}" srcOrd="2" destOrd="0" presId="urn:microsoft.com/office/officeart/2018/2/layout/IconLabelList"/>
    <dgm:cxn modelId="{DFE0C19B-5502-534F-9919-658BFB53AB39}" type="presParOf" srcId="{AD3336C6-E1EC-46BA-AB95-0E09B0C24891}" destId="{A498035B-FD43-4148-9C49-126D6910CC51}" srcOrd="3" destOrd="0" presId="urn:microsoft.com/office/officeart/2018/2/layout/IconLabelList"/>
    <dgm:cxn modelId="{1C937FFC-6882-F842-8D4C-304C2D419CDD}" type="presParOf" srcId="{AD3336C6-E1EC-46BA-AB95-0E09B0C24891}" destId="{9AC0970F-09E2-40F1-B0B9-E9F7ACCD7383}" srcOrd="4" destOrd="0" presId="urn:microsoft.com/office/officeart/2018/2/layout/IconLabelList"/>
    <dgm:cxn modelId="{C5D91EAF-B5F1-F14E-9508-DBDBFD74B8CD}" type="presParOf" srcId="{9AC0970F-09E2-40F1-B0B9-E9F7ACCD7383}" destId="{0696A50C-45D5-4E91-BE5B-EFB342F72AC3}" srcOrd="0" destOrd="0" presId="urn:microsoft.com/office/officeart/2018/2/layout/IconLabelList"/>
    <dgm:cxn modelId="{DB999C7F-4A7F-CB4A-AE6C-38CA5043BAFE}" type="presParOf" srcId="{9AC0970F-09E2-40F1-B0B9-E9F7ACCD7383}" destId="{39886DC0-0D86-479D-97EB-B636FE44EBCC}" srcOrd="1" destOrd="0" presId="urn:microsoft.com/office/officeart/2018/2/layout/IconLabelList"/>
    <dgm:cxn modelId="{7525F22C-A3BA-7A4B-9DCE-EC483F95C850}" type="presParOf" srcId="{9AC0970F-09E2-40F1-B0B9-E9F7ACCD7383}" destId="{DA244237-CEE0-4AFA-88B2-A5981EA9FCC2}"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C87452-745A-466E-A1B9-20115B0E39AA}">
      <dsp:nvSpPr>
        <dsp:cNvPr id="0" name=""/>
        <dsp:cNvSpPr/>
      </dsp:nvSpPr>
      <dsp:spPr>
        <a:xfrm>
          <a:off x="1562891" y="751492"/>
          <a:ext cx="1394550" cy="13945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CE899D-9593-44F6-AAC7-C6326E459F03}">
      <dsp:nvSpPr>
        <dsp:cNvPr id="0" name=""/>
        <dsp:cNvSpPr/>
      </dsp:nvSpPr>
      <dsp:spPr>
        <a:xfrm>
          <a:off x="250061" y="2366005"/>
          <a:ext cx="4020208" cy="942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pPr>
          <a:r>
            <a:rPr lang="en-US" sz="2100" b="0" i="0" kern="1200" dirty="0">
              <a:latin typeface="Futura Medium" panose="020B0602020204020303" pitchFamily="34" charset="-79"/>
              <a:cs typeface="Futura Medium" panose="020B0602020204020303" pitchFamily="34" charset="-79"/>
            </a:rPr>
            <a:t>Bring together researchers with diverse expertise and causal inference interest</a:t>
          </a:r>
          <a:endParaRPr lang="en-US" sz="2100" kern="1200" dirty="0">
            <a:latin typeface="Futura Medium" panose="020B0602020204020303" pitchFamily="34" charset="-79"/>
            <a:cs typeface="Futura Medium" panose="020B0602020204020303" pitchFamily="34" charset="-79"/>
          </a:endParaRPr>
        </a:p>
      </dsp:txBody>
      <dsp:txXfrm>
        <a:off x="250061" y="2366005"/>
        <a:ext cx="4020208" cy="942009"/>
      </dsp:txXfrm>
    </dsp:sp>
    <dsp:sp modelId="{429D11BE-7F3C-4BDC-B8FA-999E1AE36818}">
      <dsp:nvSpPr>
        <dsp:cNvPr id="0" name=""/>
        <dsp:cNvSpPr/>
      </dsp:nvSpPr>
      <dsp:spPr>
        <a:xfrm>
          <a:off x="5859329" y="744219"/>
          <a:ext cx="1394550" cy="13945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43F5A3-A650-49E5-8090-162FDCCFEFFB}">
      <dsp:nvSpPr>
        <dsp:cNvPr id="0" name=""/>
        <dsp:cNvSpPr/>
      </dsp:nvSpPr>
      <dsp:spPr>
        <a:xfrm>
          <a:off x="4812595" y="2402706"/>
          <a:ext cx="3488017" cy="9710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pPr>
          <a:r>
            <a:rPr lang="en-US" sz="2100" b="0" i="0" kern="1200" dirty="0">
              <a:latin typeface="Futura Medium" panose="020B0602020204020303" pitchFamily="34" charset="-79"/>
              <a:cs typeface="Futura Medium" panose="020B0602020204020303" pitchFamily="34" charset="-79"/>
            </a:rPr>
            <a:t>Foster causal reasoning and collaborate to yield novel strategies and grant proposals</a:t>
          </a:r>
          <a:endParaRPr lang="en-US" sz="2100" kern="1200" dirty="0">
            <a:latin typeface="Futura Medium" panose="020B0602020204020303" pitchFamily="34" charset="-79"/>
            <a:cs typeface="Futura Medium" panose="020B0602020204020303" pitchFamily="34" charset="-79"/>
          </a:endParaRPr>
        </a:p>
      </dsp:txBody>
      <dsp:txXfrm>
        <a:off x="4812595" y="2402706"/>
        <a:ext cx="3488017" cy="971098"/>
      </dsp:txXfrm>
    </dsp:sp>
    <dsp:sp modelId="{0696A50C-45D5-4E91-BE5B-EFB342F72AC3}">
      <dsp:nvSpPr>
        <dsp:cNvPr id="0" name=""/>
        <dsp:cNvSpPr/>
      </dsp:nvSpPr>
      <dsp:spPr>
        <a:xfrm>
          <a:off x="9695163" y="751492"/>
          <a:ext cx="1394550" cy="13945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244237-CEE0-4AFA-88B2-A5981EA9FCC2}">
      <dsp:nvSpPr>
        <dsp:cNvPr id="0" name=""/>
        <dsp:cNvSpPr/>
      </dsp:nvSpPr>
      <dsp:spPr>
        <a:xfrm>
          <a:off x="8833176" y="2402706"/>
          <a:ext cx="3099000" cy="9420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pPr>
          <a:r>
            <a:rPr lang="en-US" sz="2100" b="0" i="0" kern="1200" dirty="0">
              <a:latin typeface="Futura Medium" panose="020B0602020204020303" pitchFamily="34" charset="-79"/>
              <a:cs typeface="Futura Medium" panose="020B0602020204020303" pitchFamily="34" charset="-79"/>
            </a:rPr>
            <a:t>Build upon the existing strengths and pillars of excellence of the college</a:t>
          </a:r>
          <a:endParaRPr lang="en-US" sz="2100" kern="1200" dirty="0">
            <a:latin typeface="Futura Medium" panose="020B0602020204020303" pitchFamily="34" charset="-79"/>
            <a:cs typeface="Futura Medium" panose="020B0602020204020303" pitchFamily="34" charset="-79"/>
          </a:endParaRPr>
        </a:p>
      </dsp:txBody>
      <dsp:txXfrm>
        <a:off x="8833176" y="2402706"/>
        <a:ext cx="3099000" cy="942009"/>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337D64-A96C-D641-BE9D-E27EA763E56D}" type="datetimeFigureOut">
              <a:rPr lang="en-US" smtClean="0"/>
              <a:t>5/22/2025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2CA23B-426B-A541-A228-32BF18933BFB}" type="slidenum">
              <a:rPr lang="en-US" smtClean="0"/>
              <a:t>‹#›</a:t>
            </a:fld>
            <a:endParaRPr lang="en-US"/>
          </a:p>
        </p:txBody>
      </p:sp>
    </p:spTree>
    <p:extLst>
      <p:ext uri="{BB962C8B-B14F-4D97-AF65-F5344CB8AC3E}">
        <p14:creationId xmlns:p14="http://schemas.microsoft.com/office/powerpoint/2010/main" val="3514291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2CA23B-426B-A541-A228-32BF18933BFB}" type="slidenum">
              <a:rPr lang="en-US" smtClean="0"/>
              <a:t>8</a:t>
            </a:fld>
            <a:endParaRPr lang="en-US"/>
          </a:p>
        </p:txBody>
      </p:sp>
    </p:spTree>
    <p:extLst>
      <p:ext uri="{BB962C8B-B14F-4D97-AF65-F5344CB8AC3E}">
        <p14:creationId xmlns:p14="http://schemas.microsoft.com/office/powerpoint/2010/main" val="2947648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2CA23B-426B-A541-A228-32BF18933BFB}" type="slidenum">
              <a:rPr lang="en-US" smtClean="0"/>
              <a:t>16</a:t>
            </a:fld>
            <a:endParaRPr lang="en-US"/>
          </a:p>
        </p:txBody>
      </p:sp>
    </p:spTree>
    <p:extLst>
      <p:ext uri="{BB962C8B-B14F-4D97-AF65-F5344CB8AC3E}">
        <p14:creationId xmlns:p14="http://schemas.microsoft.com/office/powerpoint/2010/main" val="21705612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2CA23B-426B-A541-A228-32BF18933BFB}" type="slidenum">
              <a:rPr lang="en-US" smtClean="0"/>
              <a:t>19</a:t>
            </a:fld>
            <a:endParaRPr lang="en-US"/>
          </a:p>
        </p:txBody>
      </p:sp>
    </p:spTree>
    <p:extLst>
      <p:ext uri="{BB962C8B-B14F-4D97-AF65-F5344CB8AC3E}">
        <p14:creationId xmlns:p14="http://schemas.microsoft.com/office/powerpoint/2010/main" val="3256810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1703803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334380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846480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1048290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727583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968496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691244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2359286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30478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47166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5/22/2025</a:t>
            </a:fld>
            <a:endParaRPr lang="en-US" dirty="0"/>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84567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5/22/2025</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424849728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85896-42CB-A388-251D-94730915DF21}"/>
              </a:ext>
            </a:extLst>
          </p:cNvPr>
          <p:cNvSpPr>
            <a:spLocks noGrp="1"/>
          </p:cNvSpPr>
          <p:nvPr>
            <p:ph type="ctrTitle"/>
          </p:nvPr>
        </p:nvSpPr>
        <p:spPr>
          <a:xfrm>
            <a:off x="845852" y="1022617"/>
            <a:ext cx="4220677" cy="3566160"/>
          </a:xfrm>
        </p:spPr>
        <p:txBody>
          <a:bodyPr anchor="b">
            <a:noAutofit/>
          </a:bodyPr>
          <a:lstStyle/>
          <a:p>
            <a:pPr algn="r"/>
            <a:r>
              <a:rPr lang="en-US" sz="4000" b="1" dirty="0">
                <a:latin typeface="Futura Medium" panose="020B0602020204020303" pitchFamily="34" charset="-79"/>
                <a:cs typeface="Futura Medium" panose="020B0602020204020303" pitchFamily="34" charset="-79"/>
              </a:rPr>
              <a:t>C</a:t>
            </a:r>
            <a:r>
              <a:rPr lang="en-US" sz="4000" dirty="0">
                <a:latin typeface="Futura Medium" panose="020B0602020204020303" pitchFamily="34" charset="-79"/>
                <a:cs typeface="Futura Medium" panose="020B0602020204020303" pitchFamily="34" charset="-79"/>
              </a:rPr>
              <a:t>ausal </a:t>
            </a:r>
            <a:r>
              <a:rPr lang="en-US" sz="4000" b="1" dirty="0">
                <a:latin typeface="Futura Medium" panose="020B0602020204020303" pitchFamily="34" charset="-79"/>
                <a:cs typeface="Futura Medium" panose="020B0602020204020303" pitchFamily="34" charset="-79"/>
              </a:rPr>
              <a:t>I</a:t>
            </a:r>
            <a:r>
              <a:rPr lang="en-US" sz="4000" dirty="0">
                <a:latin typeface="Futura Medium" panose="020B0602020204020303" pitchFamily="34" charset="-79"/>
                <a:cs typeface="Futura Medium" panose="020B0602020204020303" pitchFamily="34" charset="-79"/>
              </a:rPr>
              <a:t>nference </a:t>
            </a:r>
            <a:r>
              <a:rPr lang="en-US" sz="4000" b="1" dirty="0">
                <a:latin typeface="Futura Medium" panose="020B0602020204020303" pitchFamily="34" charset="-79"/>
                <a:cs typeface="Futura Medium" panose="020B0602020204020303" pitchFamily="34" charset="-79"/>
              </a:rPr>
              <a:t>C</a:t>
            </a:r>
            <a:r>
              <a:rPr lang="en-US" sz="4000" dirty="0">
                <a:latin typeface="Futura Medium" panose="020B0602020204020303" pitchFamily="34" charset="-79"/>
                <a:cs typeface="Futura Medium" panose="020B0602020204020303" pitchFamily="34" charset="-79"/>
              </a:rPr>
              <a:t>ollaboratory</a:t>
            </a:r>
            <a:br>
              <a:rPr lang="en-US" sz="4000" dirty="0">
                <a:latin typeface="Futura Medium" panose="020B0602020204020303" pitchFamily="34" charset="-79"/>
                <a:cs typeface="Futura Medium" panose="020B0602020204020303" pitchFamily="34" charset="-79"/>
              </a:rPr>
            </a:br>
            <a:br>
              <a:rPr lang="en-US" sz="1600" dirty="0">
                <a:latin typeface="Futura Medium" panose="020B0602020204020303" pitchFamily="34" charset="-79"/>
                <a:cs typeface="Futura Medium" panose="020B0602020204020303" pitchFamily="34" charset="-79"/>
              </a:rPr>
            </a:br>
            <a:r>
              <a:rPr lang="en-US" sz="4000" dirty="0">
                <a:latin typeface="Futura Medium" panose="020B0602020204020303" pitchFamily="34" charset="-79"/>
                <a:cs typeface="Futura Medium" panose="020B0602020204020303" pitchFamily="34" charset="-79"/>
              </a:rPr>
              <a:t>End of Semester Retreat</a:t>
            </a:r>
          </a:p>
        </p:txBody>
      </p:sp>
      <p:pic>
        <p:nvPicPr>
          <p:cNvPr id="17" name="Picture 16" descr="A colorful light bulb with business icons">
            <a:extLst>
              <a:ext uri="{FF2B5EF4-FFF2-40B4-BE49-F238E27FC236}">
                <a16:creationId xmlns:a16="http://schemas.microsoft.com/office/drawing/2014/main" id="{D3245331-B654-A32A-A404-43C70892D7BA}"/>
              </a:ext>
            </a:extLst>
          </p:cNvPr>
          <p:cNvPicPr>
            <a:picLocks noChangeAspect="1"/>
          </p:cNvPicPr>
          <p:nvPr/>
        </p:nvPicPr>
        <p:blipFill>
          <a:blip r:embed="rId2"/>
          <a:srcRect l="10802" r="18987"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3" name="TextBox 2">
            <a:extLst>
              <a:ext uri="{FF2B5EF4-FFF2-40B4-BE49-F238E27FC236}">
                <a16:creationId xmlns:a16="http://schemas.microsoft.com/office/drawing/2014/main" id="{C1A804D7-E69F-023D-D741-6ACB1805EF48}"/>
              </a:ext>
            </a:extLst>
          </p:cNvPr>
          <p:cNvSpPr txBox="1"/>
          <p:nvPr/>
        </p:nvSpPr>
        <p:spPr>
          <a:xfrm>
            <a:off x="434905" y="5029200"/>
            <a:ext cx="4881208" cy="400110"/>
          </a:xfrm>
          <a:prstGeom prst="rect">
            <a:avLst/>
          </a:prstGeom>
          <a:noFill/>
        </p:spPr>
        <p:txBody>
          <a:bodyPr wrap="none" rtlCol="0">
            <a:spAutoFit/>
          </a:bodyPr>
          <a:lstStyle/>
          <a:p>
            <a:r>
              <a:rPr lang="en-US" sz="2000" b="0" i="0" u="none" strike="noStrike" dirty="0">
                <a:solidFill>
                  <a:srgbClr val="000000"/>
                </a:solidFill>
                <a:effectLst/>
                <a:latin typeface="Futura Medium" panose="020B0602020204020303" pitchFamily="34" charset="-79"/>
                <a:cs typeface="Futura Medium" panose="020B0602020204020303" pitchFamily="34" charset="-79"/>
              </a:rPr>
              <a:t>Overview, Accomplishments, Next Steps</a:t>
            </a:r>
            <a:endParaRPr lang="en-US" sz="2000" dirty="0">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1742741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AD524-687B-2CBD-008C-70A123F6CE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E0D0EC-A300-ECC4-3D93-E2DAAB6DDE48}"/>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Aim 1</a:t>
            </a:r>
          </a:p>
        </p:txBody>
      </p:sp>
      <p:sp>
        <p:nvSpPr>
          <p:cNvPr id="3" name="Content Placeholder 2">
            <a:extLst>
              <a:ext uri="{FF2B5EF4-FFF2-40B4-BE49-F238E27FC236}">
                <a16:creationId xmlns:a16="http://schemas.microsoft.com/office/drawing/2014/main" id="{EBEB2F96-5282-E9F1-89BA-3FA6F0D49AB8}"/>
              </a:ext>
            </a:extLst>
          </p:cNvPr>
          <p:cNvSpPr>
            <a:spLocks noGrp="1"/>
          </p:cNvSpPr>
          <p:nvPr>
            <p:ph idx="1"/>
          </p:nvPr>
        </p:nvSpPr>
        <p:spPr>
          <a:xfrm>
            <a:off x="404735" y="2008682"/>
            <a:ext cx="11587396" cy="4849318"/>
          </a:xfrm>
        </p:spPr>
        <p:txBody>
          <a:bodyPr>
            <a:noAutofit/>
          </a:bodyPr>
          <a:lstStyle/>
          <a:p>
            <a:pPr marL="0" indent="0">
              <a:lnSpc>
                <a:spcPct val="100000"/>
              </a:lnSpc>
              <a:buNone/>
            </a:pPr>
            <a:r>
              <a:rPr lang="en-US" sz="2700" dirty="0">
                <a:solidFill>
                  <a:srgbClr val="000000"/>
                </a:solidFill>
                <a:latin typeface="Futura Medium" panose="020B0602020204020303" pitchFamily="34" charset="-79"/>
                <a:ea typeface="+mn-lt"/>
                <a:cs typeface="Futura Medium" panose="020B0602020204020303" pitchFamily="34" charset="-79"/>
              </a:rPr>
              <a:t>Include studies with a clear causal question related to the effect of an exposure/policy on health outcome</a:t>
            </a:r>
            <a:r>
              <a:rPr lang="en-US" sz="2700" dirty="0">
                <a:solidFill>
                  <a:srgbClr val="000000"/>
                </a:solidFill>
                <a:latin typeface="Futura Medium" panose="020B0602020204020303" pitchFamily="34" charset="-79"/>
                <a:cs typeface="Futura Medium" panose="020B0602020204020303" pitchFamily="34" charset="-79"/>
              </a:rPr>
              <a:t>; </a:t>
            </a:r>
            <a:r>
              <a:rPr lang="en-US" sz="2700" dirty="0">
                <a:solidFill>
                  <a:srgbClr val="000000"/>
                </a:solidFill>
                <a:latin typeface="Futura Medium" panose="020B0602020204020303" pitchFamily="34" charset="-79"/>
                <a:ea typeface="+mn-lt"/>
                <a:cs typeface="Futura Medium" panose="020B0602020204020303" pitchFamily="34" charset="-79"/>
              </a:rPr>
              <a:t>evaluate comparative effectiveness; explicitly use or discuss causal inference methods</a:t>
            </a:r>
          </a:p>
          <a:p>
            <a:pPr marL="0" indent="0">
              <a:lnSpc>
                <a:spcPct val="100000"/>
              </a:lnSpc>
              <a:buNone/>
            </a:pPr>
            <a:r>
              <a:rPr lang="en-US" sz="2700" b="1" dirty="0">
                <a:latin typeface="FUTURA MEDIUM" panose="020B0602020204020303" pitchFamily="34" charset="-79"/>
                <a:cs typeface="FUTURA MEDIUM" panose="020B0602020204020303" pitchFamily="34" charset="-79"/>
              </a:rPr>
              <a:t>Database</a:t>
            </a:r>
            <a:r>
              <a:rPr lang="en-US" sz="2700" dirty="0">
                <a:latin typeface="Futura Medium" panose="020B0602020204020303" pitchFamily="34" charset="-79"/>
                <a:cs typeface="Futura Medium" panose="020B0602020204020303" pitchFamily="34" charset="-79"/>
              </a:rPr>
              <a:t>: PubMed, Scopus, Web of Science</a:t>
            </a:r>
          </a:p>
          <a:p>
            <a:pPr marL="0" indent="0">
              <a:lnSpc>
                <a:spcPct val="100000"/>
              </a:lnSpc>
              <a:buNone/>
            </a:pPr>
            <a:r>
              <a:rPr lang="en-US" sz="2700" b="1" dirty="0">
                <a:latin typeface="FUTURA MEDIUM" panose="020B0602020204020303" pitchFamily="34" charset="-79"/>
                <a:cs typeface="FUTURA MEDIUM" panose="020B0602020204020303" pitchFamily="34" charset="-79"/>
              </a:rPr>
              <a:t>Preliminary Observations:</a:t>
            </a:r>
          </a:p>
          <a:p>
            <a:pPr>
              <a:lnSpc>
                <a:spcPct val="100000"/>
              </a:lnSpc>
            </a:pPr>
            <a:r>
              <a:rPr lang="en-US" sz="2700" dirty="0">
                <a:latin typeface="Futura Medium" panose="020B0602020204020303" pitchFamily="34" charset="-79"/>
                <a:cs typeface="Futura Medium" panose="020B0602020204020303" pitchFamily="34" charset="-79"/>
              </a:rPr>
              <a:t>Frequent application areas: Oncology, Cardiology, Psychiatry, Policies</a:t>
            </a:r>
          </a:p>
          <a:p>
            <a:pPr>
              <a:lnSpc>
                <a:spcPct val="100000"/>
              </a:lnSpc>
            </a:pPr>
            <a:r>
              <a:rPr lang="en-US" sz="2700" dirty="0">
                <a:latin typeface="Futura Medium" panose="020B0602020204020303" pitchFamily="34" charset="-79"/>
                <a:cs typeface="Futura Medium" panose="020B0602020204020303" pitchFamily="34" charset="-79"/>
              </a:rPr>
              <a:t>Variation in reporting standards and clarity of causal design</a:t>
            </a:r>
          </a:p>
        </p:txBody>
      </p:sp>
    </p:spTree>
    <p:extLst>
      <p:ext uri="{BB962C8B-B14F-4D97-AF65-F5344CB8AC3E}">
        <p14:creationId xmlns:p14="http://schemas.microsoft.com/office/powerpoint/2010/main" val="2939168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ED238-291F-D53D-FABE-DC01DC4ADD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2ACC2F-8133-601C-5743-C839F3991D66}"/>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Aim 1</a:t>
            </a:r>
          </a:p>
        </p:txBody>
      </p:sp>
      <p:sp>
        <p:nvSpPr>
          <p:cNvPr id="3" name="Content Placeholder 2">
            <a:extLst>
              <a:ext uri="{FF2B5EF4-FFF2-40B4-BE49-F238E27FC236}">
                <a16:creationId xmlns:a16="http://schemas.microsoft.com/office/drawing/2014/main" id="{1E6F24DC-EDED-8EBE-5143-B76FA571B70F}"/>
              </a:ext>
            </a:extLst>
          </p:cNvPr>
          <p:cNvSpPr>
            <a:spLocks noGrp="1"/>
          </p:cNvSpPr>
          <p:nvPr>
            <p:ph idx="1"/>
          </p:nvPr>
        </p:nvSpPr>
        <p:spPr>
          <a:xfrm>
            <a:off x="838199" y="2131515"/>
            <a:ext cx="11024938" cy="4251960"/>
          </a:xfrm>
        </p:spPr>
        <p:txBody>
          <a:bodyPr>
            <a:noAutofit/>
          </a:bodyPr>
          <a:lstStyle/>
          <a:p>
            <a:pPr marL="57150" indent="-285750"/>
            <a:r>
              <a:rPr lang="en-US" sz="3000" dirty="0">
                <a:latin typeface="Futura Medium" panose="020B0602020204020303" pitchFamily="34" charset="-79"/>
                <a:ea typeface="Times New Roman" panose="02020603050405020304" pitchFamily="18" charset="0"/>
                <a:cs typeface="Futura Medium" panose="020B0602020204020303" pitchFamily="34" charset="-79"/>
              </a:rPr>
              <a:t>W</a:t>
            </a:r>
            <a:r>
              <a:rPr lang="en-US" sz="3000" dirty="0">
                <a:effectLst/>
                <a:latin typeface="Futura Medium" panose="020B0602020204020303" pitchFamily="34" charset="-79"/>
                <a:ea typeface="Times New Roman" panose="02020603050405020304" pitchFamily="18" charset="0"/>
                <a:cs typeface="Futura Medium" panose="020B0602020204020303" pitchFamily="34" charset="-79"/>
              </a:rPr>
              <a:t>orking on review of courses at Iowa: </a:t>
            </a:r>
            <a:r>
              <a:rPr lang="en-US" sz="3000" dirty="0">
                <a:latin typeface="Futura Medium" panose="020B0602020204020303" pitchFamily="34" charset="-79"/>
                <a:cs typeface="Futura Medium" panose="020B0602020204020303" pitchFamily="34" charset="-79"/>
              </a:rPr>
              <a:t>Instructional approach to Causal Inference in Public Health Courses</a:t>
            </a:r>
          </a:p>
          <a:p>
            <a:pPr marL="57150" indent="-285750"/>
            <a:r>
              <a:rPr lang="en-US" sz="3000" dirty="0">
                <a:latin typeface="Futura Medium" panose="020B0602020204020303" pitchFamily="34" charset="-79"/>
                <a:cs typeface="Futura Medium" panose="020B0602020204020303" pitchFamily="34" charset="-79"/>
              </a:rPr>
              <a:t>Content analysis of syllabi of the courses covering causal inference methods in CPH</a:t>
            </a:r>
          </a:p>
          <a:p>
            <a:pPr marL="57150" indent="-285750"/>
            <a:r>
              <a:rPr lang="en-US" sz="3000" dirty="0">
                <a:latin typeface="Futura Medium" panose="020B0602020204020303" pitchFamily="34" charset="-79"/>
                <a:cs typeface="Futura Medium" panose="020B0602020204020303" pitchFamily="34" charset="-79"/>
              </a:rPr>
              <a:t>Courses are transdisciplinary and cover a broad range of topics that provide foundational knowledge and skills for research in public health</a:t>
            </a:r>
          </a:p>
          <a:p>
            <a:pPr marL="57150" indent="-285750"/>
            <a:endParaRPr lang="en-US" sz="3000" i="0" dirty="0">
              <a:solidFill>
                <a:srgbClr val="000000"/>
              </a:solidFill>
              <a:effectLst/>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1042691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95750-31E0-3CC7-B4E6-A7E86AA161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67C194-B8AA-48F4-E208-A145FE462E6A}"/>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Aim 1</a:t>
            </a:r>
          </a:p>
        </p:txBody>
      </p:sp>
      <p:sp>
        <p:nvSpPr>
          <p:cNvPr id="3" name="Content Placeholder 2">
            <a:extLst>
              <a:ext uri="{FF2B5EF4-FFF2-40B4-BE49-F238E27FC236}">
                <a16:creationId xmlns:a16="http://schemas.microsoft.com/office/drawing/2014/main" id="{47F61FBD-2FC3-A714-3F02-9177EBB83F2F}"/>
              </a:ext>
            </a:extLst>
          </p:cNvPr>
          <p:cNvSpPr>
            <a:spLocks noGrp="1"/>
          </p:cNvSpPr>
          <p:nvPr>
            <p:ph idx="1"/>
          </p:nvPr>
        </p:nvSpPr>
        <p:spPr>
          <a:xfrm>
            <a:off x="838198" y="2131515"/>
            <a:ext cx="11243874" cy="4251960"/>
          </a:xfrm>
        </p:spPr>
        <p:txBody>
          <a:bodyPr>
            <a:noAutofit/>
          </a:bodyPr>
          <a:lstStyle/>
          <a:p>
            <a:r>
              <a:rPr lang="en-US" sz="3200" dirty="0">
                <a:latin typeface="Futura Medium" panose="020B0602020204020303" pitchFamily="34" charset="-79"/>
                <a:cs typeface="Futura Medium" panose="020B0602020204020303" pitchFamily="34" charset="-79"/>
              </a:rPr>
              <a:t>BIOS:6650/EPID:6655 - Causal Inference</a:t>
            </a:r>
          </a:p>
          <a:p>
            <a:r>
              <a:rPr lang="en-US" sz="3200" dirty="0">
                <a:latin typeface="Futura Medium" panose="020B0602020204020303" pitchFamily="34" charset="-79"/>
                <a:cs typeface="Futura Medium" panose="020B0602020204020303" pitchFamily="34" charset="-79"/>
              </a:rPr>
              <a:t>HMP: 7950 - Design Issues in Health Services Research </a:t>
            </a:r>
          </a:p>
          <a:p>
            <a:r>
              <a:rPr lang="en-US" sz="3200" dirty="0">
                <a:latin typeface="Futura Medium" panose="020B0602020204020303" pitchFamily="34" charset="-79"/>
                <a:cs typeface="Futura Medium" panose="020B0602020204020303" pitchFamily="34" charset="-79"/>
              </a:rPr>
              <a:t>HMP:7960 - Analytic Methods for Health Services Research I</a:t>
            </a:r>
          </a:p>
          <a:p>
            <a:r>
              <a:rPr lang="en-US" sz="3200" dirty="0">
                <a:latin typeface="Futura Medium" panose="020B0602020204020303" pitchFamily="34" charset="-79"/>
                <a:cs typeface="Futura Medium" panose="020B0602020204020303" pitchFamily="34" charset="-79"/>
              </a:rPr>
              <a:t>HMP:7965 - Analytic Issues in Health Services Research II</a:t>
            </a:r>
          </a:p>
          <a:p>
            <a:r>
              <a:rPr lang="en-US" sz="3200" dirty="0">
                <a:latin typeface="Futura Medium" panose="020B0602020204020303" pitchFamily="34" charset="-79"/>
                <a:cs typeface="Futura Medium" panose="020B0602020204020303" pitchFamily="34" charset="-79"/>
              </a:rPr>
              <a:t>Commonly cover: potential outcomes, study design, instrumental variables, diff-in-diff, propensity scores, bias</a:t>
            </a:r>
            <a:endParaRPr lang="en-US" sz="4000" dirty="0">
              <a:latin typeface="Futura Medium" panose="020B0602020204020303" pitchFamily="34" charset="-79"/>
              <a:cs typeface="Futura Medium" panose="020B0602020204020303" pitchFamily="34" charset="-79"/>
            </a:endParaRPr>
          </a:p>
          <a:p>
            <a:endParaRPr lang="en-US" sz="4000" dirty="0">
              <a:latin typeface="Futura Medium" panose="020B0602020204020303" pitchFamily="34" charset="-79"/>
              <a:cs typeface="Futura Medium" panose="020B0602020204020303" pitchFamily="34" charset="-79"/>
            </a:endParaRPr>
          </a:p>
          <a:p>
            <a:endParaRPr lang="en-US" sz="4000" dirty="0">
              <a:latin typeface="Futura Medium" panose="020B0602020204020303" pitchFamily="34" charset="-79"/>
              <a:cs typeface="Futura Medium" panose="020B0602020204020303" pitchFamily="34" charset="-79"/>
            </a:endParaRPr>
          </a:p>
          <a:p>
            <a:endParaRPr lang="en-US" sz="4000" dirty="0">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310476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65C10-44B0-720B-7671-0265CF0AE3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30024-F557-7633-B540-71E3FD08DAA0}"/>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Aim 3</a:t>
            </a:r>
          </a:p>
        </p:txBody>
      </p:sp>
      <p:sp>
        <p:nvSpPr>
          <p:cNvPr id="3" name="Content Placeholder 2">
            <a:extLst>
              <a:ext uri="{FF2B5EF4-FFF2-40B4-BE49-F238E27FC236}">
                <a16:creationId xmlns:a16="http://schemas.microsoft.com/office/drawing/2014/main" id="{A5058DDD-54D5-2794-94E1-E960042DC47D}"/>
              </a:ext>
            </a:extLst>
          </p:cNvPr>
          <p:cNvSpPr>
            <a:spLocks noGrp="1"/>
          </p:cNvSpPr>
          <p:nvPr>
            <p:ph idx="1"/>
          </p:nvPr>
        </p:nvSpPr>
        <p:spPr>
          <a:xfrm>
            <a:off x="838199" y="2131515"/>
            <a:ext cx="10515600" cy="4251960"/>
          </a:xfrm>
        </p:spPr>
        <p:txBody>
          <a:bodyPr>
            <a:normAutofit/>
          </a:bodyPr>
          <a:lstStyle/>
          <a:p>
            <a:pPr marL="57150" indent="-285750"/>
            <a:r>
              <a:rPr lang="en-US" sz="3600" i="0" dirty="0">
                <a:solidFill>
                  <a:srgbClr val="000000"/>
                </a:solidFill>
                <a:effectLst/>
                <a:latin typeface="Futura Medium" panose="020B0602020204020303" pitchFamily="34" charset="-79"/>
                <a:cs typeface="Futura Medium" panose="020B0602020204020303" pitchFamily="34" charset="-79"/>
              </a:rPr>
              <a:t>Several causal-related grants have been submitted to date</a:t>
            </a:r>
          </a:p>
          <a:p>
            <a:pPr marL="514350" lvl="1" indent="-285750"/>
            <a:r>
              <a:rPr lang="en-US" sz="3200" dirty="0">
                <a:solidFill>
                  <a:srgbClr val="000000"/>
                </a:solidFill>
                <a:latin typeface="Futura Medium" panose="020B0602020204020303" pitchFamily="34" charset="-79"/>
                <a:cs typeface="Futura Medium" panose="020B0602020204020303" pitchFamily="34" charset="-79"/>
              </a:rPr>
              <a:t>Collaborators in biostatistics, epidemiology, statistics, psychiatry, orthopedics and rehabilitation, geographical and sustainability sciences</a:t>
            </a:r>
          </a:p>
        </p:txBody>
      </p:sp>
    </p:spTree>
    <p:extLst>
      <p:ext uri="{BB962C8B-B14F-4D97-AF65-F5344CB8AC3E}">
        <p14:creationId xmlns:p14="http://schemas.microsoft.com/office/powerpoint/2010/main" val="3523437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54D61-2B76-0732-13D1-61C700CA3C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CF2380-9385-A647-B2E3-CDCEA532426C}"/>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Aim 3</a:t>
            </a:r>
          </a:p>
        </p:txBody>
      </p:sp>
      <p:sp>
        <p:nvSpPr>
          <p:cNvPr id="3" name="Content Placeholder 2">
            <a:extLst>
              <a:ext uri="{FF2B5EF4-FFF2-40B4-BE49-F238E27FC236}">
                <a16:creationId xmlns:a16="http://schemas.microsoft.com/office/drawing/2014/main" id="{72F9D1A2-0ADA-972C-1DB0-64F96A936157}"/>
              </a:ext>
            </a:extLst>
          </p:cNvPr>
          <p:cNvSpPr>
            <a:spLocks noGrp="1"/>
          </p:cNvSpPr>
          <p:nvPr>
            <p:ph idx="1"/>
          </p:nvPr>
        </p:nvSpPr>
        <p:spPr>
          <a:xfrm>
            <a:off x="838198" y="2131515"/>
            <a:ext cx="11198903" cy="4251960"/>
          </a:xfrm>
        </p:spPr>
        <p:txBody>
          <a:bodyPr>
            <a:normAutofit/>
          </a:bodyPr>
          <a:lstStyle/>
          <a:p>
            <a:pPr marL="57150" indent="-285750"/>
            <a:r>
              <a:rPr lang="en-US" sz="3600" dirty="0">
                <a:solidFill>
                  <a:srgbClr val="000000"/>
                </a:solidFill>
                <a:latin typeface="Futura Medium" panose="020B0602020204020303" pitchFamily="34" charset="-79"/>
                <a:cs typeface="Futura Medium" panose="020B0602020204020303" pitchFamily="34" charset="-79"/>
              </a:rPr>
              <a:t>Please let us know if you have submitted a grant so we can track the impact of our group’s efforts</a:t>
            </a:r>
            <a:endParaRPr lang="en-US" sz="3600" i="0" dirty="0">
              <a:solidFill>
                <a:srgbClr val="000000"/>
              </a:solidFill>
              <a:effectLst/>
              <a:latin typeface="Futura Medium" panose="020B0602020204020303" pitchFamily="34" charset="-79"/>
              <a:cs typeface="Futura Medium" panose="020B0602020204020303" pitchFamily="34" charset="-79"/>
            </a:endParaRPr>
          </a:p>
          <a:p>
            <a:pPr marL="57150" indent="-285750"/>
            <a:r>
              <a:rPr lang="en-US" sz="3600" dirty="0">
                <a:solidFill>
                  <a:srgbClr val="000000"/>
                </a:solidFill>
                <a:latin typeface="Futura Medium" panose="020B0602020204020303" pitchFamily="34" charset="-79"/>
                <a:cs typeface="Futura Medium" panose="020B0602020204020303" pitchFamily="34" charset="-79"/>
              </a:rPr>
              <a:t>Goal to continue progress going forward</a:t>
            </a:r>
          </a:p>
          <a:p>
            <a:pPr marL="57150" indent="-285750"/>
            <a:r>
              <a:rPr lang="en-US" sz="3600" dirty="0">
                <a:solidFill>
                  <a:srgbClr val="000000"/>
                </a:solidFill>
                <a:latin typeface="Futura Medium" panose="020B0602020204020303" pitchFamily="34" charset="-79"/>
                <a:cs typeface="Futura Medium" panose="020B0602020204020303" pitchFamily="34" charset="-79"/>
              </a:rPr>
              <a:t>Final p</a:t>
            </a:r>
            <a:r>
              <a:rPr lang="en-US" sz="3600" i="0" dirty="0">
                <a:solidFill>
                  <a:srgbClr val="000000"/>
                </a:solidFill>
                <a:effectLst/>
                <a:latin typeface="Futura Medium" panose="020B0602020204020303" pitchFamily="34" charset="-79"/>
                <a:cs typeface="Futura Medium" panose="020B0602020204020303" pitchFamily="34" charset="-79"/>
              </a:rPr>
              <a:t>urpose of today is to brainstorm</a:t>
            </a:r>
            <a:br>
              <a:rPr lang="en-US" sz="3600" i="0" dirty="0">
                <a:solidFill>
                  <a:srgbClr val="000000"/>
                </a:solidFill>
                <a:effectLst/>
                <a:latin typeface="Futura Medium" panose="020B0602020204020303" pitchFamily="34" charset="-79"/>
                <a:cs typeface="Futura Medium" panose="020B0602020204020303" pitchFamily="34" charset="-79"/>
              </a:rPr>
            </a:br>
            <a:r>
              <a:rPr lang="en-US" sz="3600" i="0" dirty="0">
                <a:solidFill>
                  <a:srgbClr val="000000"/>
                </a:solidFill>
                <a:effectLst/>
                <a:latin typeface="Futura Medium" panose="020B0602020204020303" pitchFamily="34" charset="-79"/>
                <a:cs typeface="Futura Medium" panose="020B0602020204020303" pitchFamily="34" charset="-79"/>
              </a:rPr>
              <a:t>grant ideas and mechanisms for </a:t>
            </a:r>
            <a:br>
              <a:rPr lang="en-US" sz="3600" i="0" dirty="0">
                <a:solidFill>
                  <a:srgbClr val="000000"/>
                </a:solidFill>
                <a:effectLst/>
                <a:latin typeface="Futura Medium" panose="020B0602020204020303" pitchFamily="34" charset="-79"/>
                <a:cs typeface="Futura Medium" panose="020B0602020204020303" pitchFamily="34" charset="-79"/>
              </a:rPr>
            </a:br>
            <a:r>
              <a:rPr lang="en-US" sz="3600" i="0" dirty="0">
                <a:solidFill>
                  <a:srgbClr val="000000"/>
                </a:solidFill>
                <a:effectLst/>
                <a:latin typeface="Futura Medium" panose="020B0602020204020303" pitchFamily="34" charset="-79"/>
                <a:cs typeface="Futura Medium" panose="020B0602020204020303" pitchFamily="34" charset="-79"/>
              </a:rPr>
              <a:t>applications (some RFAs in Teams folder)</a:t>
            </a:r>
          </a:p>
        </p:txBody>
      </p:sp>
    </p:spTree>
    <p:extLst>
      <p:ext uri="{BB962C8B-B14F-4D97-AF65-F5344CB8AC3E}">
        <p14:creationId xmlns:p14="http://schemas.microsoft.com/office/powerpoint/2010/main" val="1086717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8F6A67-4938-9011-8BD7-6A578EFC4E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F73B95-3DD9-4315-DFF1-E650CB2321C9}"/>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Today’s Schedule</a:t>
            </a:r>
          </a:p>
        </p:txBody>
      </p:sp>
      <p:sp>
        <p:nvSpPr>
          <p:cNvPr id="3" name="Content Placeholder 2">
            <a:extLst>
              <a:ext uri="{FF2B5EF4-FFF2-40B4-BE49-F238E27FC236}">
                <a16:creationId xmlns:a16="http://schemas.microsoft.com/office/drawing/2014/main" id="{82B5197B-A1EA-5A35-40A7-6D7572723FE3}"/>
              </a:ext>
            </a:extLst>
          </p:cNvPr>
          <p:cNvSpPr>
            <a:spLocks noGrp="1"/>
          </p:cNvSpPr>
          <p:nvPr>
            <p:ph idx="1"/>
          </p:nvPr>
        </p:nvSpPr>
        <p:spPr>
          <a:xfrm>
            <a:off x="838199" y="2131515"/>
            <a:ext cx="10989040" cy="4251960"/>
          </a:xfrm>
        </p:spPr>
        <p:txBody>
          <a:bodyPr>
            <a:normAutofit/>
          </a:bodyPr>
          <a:lstStyle/>
          <a:p>
            <a:pPr marL="0" marR="0" algn="l">
              <a:buNone/>
            </a:pPr>
            <a:r>
              <a:rPr lang="en-US" b="0" i="0" u="none" strike="noStrike" dirty="0">
                <a:solidFill>
                  <a:srgbClr val="000000"/>
                </a:solidFill>
                <a:effectLst/>
                <a:latin typeface="Futura Medium" panose="020B0602020204020303" pitchFamily="34" charset="-79"/>
                <a:cs typeface="Futura Medium" panose="020B0602020204020303" pitchFamily="34" charset="-79"/>
              </a:rPr>
              <a:t>11-11:15 Causal Inference Collaboratory Overview, Accomplishments, Next Steps</a:t>
            </a:r>
            <a:endParaRPr lang="en-US" sz="4400" b="0" i="0" u="none" strike="noStrike" dirty="0">
              <a:solidFill>
                <a:srgbClr val="000000"/>
              </a:solidFill>
              <a:effectLst/>
              <a:latin typeface="Futura Medium" panose="020B0602020204020303" pitchFamily="34" charset="-79"/>
              <a:cs typeface="Futura Medium" panose="020B0602020204020303" pitchFamily="34" charset="-79"/>
            </a:endParaRPr>
          </a:p>
          <a:p>
            <a:pPr marL="0" marR="0" algn="l">
              <a:buNone/>
            </a:pPr>
            <a:r>
              <a:rPr lang="en-US" b="0" i="0" u="none" strike="noStrike" dirty="0">
                <a:solidFill>
                  <a:srgbClr val="000000"/>
                </a:solidFill>
                <a:effectLst/>
                <a:latin typeface="Futura Medium" panose="020B0602020204020303" pitchFamily="34" charset="-79"/>
                <a:cs typeface="Futura Medium" panose="020B0602020204020303" pitchFamily="34" charset="-79"/>
              </a:rPr>
              <a:t>11:15-12:15 Speed Presentations on Causal Inference Research</a:t>
            </a:r>
            <a:endParaRPr lang="en-US" sz="4400" b="0" i="0" u="none" strike="noStrike" dirty="0">
              <a:solidFill>
                <a:srgbClr val="000000"/>
              </a:solidFill>
              <a:effectLst/>
              <a:latin typeface="Futura Medium" panose="020B0602020204020303" pitchFamily="34" charset="-79"/>
              <a:cs typeface="Futura Medium" panose="020B0602020204020303" pitchFamily="34" charset="-79"/>
            </a:endParaRPr>
          </a:p>
          <a:p>
            <a:pPr marL="0" marR="0" algn="l">
              <a:buNone/>
            </a:pPr>
            <a:r>
              <a:rPr lang="en-US" b="0" i="0" u="none" strike="noStrike" dirty="0">
                <a:solidFill>
                  <a:srgbClr val="000000"/>
                </a:solidFill>
                <a:effectLst/>
                <a:latin typeface="Futura Medium" panose="020B0602020204020303" pitchFamily="34" charset="-79"/>
                <a:cs typeface="Futura Medium" panose="020B0602020204020303" pitchFamily="34" charset="-79"/>
              </a:rPr>
              <a:t>12:15-12:30 Break/lunch is served</a:t>
            </a:r>
            <a:endParaRPr lang="en-US" sz="4400" b="0" i="0" u="none" strike="noStrike" dirty="0">
              <a:solidFill>
                <a:srgbClr val="000000"/>
              </a:solidFill>
              <a:effectLst/>
              <a:latin typeface="Futura Medium" panose="020B0602020204020303" pitchFamily="34" charset="-79"/>
              <a:cs typeface="Futura Medium" panose="020B0602020204020303" pitchFamily="34" charset="-79"/>
            </a:endParaRPr>
          </a:p>
          <a:p>
            <a:pPr marL="0" marR="0" algn="l">
              <a:buNone/>
            </a:pPr>
            <a:r>
              <a:rPr lang="en-US" b="0" i="0" u="none" strike="noStrike" dirty="0">
                <a:solidFill>
                  <a:srgbClr val="000000"/>
                </a:solidFill>
                <a:effectLst/>
                <a:latin typeface="Futura Medium" panose="020B0602020204020303" pitchFamily="34" charset="-79"/>
                <a:cs typeface="Futura Medium" panose="020B0602020204020303" pitchFamily="34" charset="-79"/>
              </a:rPr>
              <a:t>12:30-1:20 Spotlight presentation and full group brainstorming</a:t>
            </a:r>
            <a:endParaRPr lang="en-US" sz="4400" b="0" i="0" u="none" strike="noStrike" dirty="0">
              <a:solidFill>
                <a:srgbClr val="000000"/>
              </a:solidFill>
              <a:effectLst/>
              <a:latin typeface="Futura Medium" panose="020B0602020204020303" pitchFamily="34" charset="-79"/>
              <a:cs typeface="Futura Medium" panose="020B0602020204020303" pitchFamily="34" charset="-79"/>
            </a:endParaRPr>
          </a:p>
          <a:p>
            <a:pPr marL="0" marR="0" indent="0" algn="l">
              <a:buNone/>
            </a:pPr>
            <a:r>
              <a:rPr lang="en-US" b="0" i="0" u="none" strike="noStrike" dirty="0">
                <a:solidFill>
                  <a:srgbClr val="000000"/>
                </a:solidFill>
                <a:effectLst/>
                <a:latin typeface="Futura Medium" panose="020B0602020204020303" pitchFamily="34" charset="-79"/>
                <a:cs typeface="Futura Medium" panose="020B0602020204020303" pitchFamily="34" charset="-79"/>
              </a:rPr>
              <a:t>1:30-2:00 Small group grant brainstorming (Move to Ellig Auditorium)</a:t>
            </a:r>
            <a:endParaRPr lang="en-US" sz="4400" b="0" i="0" u="none" strike="noStrike" dirty="0">
              <a:solidFill>
                <a:srgbClr val="000000"/>
              </a:solidFill>
              <a:effectLst/>
              <a:latin typeface="Futura Medium" panose="020B0602020204020303" pitchFamily="34" charset="-79"/>
              <a:cs typeface="Futura Medium" panose="020B0602020204020303" pitchFamily="34" charset="-79"/>
            </a:endParaRPr>
          </a:p>
          <a:p>
            <a:pPr marL="57150" indent="-285750"/>
            <a:endParaRPr lang="en-US" sz="6000" i="0" dirty="0">
              <a:solidFill>
                <a:srgbClr val="000000"/>
              </a:solidFill>
              <a:effectLst/>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3665725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4786E-7DFB-E625-92CC-FAE45EF4C4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6D06D7-0ABB-E11F-BB53-3EDBA21B9A29}"/>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Brainstorming sessions</a:t>
            </a:r>
          </a:p>
        </p:txBody>
      </p:sp>
      <p:sp>
        <p:nvSpPr>
          <p:cNvPr id="3" name="Content Placeholder 2">
            <a:extLst>
              <a:ext uri="{FF2B5EF4-FFF2-40B4-BE49-F238E27FC236}">
                <a16:creationId xmlns:a16="http://schemas.microsoft.com/office/drawing/2014/main" id="{96E1D702-50FC-9986-5C48-7BE410D9C2F5}"/>
              </a:ext>
            </a:extLst>
          </p:cNvPr>
          <p:cNvSpPr>
            <a:spLocks noGrp="1"/>
          </p:cNvSpPr>
          <p:nvPr>
            <p:ph idx="1"/>
          </p:nvPr>
        </p:nvSpPr>
        <p:spPr>
          <a:xfrm>
            <a:off x="838199" y="2131515"/>
            <a:ext cx="10824149" cy="4251960"/>
          </a:xfrm>
        </p:spPr>
        <p:txBody>
          <a:bodyPr>
            <a:normAutofit fontScale="92500" lnSpcReduction="20000"/>
          </a:bodyPr>
          <a:lstStyle/>
          <a:p>
            <a:pPr marL="57150" indent="-285750"/>
            <a:r>
              <a:rPr lang="en-US" sz="3700" i="0" dirty="0">
                <a:solidFill>
                  <a:srgbClr val="000000"/>
                </a:solidFill>
                <a:effectLst/>
                <a:latin typeface="Futura Medium" panose="020B0602020204020303" pitchFamily="34" charset="-79"/>
                <a:cs typeface="Futura Medium" panose="020B0602020204020303" pitchFamily="34" charset="-79"/>
              </a:rPr>
              <a:t>Chronic conditions/cancer research</a:t>
            </a:r>
          </a:p>
          <a:p>
            <a:pPr marL="57150" indent="-285750"/>
            <a:r>
              <a:rPr lang="en-US" sz="3700" dirty="0">
                <a:solidFill>
                  <a:srgbClr val="000000"/>
                </a:solidFill>
                <a:latin typeface="Futura Medium" panose="020B0602020204020303" pitchFamily="34" charset="-79"/>
                <a:cs typeface="Futura Medium" panose="020B0602020204020303" pitchFamily="34" charset="-79"/>
              </a:rPr>
              <a:t>Mental health/social research</a:t>
            </a:r>
          </a:p>
          <a:p>
            <a:pPr marL="57150" indent="-285750"/>
            <a:r>
              <a:rPr lang="en-US" sz="3700" b="0" i="0" u="none" strike="noStrike" dirty="0">
                <a:solidFill>
                  <a:srgbClr val="000000"/>
                </a:solidFill>
                <a:effectLst/>
                <a:latin typeface="Futura Medium" panose="020B0602020204020303" pitchFamily="34" charset="-79"/>
                <a:cs typeface="Futura Medium" panose="020B0602020204020303" pitchFamily="34" charset="-79"/>
              </a:rPr>
              <a:t>Causal inference studies using </a:t>
            </a:r>
            <a:r>
              <a:rPr lang="en-US" sz="3700" b="0" i="0" u="none" strike="noStrike" dirty="0" err="1">
                <a:solidFill>
                  <a:srgbClr val="000000"/>
                </a:solidFill>
                <a:effectLst/>
                <a:latin typeface="Futura Medium" panose="020B0602020204020303" pitchFamily="34" charset="-79"/>
                <a:cs typeface="Futura Medium" panose="020B0602020204020303" pitchFamily="34" charset="-79"/>
              </a:rPr>
              <a:t>PCORnet</a:t>
            </a:r>
            <a:r>
              <a:rPr lang="en-US" sz="3700" dirty="0">
                <a:solidFill>
                  <a:srgbClr val="000000"/>
                </a:solidFill>
                <a:latin typeface="Futura Medium" panose="020B0602020204020303" pitchFamily="34" charset="-79"/>
                <a:cs typeface="Futura Medium" panose="020B0602020204020303" pitchFamily="34" charset="-79"/>
              </a:rPr>
              <a:t> (</a:t>
            </a:r>
            <a:r>
              <a:rPr lang="en-US" sz="3700" b="0" i="0" u="none" strike="noStrike" dirty="0">
                <a:solidFill>
                  <a:srgbClr val="000000"/>
                </a:solidFill>
                <a:effectLst/>
                <a:latin typeface="Futura Medium" panose="020B0602020204020303" pitchFamily="34" charset="-79"/>
                <a:cs typeface="Futura Medium" panose="020B0602020204020303" pitchFamily="34" charset="-79"/>
              </a:rPr>
              <a:t>National Patient-Centered Clinical Research Network)</a:t>
            </a:r>
          </a:p>
          <a:p>
            <a:pPr marL="57150" indent="-285750"/>
            <a:endParaRPr lang="en-US" sz="4400" dirty="0">
              <a:solidFill>
                <a:srgbClr val="000000"/>
              </a:solidFill>
              <a:latin typeface="Futura Medium" panose="020B0602020204020303" pitchFamily="34" charset="-79"/>
              <a:cs typeface="Futura Medium" panose="020B0602020204020303" pitchFamily="34" charset="-79"/>
            </a:endParaRPr>
          </a:p>
          <a:p>
            <a:pPr marL="0" indent="0">
              <a:buNone/>
            </a:pPr>
            <a:r>
              <a:rPr lang="en-US" sz="3800" i="0" dirty="0">
                <a:solidFill>
                  <a:srgbClr val="000000"/>
                </a:solidFill>
                <a:effectLst/>
                <a:latin typeface="Futura Medium" panose="020B0602020204020303" pitchFamily="34" charset="-79"/>
                <a:cs typeface="Futura Medium" panose="020B0602020204020303" pitchFamily="34" charset="-79"/>
              </a:rPr>
              <a:t>If there is a topic you would like to break out into, please let me know so we can announce at 1:20</a:t>
            </a:r>
          </a:p>
        </p:txBody>
      </p:sp>
    </p:spTree>
    <p:extLst>
      <p:ext uri="{BB962C8B-B14F-4D97-AF65-F5344CB8AC3E}">
        <p14:creationId xmlns:p14="http://schemas.microsoft.com/office/powerpoint/2010/main" val="544073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44B56-0874-9D89-3A4E-6C3FD656C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8C20B9-0327-0835-8965-08C637E4D45C}"/>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Today’s Spotlight Presentations</a:t>
            </a:r>
          </a:p>
        </p:txBody>
      </p:sp>
      <p:sp>
        <p:nvSpPr>
          <p:cNvPr id="3" name="Content Placeholder 2">
            <a:extLst>
              <a:ext uri="{FF2B5EF4-FFF2-40B4-BE49-F238E27FC236}">
                <a16:creationId xmlns:a16="http://schemas.microsoft.com/office/drawing/2014/main" id="{733FEF6A-9AC4-6AA8-6733-72558A017864}"/>
              </a:ext>
            </a:extLst>
          </p:cNvPr>
          <p:cNvSpPr>
            <a:spLocks noGrp="1"/>
          </p:cNvSpPr>
          <p:nvPr>
            <p:ph idx="1"/>
          </p:nvPr>
        </p:nvSpPr>
        <p:spPr>
          <a:xfrm>
            <a:off x="838199" y="2131515"/>
            <a:ext cx="10210801" cy="4251960"/>
          </a:xfrm>
        </p:spPr>
        <p:txBody>
          <a:bodyPr>
            <a:normAutofit/>
          </a:bodyPr>
          <a:lstStyle/>
          <a:p>
            <a:pPr marL="0" marR="0" algn="l">
              <a:buNone/>
            </a:pPr>
            <a:r>
              <a:rPr lang="en-US" sz="2400" b="0" i="0" u="none" strike="noStrike" dirty="0">
                <a:solidFill>
                  <a:srgbClr val="000000"/>
                </a:solidFill>
                <a:effectLst/>
                <a:latin typeface="Futura Medium" panose="020B0602020204020303" pitchFamily="34" charset="-79"/>
                <a:cs typeface="Futura Medium" panose="020B0602020204020303" pitchFamily="34" charset="-79"/>
              </a:rPr>
              <a:t>Nathan Wikle 11:15-11:21</a:t>
            </a:r>
          </a:p>
          <a:p>
            <a:pPr marL="0" marR="0" algn="l">
              <a:buNone/>
            </a:pPr>
            <a:r>
              <a:rPr lang="en-US" sz="2400" b="0" i="0" u="none" strike="noStrike" dirty="0" err="1">
                <a:solidFill>
                  <a:srgbClr val="000000"/>
                </a:solidFill>
                <a:effectLst/>
                <a:latin typeface="Futura Medium" panose="020B0602020204020303" pitchFamily="34" charset="-79"/>
                <a:cs typeface="Futura Medium" panose="020B0602020204020303" pitchFamily="34" charset="-79"/>
              </a:rPr>
              <a:t>Kirtikanth</a:t>
            </a:r>
            <a:r>
              <a:rPr lang="en-US" sz="2400" b="0" i="0" u="none" strike="noStrike" dirty="0">
                <a:solidFill>
                  <a:srgbClr val="000000"/>
                </a:solidFill>
                <a:effectLst/>
                <a:latin typeface="Futura Medium" panose="020B0602020204020303" pitchFamily="34" charset="-79"/>
                <a:cs typeface="Futura Medium" panose="020B0602020204020303" pitchFamily="34" charset="-79"/>
              </a:rPr>
              <a:t> </a:t>
            </a:r>
            <a:r>
              <a:rPr lang="en-US" sz="2400" b="0" i="0" u="none" strike="noStrike" dirty="0" err="1">
                <a:solidFill>
                  <a:srgbClr val="000000"/>
                </a:solidFill>
                <a:effectLst/>
                <a:latin typeface="Futura Medium" panose="020B0602020204020303" pitchFamily="34" charset="-79"/>
                <a:cs typeface="Futura Medium" panose="020B0602020204020303" pitchFamily="34" charset="-79"/>
              </a:rPr>
              <a:t>Kalapatapu</a:t>
            </a:r>
            <a:r>
              <a:rPr lang="en-US" sz="2400" b="0" i="0" u="none" strike="noStrike" dirty="0">
                <a:solidFill>
                  <a:srgbClr val="000000"/>
                </a:solidFill>
                <a:effectLst/>
                <a:latin typeface="Futura Medium" panose="020B0602020204020303" pitchFamily="34" charset="-79"/>
                <a:cs typeface="Futura Medium" panose="020B0602020204020303" pitchFamily="34" charset="-79"/>
              </a:rPr>
              <a:t> 11:22-11:28</a:t>
            </a:r>
          </a:p>
          <a:p>
            <a:pPr marL="0" marR="0" algn="l">
              <a:buNone/>
            </a:pPr>
            <a:r>
              <a:rPr lang="en-US" sz="2400" b="0" i="0" u="none" strike="noStrike" dirty="0">
                <a:solidFill>
                  <a:srgbClr val="000000"/>
                </a:solidFill>
                <a:effectLst/>
                <a:latin typeface="Futura Medium" panose="020B0602020204020303" pitchFamily="34" charset="-79"/>
                <a:cs typeface="Futura Medium" panose="020B0602020204020303" pitchFamily="34" charset="-79"/>
              </a:rPr>
              <a:t>Xin Zan 11:29-11:35</a:t>
            </a:r>
          </a:p>
          <a:p>
            <a:pPr marL="0" marR="0" algn="l">
              <a:buNone/>
            </a:pPr>
            <a:r>
              <a:rPr lang="en-US" sz="2400" b="0" i="0" u="none" strike="noStrike" dirty="0">
                <a:solidFill>
                  <a:srgbClr val="000000"/>
                </a:solidFill>
                <a:effectLst/>
                <a:latin typeface="Futura Medium" panose="020B0602020204020303" pitchFamily="34" charset="-79"/>
                <a:cs typeface="Futura Medium" panose="020B0602020204020303" pitchFamily="34" charset="-79"/>
              </a:rPr>
              <a:t>Kai Wang 11:36-11:42</a:t>
            </a:r>
          </a:p>
          <a:p>
            <a:pPr marL="0" marR="0" algn="l">
              <a:buNone/>
            </a:pPr>
            <a:r>
              <a:rPr lang="en-US" sz="2400" b="0" i="0" u="none" strike="noStrike" dirty="0">
                <a:solidFill>
                  <a:srgbClr val="000000"/>
                </a:solidFill>
                <a:effectLst/>
                <a:latin typeface="Futura Medium" panose="020B0602020204020303" pitchFamily="34" charset="-79"/>
                <a:cs typeface="Futura Medium" panose="020B0602020204020303" pitchFamily="34" charset="-79"/>
              </a:rPr>
              <a:t>Hari Sharma 11:43-11:49</a:t>
            </a:r>
          </a:p>
          <a:p>
            <a:pPr marL="0" marR="0" algn="l">
              <a:buNone/>
            </a:pPr>
            <a:r>
              <a:rPr lang="en-US" sz="2400" b="0" i="0" u="none" strike="noStrike" dirty="0">
                <a:solidFill>
                  <a:srgbClr val="000000"/>
                </a:solidFill>
                <a:effectLst/>
                <a:latin typeface="Futura Medium" panose="020B0602020204020303" pitchFamily="34" charset="-79"/>
                <a:cs typeface="Futura Medium" panose="020B0602020204020303" pitchFamily="34" charset="-79"/>
              </a:rPr>
              <a:t>Lila Basnet 11:50-11:56</a:t>
            </a:r>
          </a:p>
          <a:p>
            <a:pPr marL="0" marR="0" algn="l">
              <a:buNone/>
            </a:pPr>
            <a:r>
              <a:rPr lang="en-US" sz="2400" b="0" i="0" u="none" strike="noStrike" dirty="0">
                <a:solidFill>
                  <a:srgbClr val="000000"/>
                </a:solidFill>
                <a:effectLst/>
                <a:latin typeface="Futura Medium" panose="020B0602020204020303" pitchFamily="34" charset="-79"/>
                <a:cs typeface="Futura Medium" panose="020B0602020204020303" pitchFamily="34" charset="-79"/>
              </a:rPr>
              <a:t>Jonathan Platt 11:57-12:03</a:t>
            </a:r>
          </a:p>
          <a:p>
            <a:pPr marL="0" marR="0" algn="l">
              <a:buNone/>
            </a:pPr>
            <a:r>
              <a:rPr lang="en-US" sz="2400" b="0" i="0" u="none" strike="noStrike" dirty="0">
                <a:solidFill>
                  <a:srgbClr val="000000"/>
                </a:solidFill>
                <a:effectLst/>
                <a:latin typeface="Futura Medium" panose="020B0602020204020303" pitchFamily="34" charset="-79"/>
                <a:cs typeface="Futura Medium" panose="020B0602020204020303" pitchFamily="34" charset="-79"/>
              </a:rPr>
              <a:t>Emily Roberts 12:04-12:10</a:t>
            </a:r>
          </a:p>
        </p:txBody>
      </p:sp>
    </p:spTree>
    <p:extLst>
      <p:ext uri="{BB962C8B-B14F-4D97-AF65-F5344CB8AC3E}">
        <p14:creationId xmlns:p14="http://schemas.microsoft.com/office/powerpoint/2010/main" val="2431181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5FF144-37E2-11D1-DAE1-9CA1A8E583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44AA62-BDC2-B35F-0BB8-DA6DE9F1A685}"/>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PCORI Presentation</a:t>
            </a:r>
          </a:p>
        </p:txBody>
      </p:sp>
      <p:sp>
        <p:nvSpPr>
          <p:cNvPr id="3" name="Content Placeholder 2">
            <a:extLst>
              <a:ext uri="{FF2B5EF4-FFF2-40B4-BE49-F238E27FC236}">
                <a16:creationId xmlns:a16="http://schemas.microsoft.com/office/drawing/2014/main" id="{8E5E1E2F-314D-5259-07F6-C59EEE0D6CAF}"/>
              </a:ext>
            </a:extLst>
          </p:cNvPr>
          <p:cNvSpPr>
            <a:spLocks noGrp="1"/>
          </p:cNvSpPr>
          <p:nvPr>
            <p:ph idx="1"/>
          </p:nvPr>
        </p:nvSpPr>
        <p:spPr>
          <a:xfrm>
            <a:off x="838198" y="2131514"/>
            <a:ext cx="10960101" cy="4726485"/>
          </a:xfrm>
        </p:spPr>
        <p:txBody>
          <a:bodyPr>
            <a:normAutofit fontScale="92500"/>
          </a:bodyPr>
          <a:lstStyle/>
          <a:p>
            <a:pPr marL="0" marR="0" algn="l">
              <a:buNone/>
            </a:pPr>
            <a:r>
              <a:rPr lang="en-US" sz="3500" b="0" i="0" u="none" strike="noStrike" dirty="0">
                <a:solidFill>
                  <a:srgbClr val="000000"/>
                </a:solidFill>
                <a:effectLst/>
                <a:latin typeface="Futura Medium" panose="020B0602020204020303" pitchFamily="34" charset="-79"/>
                <a:cs typeface="Futura Medium" panose="020B0602020204020303" pitchFamily="34" charset="-79"/>
              </a:rPr>
              <a:t>Jason Gerson, PhD</a:t>
            </a:r>
            <a:endParaRPr lang="en-US" sz="3500" dirty="0">
              <a:solidFill>
                <a:srgbClr val="000000"/>
              </a:solidFill>
              <a:latin typeface="Futura Medium" panose="020B0602020204020303" pitchFamily="34" charset="-79"/>
              <a:cs typeface="Futura Medium" panose="020B0602020204020303" pitchFamily="34" charset="-79"/>
            </a:endParaRPr>
          </a:p>
          <a:p>
            <a:pPr marL="0" marR="0" algn="l">
              <a:buNone/>
            </a:pPr>
            <a:r>
              <a:rPr lang="en-US" sz="2400" b="0" i="0" u="none" strike="noStrike" dirty="0">
                <a:solidFill>
                  <a:srgbClr val="000000"/>
                </a:solidFill>
                <a:effectLst/>
                <a:latin typeface="Futura Medium" panose="020B0602020204020303" pitchFamily="34" charset="-79"/>
                <a:cs typeface="Futura Medium" panose="020B0602020204020303" pitchFamily="34" charset="-79"/>
              </a:rPr>
              <a:t>Senior Advisor for Research Infrastructure and Innovation at the Patient-Centered Outcomes Research Institute (PCORI). He is responsible for providing leadership in setting strategic directions for the methodological work PCORI funds and the advancement of the science of patient-reported outcomes; designing and implementing new initiatives to ensure the methodological rigor of the clinical research PCORI funds; and leading PCORI’s initiatives on open science</a:t>
            </a:r>
          </a:p>
          <a:p>
            <a:pPr marL="0" marR="0" algn="l"/>
            <a:r>
              <a:rPr lang="en-US" sz="2400" b="0" i="0" u="none" strike="noStrike" dirty="0">
                <a:solidFill>
                  <a:srgbClr val="000000"/>
                </a:solidFill>
                <a:effectLst/>
                <a:latin typeface="Futura Medium" panose="020B0602020204020303" pitchFamily="34" charset="-79"/>
                <a:cs typeface="Futura Medium" panose="020B0602020204020303" pitchFamily="34" charset="-79"/>
              </a:rPr>
              <a:t>During the spotlight presentation, Dr. Gerson will present on research opportunities within PCORI and recently funded projects. He will help lead a discussion on how PCORI can be a funding source for innovative causal inference projects which will lead into small group brainstorming</a:t>
            </a:r>
          </a:p>
        </p:txBody>
      </p:sp>
    </p:spTree>
    <p:extLst>
      <p:ext uri="{BB962C8B-B14F-4D97-AF65-F5344CB8AC3E}">
        <p14:creationId xmlns:p14="http://schemas.microsoft.com/office/powerpoint/2010/main" val="3450253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9DC05-EF97-726D-1A31-1D8964180F57}"/>
              </a:ext>
            </a:extLst>
          </p:cNvPr>
          <p:cNvSpPr>
            <a:spLocks noGrp="1"/>
          </p:cNvSpPr>
          <p:nvPr>
            <p:ph type="title"/>
          </p:nvPr>
        </p:nvSpPr>
        <p:spPr/>
        <p:txBody>
          <a:bodyPr>
            <a:normAutofit/>
          </a:bodyPr>
          <a:lstStyle/>
          <a:p>
            <a:r>
              <a:rPr lang="en-US" b="0" i="0" dirty="0">
                <a:solidFill>
                  <a:srgbClr val="000000"/>
                </a:solidFill>
                <a:effectLst/>
                <a:latin typeface="Futura Medium" panose="020B0602020204020303" pitchFamily="34" charset="-79"/>
                <a:cs typeface="Futura Medium" panose="020B0602020204020303" pitchFamily="34" charset="-79"/>
              </a:rPr>
              <a:t>Next steps</a:t>
            </a:r>
            <a:endParaRPr lang="en-US" dirty="0">
              <a:latin typeface="Futura Medium" panose="020B0602020204020303" pitchFamily="34" charset="-79"/>
              <a:cs typeface="Futura Medium" panose="020B0602020204020303" pitchFamily="34" charset="-79"/>
            </a:endParaRPr>
          </a:p>
        </p:txBody>
      </p:sp>
      <p:sp>
        <p:nvSpPr>
          <p:cNvPr id="3" name="Content Placeholder 2">
            <a:extLst>
              <a:ext uri="{FF2B5EF4-FFF2-40B4-BE49-F238E27FC236}">
                <a16:creationId xmlns:a16="http://schemas.microsoft.com/office/drawing/2014/main" id="{A4C7AFA9-D303-7FFA-92F3-9CC1EF3B53F1}"/>
              </a:ext>
            </a:extLst>
          </p:cNvPr>
          <p:cNvSpPr>
            <a:spLocks noGrp="1"/>
          </p:cNvSpPr>
          <p:nvPr>
            <p:ph idx="1"/>
          </p:nvPr>
        </p:nvSpPr>
        <p:spPr/>
        <p:txBody>
          <a:bodyPr>
            <a:normAutofit/>
          </a:bodyPr>
          <a:lstStyle/>
          <a:p>
            <a:pPr algn="l"/>
            <a:r>
              <a:rPr lang="en-US" sz="3200" b="0" i="0" dirty="0">
                <a:solidFill>
                  <a:srgbClr val="000000"/>
                </a:solidFill>
                <a:effectLst/>
                <a:latin typeface="Futura Medium" panose="020B0602020204020303" pitchFamily="34" charset="-79"/>
                <a:cs typeface="Futura Medium" panose="020B0602020204020303" pitchFamily="34" charset="-79"/>
              </a:rPr>
              <a:t>Thank you for attending!</a:t>
            </a:r>
          </a:p>
          <a:p>
            <a:pPr algn="l"/>
            <a:r>
              <a:rPr lang="en-US" sz="3200" b="0" i="0" dirty="0">
                <a:solidFill>
                  <a:srgbClr val="000000"/>
                </a:solidFill>
                <a:effectLst/>
                <a:latin typeface="Futura Medium" panose="020B0602020204020303" pitchFamily="34" charset="-79"/>
                <a:cs typeface="Futura Medium" panose="020B0602020204020303" pitchFamily="34" charset="-79"/>
              </a:rPr>
              <a:t>Can add access to our Teams page if not already</a:t>
            </a:r>
          </a:p>
          <a:p>
            <a:pPr algn="l"/>
            <a:endParaRPr lang="en-US" sz="1800" b="0" i="0" dirty="0">
              <a:solidFill>
                <a:srgbClr val="000000"/>
              </a:solidFill>
              <a:effectLst/>
              <a:latin typeface="Futura Medium" panose="020B0602020204020303" pitchFamily="34" charset="-79"/>
              <a:cs typeface="Futura Medium" panose="020B0602020204020303" pitchFamily="34" charset="-79"/>
            </a:endParaRPr>
          </a:p>
          <a:p>
            <a:pPr algn="l"/>
            <a:r>
              <a:rPr lang="en-US" sz="3200" dirty="0">
                <a:solidFill>
                  <a:srgbClr val="000000"/>
                </a:solidFill>
                <a:latin typeface="Futura Medium" panose="020B0602020204020303" pitchFamily="34" charset="-79"/>
                <a:cs typeface="Futura Medium" panose="020B0602020204020303" pitchFamily="34" charset="-79"/>
              </a:rPr>
              <a:t>Let’s keep collaborating!</a:t>
            </a:r>
          </a:p>
          <a:p>
            <a:pPr algn="l"/>
            <a:r>
              <a:rPr lang="en-US" sz="3200" b="0" i="0" dirty="0">
                <a:solidFill>
                  <a:srgbClr val="000000"/>
                </a:solidFill>
                <a:effectLst/>
                <a:latin typeface="Futura Medium" panose="020B0602020204020303" pitchFamily="34" charset="-79"/>
                <a:cs typeface="Futura Medium" panose="020B0602020204020303" pitchFamily="34" charset="-79"/>
              </a:rPr>
              <a:t>Plans after year-long collaboratory finishes – informal meetings/consulting</a:t>
            </a:r>
          </a:p>
          <a:p>
            <a:pPr algn="l"/>
            <a:r>
              <a:rPr lang="en-US" sz="3200" dirty="0">
                <a:solidFill>
                  <a:srgbClr val="000000"/>
                </a:solidFill>
                <a:latin typeface="Futura Medium" panose="020B0602020204020303" pitchFamily="34" charset="-79"/>
                <a:cs typeface="Futura Medium" panose="020B0602020204020303" pitchFamily="34" charset="-79"/>
              </a:rPr>
              <a:t>Feel free to share feedback about this event</a:t>
            </a:r>
            <a:endParaRPr lang="en-US" sz="3200" b="0" i="0" dirty="0">
              <a:solidFill>
                <a:srgbClr val="000000"/>
              </a:solidFill>
              <a:effectLst/>
              <a:latin typeface="Futura Medium" panose="020B0602020204020303" pitchFamily="34" charset="-79"/>
              <a:cs typeface="Futura Medium" panose="020B0602020204020303" pitchFamily="34" charset="-79"/>
            </a:endParaRPr>
          </a:p>
          <a:p>
            <a:pPr algn="l"/>
            <a:endParaRPr lang="en-US" sz="3200" b="0" i="0" dirty="0">
              <a:solidFill>
                <a:srgbClr val="000000"/>
              </a:solidFill>
              <a:effectLst/>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1042286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C5D31-C89A-29B2-0BD1-9AA4508514A6}"/>
              </a:ext>
            </a:extLst>
          </p:cNvPr>
          <p:cNvSpPr>
            <a:spLocks noGrp="1"/>
          </p:cNvSpPr>
          <p:nvPr>
            <p:ph type="title"/>
          </p:nvPr>
        </p:nvSpPr>
        <p:spPr>
          <a:xfrm>
            <a:off x="765690" y="197318"/>
            <a:ext cx="9273461" cy="1481328"/>
          </a:xfrm>
        </p:spPr>
        <p:txBody>
          <a:bodyPr anchor="b">
            <a:normAutofit/>
          </a:bodyPr>
          <a:lstStyle/>
          <a:p>
            <a:pPr>
              <a:lnSpc>
                <a:spcPct val="90000"/>
              </a:lnSpc>
            </a:pPr>
            <a:r>
              <a:rPr lang="en-US" dirty="0">
                <a:latin typeface="Futura Medium" panose="020B0602020204020303" pitchFamily="34" charset="-79"/>
                <a:cs typeface="Futura Medium" panose="020B0602020204020303" pitchFamily="34" charset="-79"/>
              </a:rPr>
              <a:t>Causal Inference Collaboratory</a:t>
            </a:r>
          </a:p>
        </p:txBody>
      </p:sp>
      <p:sp>
        <p:nvSpPr>
          <p:cNvPr id="3" name="Content Placeholder 2">
            <a:extLst>
              <a:ext uri="{FF2B5EF4-FFF2-40B4-BE49-F238E27FC236}">
                <a16:creationId xmlns:a16="http://schemas.microsoft.com/office/drawing/2014/main" id="{AE0D63B5-A674-E6CA-CE63-472C23B1B908}"/>
              </a:ext>
            </a:extLst>
          </p:cNvPr>
          <p:cNvSpPr>
            <a:spLocks noGrp="1"/>
          </p:cNvSpPr>
          <p:nvPr>
            <p:ph idx="1"/>
          </p:nvPr>
        </p:nvSpPr>
        <p:spPr>
          <a:xfrm>
            <a:off x="630935" y="1992429"/>
            <a:ext cx="10807378" cy="4668253"/>
          </a:xfrm>
        </p:spPr>
        <p:txBody>
          <a:bodyPr anchor="t">
            <a:normAutofit/>
          </a:bodyPr>
          <a:lstStyle/>
          <a:p>
            <a:pPr>
              <a:lnSpc>
                <a:spcPct val="100000"/>
              </a:lnSpc>
              <a:buFont typeface="Arial" panose="020B0604020202020204" pitchFamily="34" charset="0"/>
              <a:buChar char="•"/>
            </a:pPr>
            <a:r>
              <a:rPr lang="en-US" b="0" i="0" dirty="0">
                <a:effectLst/>
                <a:latin typeface="Futura Medium" panose="020B0602020204020303" pitchFamily="34" charset="-79"/>
                <a:cs typeface="Futura Medium" panose="020B0602020204020303" pitchFamily="34" charset="-79"/>
              </a:rPr>
              <a:t>Creative group process to </a:t>
            </a:r>
          </a:p>
          <a:p>
            <a:pPr lvl="1">
              <a:lnSpc>
                <a:spcPct val="100000"/>
              </a:lnSpc>
            </a:pPr>
            <a:r>
              <a:rPr lang="en-US" b="0" i="0" dirty="0">
                <a:effectLst/>
                <a:latin typeface="Futura Medium" panose="020B0602020204020303" pitchFamily="34" charset="-79"/>
                <a:cs typeface="Futura Medium" panose="020B0602020204020303" pitchFamily="34" charset="-79"/>
              </a:rPr>
              <a:t>solve complex problems </a:t>
            </a:r>
          </a:p>
          <a:p>
            <a:pPr lvl="1">
              <a:lnSpc>
                <a:spcPct val="100000"/>
              </a:lnSpc>
            </a:pPr>
            <a:r>
              <a:rPr lang="en-US" b="0" i="0" dirty="0">
                <a:effectLst/>
                <a:latin typeface="Futura Medium" panose="020B0602020204020303" pitchFamily="34" charset="-79"/>
                <a:cs typeface="Futura Medium" panose="020B0602020204020303" pitchFamily="34" charset="-79"/>
              </a:rPr>
              <a:t>connect collaborators from different backgrounds </a:t>
            </a:r>
            <a:br>
              <a:rPr lang="en-US" b="0" i="0" dirty="0">
                <a:effectLst/>
                <a:latin typeface="Futura Medium" panose="020B0602020204020303" pitchFamily="34" charset="-79"/>
                <a:cs typeface="Futura Medium" panose="020B0602020204020303" pitchFamily="34" charset="-79"/>
              </a:rPr>
            </a:br>
            <a:r>
              <a:rPr lang="en-US" b="0" i="0" dirty="0">
                <a:effectLst/>
                <a:latin typeface="Futura Medium" panose="020B0602020204020303" pitchFamily="34" charset="-79"/>
                <a:cs typeface="Futura Medium" panose="020B0602020204020303" pitchFamily="34" charset="-79"/>
              </a:rPr>
              <a:t>and disciplines</a:t>
            </a:r>
          </a:p>
          <a:p>
            <a:pPr lvl="1">
              <a:lnSpc>
                <a:spcPct val="100000"/>
              </a:lnSpc>
            </a:pPr>
            <a:r>
              <a:rPr lang="en-US" b="0" i="0" dirty="0">
                <a:effectLst/>
                <a:latin typeface="Futura Medium" panose="020B0602020204020303" pitchFamily="34" charset="-79"/>
                <a:cs typeface="Futura Medium" panose="020B0602020204020303" pitchFamily="34" charset="-79"/>
              </a:rPr>
              <a:t>expand the scope, scale, and impact of public </a:t>
            </a:r>
            <a:br>
              <a:rPr lang="en-US" b="0" i="0" dirty="0">
                <a:effectLst/>
                <a:latin typeface="Futura Medium" panose="020B0602020204020303" pitchFamily="34" charset="-79"/>
                <a:cs typeface="Futura Medium" panose="020B0602020204020303" pitchFamily="34" charset="-79"/>
              </a:rPr>
            </a:br>
            <a:r>
              <a:rPr lang="en-US" b="0" i="0" dirty="0">
                <a:effectLst/>
                <a:latin typeface="Futura Medium" panose="020B0602020204020303" pitchFamily="34" charset="-79"/>
                <a:cs typeface="Futura Medium" panose="020B0602020204020303" pitchFamily="34" charset="-79"/>
              </a:rPr>
              <a:t>health research</a:t>
            </a:r>
          </a:p>
          <a:p>
            <a:pPr>
              <a:lnSpc>
                <a:spcPct val="100000"/>
              </a:lnSpc>
              <a:buFont typeface="Arial" panose="020B0604020202020204" pitchFamily="34" charset="0"/>
              <a:buChar char="•"/>
            </a:pPr>
            <a:r>
              <a:rPr lang="en-US" b="0" i="0" dirty="0">
                <a:effectLst/>
                <a:latin typeface="Futura Medium" panose="020B0602020204020303" pitchFamily="34" charset="-79"/>
                <a:cs typeface="Futura Medium" panose="020B0602020204020303" pitchFamily="34" charset="-79"/>
              </a:rPr>
              <a:t>Supported by IPHPRP at CPH at Iowa 2024-2025</a:t>
            </a:r>
          </a:p>
          <a:p>
            <a:pPr>
              <a:lnSpc>
                <a:spcPct val="100000"/>
              </a:lnSpc>
            </a:pPr>
            <a:r>
              <a:rPr lang="en-US" dirty="0">
                <a:latin typeface="Futura Medium" panose="020B0602020204020303" pitchFamily="34" charset="-79"/>
                <a:cs typeface="Futura Medium" panose="020B0602020204020303" pitchFamily="34" charset="-79"/>
              </a:rPr>
              <a:t>Causal inference helps us u</a:t>
            </a:r>
            <a:r>
              <a:rPr lang="en-US" sz="2800" b="0" i="0" dirty="0">
                <a:effectLst/>
                <a:latin typeface="Futura Medium" panose="020B0602020204020303" pitchFamily="34" charset="-79"/>
                <a:cs typeface="Futura Medium" panose="020B0602020204020303" pitchFamily="34" charset="-79"/>
              </a:rPr>
              <a:t>nderstand cause-and-effect relationships and can help us understand the impact of some intervention – applicable across the college and university</a:t>
            </a:r>
          </a:p>
          <a:p>
            <a:pPr>
              <a:lnSpc>
                <a:spcPct val="100000"/>
              </a:lnSpc>
              <a:buFont typeface="Arial" panose="020B0604020202020204" pitchFamily="34" charset="0"/>
              <a:buChar char="•"/>
            </a:pPr>
            <a:endParaRPr lang="en-US" b="0" i="0" dirty="0">
              <a:effectLst/>
              <a:latin typeface="Futura Medium" panose="020B0602020204020303" pitchFamily="34" charset="-79"/>
              <a:cs typeface="Futura Medium" panose="020B0602020204020303" pitchFamily="34" charset="-79"/>
            </a:endParaRPr>
          </a:p>
        </p:txBody>
      </p:sp>
      <p:pic>
        <p:nvPicPr>
          <p:cNvPr id="7" name="Graphic 6" descr="Group Brainstorm">
            <a:extLst>
              <a:ext uri="{FF2B5EF4-FFF2-40B4-BE49-F238E27FC236}">
                <a16:creationId xmlns:a16="http://schemas.microsoft.com/office/drawing/2014/main" id="{889EFE9D-3FD6-53AC-7E91-8005F9FDAD1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97241" y="1477628"/>
            <a:ext cx="3483775" cy="3483775"/>
          </a:xfrm>
          <a:prstGeom prst="rect">
            <a:avLst/>
          </a:prstGeom>
        </p:spPr>
      </p:pic>
    </p:spTree>
    <p:extLst>
      <p:ext uri="{BB962C8B-B14F-4D97-AF65-F5344CB8AC3E}">
        <p14:creationId xmlns:p14="http://schemas.microsoft.com/office/powerpoint/2010/main" val="4116812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41BF3-AB53-6320-150A-A2E7C7351009}"/>
              </a:ext>
            </a:extLst>
          </p:cNvPr>
          <p:cNvSpPr>
            <a:spLocks noGrp="1"/>
          </p:cNvSpPr>
          <p:nvPr>
            <p:ph type="title"/>
          </p:nvPr>
        </p:nvSpPr>
        <p:spPr>
          <a:xfrm>
            <a:off x="838200" y="509504"/>
            <a:ext cx="10515600" cy="1325563"/>
          </a:xfrm>
        </p:spPr>
        <p:txBody>
          <a:bodyPr>
            <a:normAutofit/>
          </a:bodyPr>
          <a:lstStyle/>
          <a:p>
            <a:r>
              <a:rPr lang="en-US" b="0" i="0" dirty="0">
                <a:solidFill>
                  <a:srgbClr val="000000"/>
                </a:solidFill>
                <a:effectLst/>
                <a:latin typeface="Futura Medium" panose="020B0602020204020303" pitchFamily="34" charset="-79"/>
                <a:cs typeface="Futura Medium" panose="020B0602020204020303" pitchFamily="34" charset="-79"/>
              </a:rPr>
              <a:t>Causal Collaboratory Team</a:t>
            </a:r>
            <a:endParaRPr lang="en-US" dirty="0">
              <a:latin typeface="Futura Medium" panose="020B0602020204020303" pitchFamily="34" charset="-79"/>
              <a:cs typeface="Futura Medium" panose="020B0602020204020303" pitchFamily="34" charset="-79"/>
            </a:endParaRPr>
          </a:p>
        </p:txBody>
      </p:sp>
      <p:sp>
        <p:nvSpPr>
          <p:cNvPr id="3" name="Content Placeholder 2">
            <a:extLst>
              <a:ext uri="{FF2B5EF4-FFF2-40B4-BE49-F238E27FC236}">
                <a16:creationId xmlns:a16="http://schemas.microsoft.com/office/drawing/2014/main" id="{2B04139E-67CA-F29C-087E-62287B6EC3D8}"/>
              </a:ext>
            </a:extLst>
          </p:cNvPr>
          <p:cNvSpPr>
            <a:spLocks noGrp="1"/>
          </p:cNvSpPr>
          <p:nvPr>
            <p:ph idx="1"/>
          </p:nvPr>
        </p:nvSpPr>
        <p:spPr/>
        <p:txBody>
          <a:bodyPr/>
          <a:lstStyle/>
          <a:p>
            <a:pPr marL="0" indent="0">
              <a:buNone/>
            </a:pPr>
            <a:r>
              <a:rPr lang="en-US" b="0" i="0" dirty="0">
                <a:solidFill>
                  <a:srgbClr val="000000"/>
                </a:solidFill>
                <a:effectLst/>
                <a:latin typeface="Futura Medium" panose="020B0602020204020303" pitchFamily="34" charset="-79"/>
                <a:cs typeface="Futura Medium" panose="020B0602020204020303" pitchFamily="34" charset="-79"/>
              </a:rPr>
              <a:t>Emily Roberts</a:t>
            </a:r>
          </a:p>
          <a:p>
            <a:pPr marL="0" indent="0" algn="l">
              <a:buNone/>
            </a:pPr>
            <a:r>
              <a:rPr lang="en-US" b="0" i="0" dirty="0">
                <a:solidFill>
                  <a:srgbClr val="000000"/>
                </a:solidFill>
                <a:effectLst/>
                <a:latin typeface="Futura Medium" panose="020B0602020204020303" pitchFamily="34" charset="-79"/>
                <a:cs typeface="Futura Medium" panose="020B0602020204020303" pitchFamily="34" charset="-79"/>
              </a:rPr>
              <a:t>Jonathan Platt</a:t>
            </a:r>
          </a:p>
          <a:p>
            <a:pPr marL="0" indent="0" algn="l">
              <a:buNone/>
            </a:pPr>
            <a:r>
              <a:rPr lang="en-US" b="0" i="0" dirty="0">
                <a:solidFill>
                  <a:srgbClr val="000000"/>
                </a:solidFill>
                <a:effectLst/>
                <a:latin typeface="Futura Medium" panose="020B0602020204020303" pitchFamily="34" charset="-79"/>
                <a:cs typeface="Futura Medium" panose="020B0602020204020303" pitchFamily="34" charset="-79"/>
              </a:rPr>
              <a:t>Kai Wang</a:t>
            </a:r>
          </a:p>
          <a:p>
            <a:pPr marL="0" indent="0" algn="l">
              <a:buNone/>
            </a:pPr>
            <a:r>
              <a:rPr lang="en-US" b="0" i="0" dirty="0">
                <a:solidFill>
                  <a:srgbClr val="000000"/>
                </a:solidFill>
                <a:effectLst/>
                <a:latin typeface="Futura Medium" panose="020B0602020204020303" pitchFamily="34" charset="-79"/>
                <a:cs typeface="Futura Medium" panose="020B0602020204020303" pitchFamily="34" charset="-79"/>
              </a:rPr>
              <a:t>Nathan Wikle</a:t>
            </a:r>
          </a:p>
          <a:p>
            <a:pPr marL="0" indent="0" algn="l">
              <a:buNone/>
            </a:pPr>
            <a:r>
              <a:rPr lang="en-US" dirty="0">
                <a:solidFill>
                  <a:srgbClr val="000000"/>
                </a:solidFill>
                <a:latin typeface="Futura Medium" panose="020B0602020204020303" pitchFamily="34" charset="-79"/>
                <a:cs typeface="Futura Medium" panose="020B0602020204020303" pitchFamily="34" charset="-79"/>
              </a:rPr>
              <a:t>Hari Sharma</a:t>
            </a:r>
            <a:endParaRPr lang="en-US" b="0" i="0" dirty="0">
              <a:solidFill>
                <a:srgbClr val="000000"/>
              </a:solidFill>
              <a:effectLst/>
              <a:latin typeface="Futura Medium" panose="020B0602020204020303" pitchFamily="34" charset="-79"/>
              <a:cs typeface="Futura Medium" panose="020B0602020204020303" pitchFamily="34" charset="-79"/>
            </a:endParaRPr>
          </a:p>
          <a:p>
            <a:pPr marL="0" indent="0" algn="l">
              <a:buNone/>
            </a:pPr>
            <a:r>
              <a:rPr lang="en-US" b="0" i="0" dirty="0">
                <a:solidFill>
                  <a:srgbClr val="000000"/>
                </a:solidFill>
                <a:effectLst/>
                <a:latin typeface="Futura Medium" panose="020B0602020204020303" pitchFamily="34" charset="-79"/>
                <a:cs typeface="Futura Medium" panose="020B0602020204020303" pitchFamily="34" charset="-79"/>
              </a:rPr>
              <a:t>Lila Basnet - Graduate Research Assistant</a:t>
            </a:r>
          </a:p>
          <a:p>
            <a:pPr marL="0" indent="0">
              <a:buNone/>
            </a:pPr>
            <a:r>
              <a:rPr lang="en-US" sz="3200" b="0" i="1" dirty="0">
                <a:solidFill>
                  <a:srgbClr val="000000"/>
                </a:solidFill>
                <a:effectLst/>
                <a:latin typeface="Futura Medium" panose="020B0602020204020303" pitchFamily="34" charset="-79"/>
                <a:cs typeface="Futura Medium" panose="020B0602020204020303" pitchFamily="34" charset="-79"/>
              </a:rPr>
              <a:t>and you! More than 100 members on </a:t>
            </a:r>
            <a:r>
              <a:rPr lang="en-US" sz="3200" i="1" dirty="0">
                <a:solidFill>
                  <a:srgbClr val="000000"/>
                </a:solidFill>
                <a:latin typeface="Futura Medium" panose="020B0602020204020303" pitchFamily="34" charset="-79"/>
                <a:cs typeface="Futura Medium" panose="020B0602020204020303" pitchFamily="34" charset="-79"/>
              </a:rPr>
              <a:t>T</a:t>
            </a:r>
            <a:r>
              <a:rPr lang="en-US" sz="3200" b="0" i="1" dirty="0">
                <a:solidFill>
                  <a:srgbClr val="000000"/>
                </a:solidFill>
                <a:effectLst/>
                <a:latin typeface="Futura Medium" panose="020B0602020204020303" pitchFamily="34" charset="-79"/>
                <a:cs typeface="Futura Medium" panose="020B0602020204020303" pitchFamily="34" charset="-79"/>
              </a:rPr>
              <a:t>eams platform</a:t>
            </a:r>
          </a:p>
          <a:p>
            <a:pPr marL="0" indent="0">
              <a:buNone/>
            </a:pPr>
            <a:endParaRPr lang="en-US" dirty="0">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543106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377EB-7F8E-E1AA-93D4-946B4DE066F6}"/>
              </a:ext>
            </a:extLst>
          </p:cNvPr>
          <p:cNvSpPr>
            <a:spLocks noGrp="1"/>
          </p:cNvSpPr>
          <p:nvPr>
            <p:ph type="title"/>
          </p:nvPr>
        </p:nvSpPr>
        <p:spPr/>
        <p:txBody>
          <a:bodyPr>
            <a:normAutofit/>
          </a:bodyPr>
          <a:lstStyle/>
          <a:p>
            <a:r>
              <a:rPr lang="en-US" b="0" i="0" dirty="0">
                <a:solidFill>
                  <a:srgbClr val="000000"/>
                </a:solidFill>
                <a:effectLst/>
                <a:latin typeface="Futura Medium" panose="020B0602020204020303" pitchFamily="34" charset="-79"/>
                <a:cs typeface="Futura Medium" panose="020B0602020204020303" pitchFamily="34" charset="-79"/>
              </a:rPr>
              <a:t>Goals and Progress of Collaboratory</a:t>
            </a:r>
            <a:endParaRPr lang="en-US" dirty="0">
              <a:latin typeface="Futura Medium" panose="020B0602020204020303" pitchFamily="34" charset="-79"/>
              <a:cs typeface="Futura Medium" panose="020B0602020204020303" pitchFamily="34" charset="-79"/>
            </a:endParaRPr>
          </a:p>
        </p:txBody>
      </p:sp>
      <p:graphicFrame>
        <p:nvGraphicFramePr>
          <p:cNvPr id="21" name="Content Placeholder 2" descr="Book, causal reasoning, and handshake icons">
            <a:extLst>
              <a:ext uri="{FF2B5EF4-FFF2-40B4-BE49-F238E27FC236}">
                <a16:creationId xmlns:a16="http://schemas.microsoft.com/office/drawing/2014/main" id="{7A969AE3-D85B-9890-913F-67D05ED784E8}"/>
              </a:ext>
            </a:extLst>
          </p:cNvPr>
          <p:cNvGraphicFramePr>
            <a:graphicFrameLocks noGrp="1"/>
          </p:cNvGraphicFramePr>
          <p:nvPr>
            <p:ph idx="1"/>
            <p:extLst>
              <p:ext uri="{D42A27DB-BD31-4B8C-83A1-F6EECF244321}">
                <p14:modId xmlns:p14="http://schemas.microsoft.com/office/powerpoint/2010/main" val="3801084162"/>
              </p:ext>
            </p:extLst>
          </p:nvPr>
        </p:nvGraphicFramePr>
        <p:xfrm>
          <a:off x="0" y="1252620"/>
          <a:ext cx="12192000" cy="4251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14137CBF-404F-AB97-76DB-64A7EB80414D}"/>
              </a:ext>
            </a:extLst>
          </p:cNvPr>
          <p:cNvSpPr txBox="1">
            <a:spLocks/>
          </p:cNvSpPr>
          <p:nvPr/>
        </p:nvSpPr>
        <p:spPr>
          <a:xfrm>
            <a:off x="403849" y="5000385"/>
            <a:ext cx="11588282" cy="1642390"/>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rgbClr val="000000"/>
                </a:solidFill>
                <a:latin typeface="Futura Medium" panose="020B0602020204020303" pitchFamily="34" charset="-79"/>
                <a:cs typeface="Futura Medium" panose="020B0602020204020303" pitchFamily="34" charset="-79"/>
              </a:rPr>
              <a:t>Meetings for learning and networking, assistance for projects and grants</a:t>
            </a:r>
          </a:p>
          <a:p>
            <a:r>
              <a:rPr lang="en-US" dirty="0">
                <a:solidFill>
                  <a:srgbClr val="000000"/>
                </a:solidFill>
                <a:latin typeface="Futura Medium" panose="020B0602020204020303" pitchFamily="34" charset="-79"/>
                <a:cs typeface="Futura Medium" panose="020B0602020204020303" pitchFamily="34" charset="-79"/>
              </a:rPr>
              <a:t>Advance causal methods and reasoning</a:t>
            </a:r>
          </a:p>
          <a:p>
            <a:r>
              <a:rPr lang="en-US" dirty="0">
                <a:solidFill>
                  <a:srgbClr val="000000"/>
                </a:solidFill>
                <a:latin typeface="Futura Medium" panose="020B0602020204020303" pitchFamily="34" charset="-79"/>
                <a:cs typeface="Futura Medium" panose="020B0602020204020303" pitchFamily="34" charset="-79"/>
              </a:rPr>
              <a:t>Address challenges central to public health research</a:t>
            </a:r>
          </a:p>
        </p:txBody>
      </p:sp>
    </p:spTree>
    <p:extLst>
      <p:ext uri="{BB962C8B-B14F-4D97-AF65-F5344CB8AC3E}">
        <p14:creationId xmlns:p14="http://schemas.microsoft.com/office/powerpoint/2010/main" val="2907623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8906D-2D97-9955-B7FA-714911671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FAB821-85A7-4387-0695-C6CFC29A8E5C}"/>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Specific Collaboratory Aims</a:t>
            </a:r>
          </a:p>
        </p:txBody>
      </p:sp>
      <p:sp>
        <p:nvSpPr>
          <p:cNvPr id="3" name="Content Placeholder 2">
            <a:extLst>
              <a:ext uri="{FF2B5EF4-FFF2-40B4-BE49-F238E27FC236}">
                <a16:creationId xmlns:a16="http://schemas.microsoft.com/office/drawing/2014/main" id="{96633CC6-895D-6E81-4FA7-894A7768A0A0}"/>
              </a:ext>
            </a:extLst>
          </p:cNvPr>
          <p:cNvSpPr>
            <a:spLocks noGrp="1"/>
          </p:cNvSpPr>
          <p:nvPr>
            <p:ph idx="1"/>
          </p:nvPr>
        </p:nvSpPr>
        <p:spPr>
          <a:xfrm>
            <a:off x="838200" y="2013728"/>
            <a:ext cx="10779178" cy="4844272"/>
          </a:xfrm>
        </p:spPr>
        <p:txBody>
          <a:bodyPr>
            <a:normAutofit lnSpcReduction="10000"/>
          </a:bodyPr>
          <a:lstStyle/>
          <a:p>
            <a:pPr marL="0" marR="0">
              <a:buNone/>
            </a:pPr>
            <a:r>
              <a:rPr lang="en-US" sz="2400" u="sng" dirty="0">
                <a:effectLst/>
                <a:latin typeface="Calibri" panose="020F0502020204030204" pitchFamily="34" charset="0"/>
                <a:ea typeface="Times New Roman" panose="02020603050405020304" pitchFamily="18" charset="0"/>
                <a:cs typeface="Calibri" panose="020F0502020204030204" pitchFamily="34" charset="0"/>
              </a:rPr>
              <a:t>Aim 1</a:t>
            </a:r>
            <a:r>
              <a:rPr lang="en-US" sz="2400" dirty="0">
                <a:effectLst/>
                <a:latin typeface="Calibri" panose="020F0502020204030204" pitchFamily="34" charset="0"/>
                <a:ea typeface="Times New Roman" panose="02020603050405020304" pitchFamily="18" charset="0"/>
                <a:cs typeface="Calibri" panose="020F0502020204030204" pitchFamily="34" charset="0"/>
              </a:rPr>
              <a:t>.  Conduct a comprehensive and empirical review of how causal theory and methods can provide innovative insights into public health research. We aim to align this research with the primary goals of the College of Public Health, which includes exploring how causal techniques can enrich the goals of comparative effectiveness to inform healthcare.  </a:t>
            </a:r>
          </a:p>
          <a:p>
            <a:pPr marL="0" marR="0">
              <a:lnSpc>
                <a:spcPct val="107000"/>
              </a:lnSpc>
              <a:buNone/>
            </a:pPr>
            <a:r>
              <a:rPr lang="en-US" sz="2400" u="sng" dirty="0">
                <a:effectLst/>
                <a:latin typeface="Calibri" panose="020F0502020204030204" pitchFamily="34" charset="0"/>
                <a:ea typeface="Times New Roman" panose="02020603050405020304" pitchFamily="18" charset="0"/>
                <a:cs typeface="Calibri" panose="020F0502020204030204" pitchFamily="34" charset="0"/>
              </a:rPr>
              <a:t>Aim 2</a:t>
            </a:r>
            <a:r>
              <a:rPr lang="en-US" sz="2400" dirty="0">
                <a:effectLst/>
                <a:latin typeface="Calibri" panose="020F0502020204030204" pitchFamily="34" charset="0"/>
                <a:ea typeface="Times New Roman" panose="02020603050405020304" pitchFamily="18" charset="0"/>
                <a:cs typeface="Calibri" panose="020F0502020204030204" pitchFamily="34" charset="0"/>
              </a:rPr>
              <a:t>. Develop a comprehensive program that provides training and projects with a Graduate Research Assistant. Organize meetings with various research methods to equip participants with the skills to conduct their own research and contribute to ongoing causal projects.  </a:t>
            </a:r>
          </a:p>
          <a:p>
            <a:pPr marL="0" marR="0">
              <a:lnSpc>
                <a:spcPct val="107000"/>
              </a:lnSpc>
              <a:buNone/>
            </a:pPr>
            <a:r>
              <a:rPr lang="en-US" sz="2400" u="sng" dirty="0">
                <a:effectLst/>
                <a:latin typeface="Calibri" panose="020F0502020204030204" pitchFamily="34" charset="0"/>
                <a:ea typeface="Times New Roman" panose="02020603050405020304" pitchFamily="18" charset="0"/>
                <a:cs typeface="Calibri" panose="020F0502020204030204" pitchFamily="34" charset="0"/>
              </a:rPr>
              <a:t>Aim 3</a:t>
            </a:r>
            <a:r>
              <a:rPr lang="en-US" sz="2400" dirty="0">
                <a:effectLst/>
                <a:latin typeface="Calibri" panose="020F0502020204030204" pitchFamily="34" charset="0"/>
                <a:ea typeface="Times New Roman" panose="02020603050405020304" pitchFamily="18" charset="0"/>
                <a:cs typeface="Calibri" panose="020F0502020204030204" pitchFamily="34" charset="0"/>
              </a:rPr>
              <a:t>. Create a platform for collaboration and continuous learning via working groups. A primary focus of this component is to collaborate on competitive grants related to causal inference research. </a:t>
            </a:r>
            <a:endParaRPr lang="en-US" sz="3600" i="0"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49550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98420-847E-1621-E661-93CD9E7063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BC446-9E84-A8F7-9EC8-F5F518F4F75D}"/>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Recap of Efforts 2024-2025</a:t>
            </a:r>
          </a:p>
        </p:txBody>
      </p:sp>
      <p:sp>
        <p:nvSpPr>
          <p:cNvPr id="3" name="Content Placeholder 2">
            <a:extLst>
              <a:ext uri="{FF2B5EF4-FFF2-40B4-BE49-F238E27FC236}">
                <a16:creationId xmlns:a16="http://schemas.microsoft.com/office/drawing/2014/main" id="{3A3FF240-578C-70D2-8F48-9698A7AB8291}"/>
              </a:ext>
            </a:extLst>
          </p:cNvPr>
          <p:cNvSpPr>
            <a:spLocks noGrp="1"/>
          </p:cNvSpPr>
          <p:nvPr>
            <p:ph idx="1"/>
          </p:nvPr>
        </p:nvSpPr>
        <p:spPr>
          <a:xfrm>
            <a:off x="838199" y="2131515"/>
            <a:ext cx="10959060" cy="4251960"/>
          </a:xfrm>
        </p:spPr>
        <p:txBody>
          <a:bodyPr>
            <a:normAutofit/>
          </a:bodyPr>
          <a:lstStyle/>
          <a:p>
            <a:pPr marL="57150" indent="-285750"/>
            <a:r>
              <a:rPr lang="en-US" sz="3600" i="0" dirty="0">
                <a:solidFill>
                  <a:srgbClr val="000000"/>
                </a:solidFill>
                <a:effectLst/>
                <a:latin typeface="Futura Medium" panose="020B0602020204020303" pitchFamily="34" charset="-79"/>
                <a:cs typeface="Futura Medium" panose="020B0602020204020303" pitchFamily="34" charset="-79"/>
              </a:rPr>
              <a:t>Meetings have been fairly well attended</a:t>
            </a:r>
          </a:p>
          <a:p>
            <a:pPr marL="57150" indent="-285750"/>
            <a:r>
              <a:rPr lang="en-US" sz="3600" i="0" dirty="0">
                <a:solidFill>
                  <a:srgbClr val="000000"/>
                </a:solidFill>
                <a:effectLst/>
                <a:latin typeface="Futura Medium" panose="020B0602020204020303" pitchFamily="34" charset="-79"/>
                <a:cs typeface="Futura Medium" panose="020B0602020204020303" pitchFamily="34" charset="-79"/>
              </a:rPr>
              <a:t>Participants and Teams members are spread across the university in diverse fields</a:t>
            </a:r>
          </a:p>
          <a:p>
            <a:pPr marL="57150" indent="-285750"/>
            <a:r>
              <a:rPr lang="en-US" sz="3600" dirty="0">
                <a:solidFill>
                  <a:srgbClr val="000000"/>
                </a:solidFill>
                <a:latin typeface="Futura Medium" panose="020B0602020204020303" pitchFamily="34" charset="-79"/>
                <a:cs typeface="Futura Medium" panose="020B0602020204020303" pitchFamily="34" charset="-79"/>
              </a:rPr>
              <a:t>Interest in continuing meet ups after semester ends</a:t>
            </a:r>
            <a:endParaRPr lang="en-US" sz="3600" i="0" dirty="0">
              <a:solidFill>
                <a:srgbClr val="000000"/>
              </a:solidFill>
              <a:effectLst/>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3707321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78761-5A92-494C-861D-63BA291D62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B5E34F-A76A-A1EB-E3AF-B96A8B904188}"/>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Fall 2024 Recap</a:t>
            </a:r>
          </a:p>
        </p:txBody>
      </p:sp>
      <p:sp>
        <p:nvSpPr>
          <p:cNvPr id="3" name="Content Placeholder 2">
            <a:extLst>
              <a:ext uri="{FF2B5EF4-FFF2-40B4-BE49-F238E27FC236}">
                <a16:creationId xmlns:a16="http://schemas.microsoft.com/office/drawing/2014/main" id="{57B4B9E9-4292-C8AC-3D19-D2EFD8BA19E4}"/>
              </a:ext>
            </a:extLst>
          </p:cNvPr>
          <p:cNvSpPr>
            <a:spLocks noGrp="1"/>
          </p:cNvSpPr>
          <p:nvPr>
            <p:ph idx="1"/>
          </p:nvPr>
        </p:nvSpPr>
        <p:spPr>
          <a:xfrm>
            <a:off x="838199" y="1929384"/>
            <a:ext cx="11129683" cy="4251960"/>
          </a:xfrm>
        </p:spPr>
        <p:txBody>
          <a:bodyPr>
            <a:noAutofit/>
          </a:bodyPr>
          <a:lstStyle/>
          <a:p>
            <a:r>
              <a:rPr lang="en-US" sz="2700" dirty="0">
                <a:solidFill>
                  <a:srgbClr val="000000"/>
                </a:solidFill>
                <a:latin typeface="Futura Medium" panose="020B0602020204020303" pitchFamily="34" charset="-79"/>
                <a:cs typeface="Futura Medium" panose="020B0602020204020303" pitchFamily="34" charset="-79"/>
              </a:rPr>
              <a:t>Introduced causal reasoning: rigorous way to define effects of interventions, u</a:t>
            </a:r>
            <a:r>
              <a:rPr lang="en-US" sz="2700" b="0" i="0" dirty="0">
                <a:solidFill>
                  <a:srgbClr val="000000"/>
                </a:solidFill>
                <a:effectLst/>
                <a:latin typeface="Futura Medium" panose="020B0602020204020303" pitchFamily="34" charset="-79"/>
                <a:cs typeface="Futura Medium" panose="020B0602020204020303" pitchFamily="34" charset="-79"/>
              </a:rPr>
              <a:t>sually based in counterfactual thinking (difference in potential outcomes based on whether or not treatment is taken)</a:t>
            </a:r>
          </a:p>
          <a:p>
            <a:r>
              <a:rPr lang="en-US" sz="2700" dirty="0">
                <a:solidFill>
                  <a:srgbClr val="000000"/>
                </a:solidFill>
                <a:latin typeface="Futura Medium" panose="020B0602020204020303" pitchFamily="34" charset="-79"/>
                <a:cs typeface="Futura Medium" panose="020B0602020204020303" pitchFamily="34" charset="-79"/>
              </a:rPr>
              <a:t>Causal inference in public health</a:t>
            </a:r>
          </a:p>
          <a:p>
            <a:r>
              <a:rPr lang="en-US" sz="2700" dirty="0">
                <a:solidFill>
                  <a:srgbClr val="000000"/>
                </a:solidFill>
                <a:latin typeface="Futura Medium" panose="020B0602020204020303" pitchFamily="34" charset="-79"/>
                <a:cs typeface="Futura Medium" panose="020B0602020204020303" pitchFamily="34" charset="-79"/>
              </a:rPr>
              <a:t>Confounding and propensity scores</a:t>
            </a:r>
          </a:p>
          <a:p>
            <a:r>
              <a:rPr lang="en-US" sz="2700" dirty="0">
                <a:solidFill>
                  <a:srgbClr val="000000"/>
                </a:solidFill>
                <a:latin typeface="Futura Medium" panose="020B0602020204020303" pitchFamily="34" charset="-79"/>
                <a:cs typeface="Futura Medium" panose="020B0602020204020303" pitchFamily="34" charset="-79"/>
              </a:rPr>
              <a:t>Dynamic treatment regimes</a:t>
            </a:r>
          </a:p>
          <a:p>
            <a:r>
              <a:rPr lang="en-US" sz="2700" b="0" i="0" dirty="0">
                <a:solidFill>
                  <a:srgbClr val="000000"/>
                </a:solidFill>
                <a:effectLst/>
                <a:latin typeface="Futura Medium" panose="020B0602020204020303" pitchFamily="34" charset="-79"/>
                <a:cs typeface="Futura Medium" panose="020B0602020204020303" pitchFamily="34" charset="-79"/>
              </a:rPr>
              <a:t>Spatial causal inference</a:t>
            </a:r>
          </a:p>
          <a:p>
            <a:r>
              <a:rPr lang="en-US" sz="2700" b="0" i="0" dirty="0">
                <a:solidFill>
                  <a:srgbClr val="000000"/>
                </a:solidFill>
                <a:effectLst/>
                <a:latin typeface="Futura Medium" panose="020B0602020204020303" pitchFamily="34" charset="-79"/>
                <a:cs typeface="Futura Medium" panose="020B0602020204020303" pitchFamily="34" charset="-79"/>
              </a:rPr>
              <a:t>Targeted maximum likelihood estimation</a:t>
            </a:r>
          </a:p>
          <a:p>
            <a:r>
              <a:rPr lang="en-US" sz="2700" dirty="0">
                <a:solidFill>
                  <a:srgbClr val="000000"/>
                </a:solidFill>
                <a:latin typeface="Futura Medium" panose="020B0602020204020303" pitchFamily="34" charset="-79"/>
                <a:cs typeface="Futura Medium" panose="020B0602020204020303" pitchFamily="34" charset="-79"/>
              </a:rPr>
              <a:t>Differences-in-differences policy analysis</a:t>
            </a:r>
            <a:endParaRPr lang="en-US" sz="2700" b="0" i="0" dirty="0">
              <a:solidFill>
                <a:srgbClr val="000000"/>
              </a:solidFill>
              <a:effectLst/>
              <a:latin typeface="Futura Medium" panose="020B0602020204020303" pitchFamily="34" charset="-79"/>
              <a:cs typeface="Futura Medium" panose="020B0602020204020303" pitchFamily="34" charset="-79"/>
            </a:endParaRPr>
          </a:p>
          <a:p>
            <a:endParaRPr lang="en-US" sz="2700" b="0" i="0" dirty="0">
              <a:solidFill>
                <a:srgbClr val="000000"/>
              </a:solidFill>
              <a:effectLst/>
              <a:latin typeface="Futura Medium" panose="020B0602020204020303" pitchFamily="34" charset="-79"/>
              <a:cs typeface="Futura Medium" panose="020B0602020204020303" pitchFamily="34" charset="-79"/>
            </a:endParaRPr>
          </a:p>
          <a:p>
            <a:endParaRPr lang="en-US" sz="2700" dirty="0">
              <a:solidFill>
                <a:srgbClr val="000000"/>
              </a:solidFill>
              <a:latin typeface="Futura Medium" panose="020B0602020204020303" pitchFamily="34" charset="-79"/>
              <a:cs typeface="Futura Medium" panose="020B0602020204020303" pitchFamily="34" charset="-79"/>
            </a:endParaRPr>
          </a:p>
          <a:p>
            <a:pPr marL="0" indent="0" algn="l">
              <a:buNone/>
            </a:pPr>
            <a:endParaRPr lang="en-US" sz="2700" b="0" i="0" dirty="0">
              <a:solidFill>
                <a:srgbClr val="000000"/>
              </a:solidFill>
              <a:effectLst/>
              <a:latin typeface="Futura Medium" panose="020B0602020204020303" pitchFamily="34" charset="-79"/>
              <a:cs typeface="Futura Medium" panose="020B0602020204020303" pitchFamily="34" charset="-79"/>
            </a:endParaRPr>
          </a:p>
          <a:p>
            <a:pPr marL="0" indent="0">
              <a:buNone/>
            </a:pPr>
            <a:endParaRPr lang="en-US" sz="2700" dirty="0">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2606968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69AA0-79EB-A0C7-5736-14751643D5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98CB56-61A7-82C4-65DA-A2A9DEA3646C}"/>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Spring 2025 Recap</a:t>
            </a:r>
          </a:p>
        </p:txBody>
      </p:sp>
      <p:sp>
        <p:nvSpPr>
          <p:cNvPr id="3" name="Content Placeholder 2">
            <a:extLst>
              <a:ext uri="{FF2B5EF4-FFF2-40B4-BE49-F238E27FC236}">
                <a16:creationId xmlns:a16="http://schemas.microsoft.com/office/drawing/2014/main" id="{415C5628-820D-48B5-6C21-4423139D8342}"/>
              </a:ext>
            </a:extLst>
          </p:cNvPr>
          <p:cNvSpPr>
            <a:spLocks noGrp="1"/>
          </p:cNvSpPr>
          <p:nvPr>
            <p:ph idx="1"/>
          </p:nvPr>
        </p:nvSpPr>
        <p:spPr>
          <a:xfrm>
            <a:off x="838199" y="2131514"/>
            <a:ext cx="6889325" cy="4636766"/>
          </a:xfrm>
        </p:spPr>
        <p:txBody>
          <a:bodyPr>
            <a:normAutofit fontScale="92500" lnSpcReduction="10000"/>
          </a:bodyPr>
          <a:lstStyle/>
          <a:p>
            <a:r>
              <a:rPr lang="en-US" dirty="0">
                <a:solidFill>
                  <a:srgbClr val="000000"/>
                </a:solidFill>
                <a:latin typeface="Futura Medium" panose="020B0602020204020303" pitchFamily="34" charset="-79"/>
                <a:cs typeface="Futura Medium" panose="020B0602020204020303" pitchFamily="34" charset="-79"/>
              </a:rPr>
              <a:t>Causal inference and machine learning</a:t>
            </a:r>
          </a:p>
          <a:p>
            <a:r>
              <a:rPr lang="en-US" b="0" i="0" dirty="0">
                <a:solidFill>
                  <a:srgbClr val="000000"/>
                </a:solidFill>
                <a:effectLst/>
                <a:latin typeface="Futura Medium" panose="020B0602020204020303" pitchFamily="34" charset="-79"/>
                <a:cs typeface="Futura Medium" panose="020B0602020204020303" pitchFamily="34" charset="-79"/>
              </a:rPr>
              <a:t>Instrumental variables/mendelian randomization</a:t>
            </a:r>
          </a:p>
          <a:p>
            <a:r>
              <a:rPr lang="en-US" dirty="0">
                <a:solidFill>
                  <a:srgbClr val="000000"/>
                </a:solidFill>
                <a:latin typeface="Futura Medium" panose="020B0602020204020303" pitchFamily="34" charset="-79"/>
                <a:cs typeface="Futura Medium" panose="020B0602020204020303" pitchFamily="34" charset="-79"/>
              </a:rPr>
              <a:t>Causal inference and clinical trials</a:t>
            </a:r>
          </a:p>
          <a:p>
            <a:r>
              <a:rPr lang="en-US" b="0" i="0" dirty="0">
                <a:solidFill>
                  <a:srgbClr val="000000"/>
                </a:solidFill>
                <a:effectLst/>
                <a:latin typeface="Futura Medium" panose="020B0602020204020303" pitchFamily="34" charset="-79"/>
                <a:cs typeface="Futura Medium" panose="020B0602020204020303" pitchFamily="34" charset="-79"/>
              </a:rPr>
              <a:t>Bayesian causal inference</a:t>
            </a:r>
          </a:p>
          <a:p>
            <a:r>
              <a:rPr lang="en-US" b="0" i="0" dirty="0">
                <a:solidFill>
                  <a:srgbClr val="000000"/>
                </a:solidFill>
                <a:effectLst/>
                <a:latin typeface="Futura Medium" panose="020B0602020204020303" pitchFamily="34" charset="-79"/>
                <a:cs typeface="Futura Medium" panose="020B0602020204020303" pitchFamily="34" charset="-79"/>
              </a:rPr>
              <a:t>Differences-in-differences policy analysis</a:t>
            </a:r>
          </a:p>
          <a:p>
            <a:r>
              <a:rPr lang="en-US" b="0" i="0" u="none" strike="noStrike" dirty="0">
                <a:solidFill>
                  <a:srgbClr val="242424"/>
                </a:solidFill>
                <a:effectLst/>
                <a:latin typeface="Futura Medium" panose="020B0602020204020303" pitchFamily="34" charset="-79"/>
                <a:cs typeface="Futura Medium" panose="020B0602020204020303" pitchFamily="34" charset="-79"/>
              </a:rPr>
              <a:t>Causal Inference Applied: A Clinician's Viewpoint</a:t>
            </a:r>
            <a:endParaRPr lang="en-US" u="none" strike="noStrike" dirty="0">
              <a:solidFill>
                <a:srgbClr val="000000"/>
              </a:solidFill>
              <a:latin typeface="Futura Medium" panose="020B0602020204020303" pitchFamily="34" charset="-79"/>
              <a:cs typeface="Futura Medium" panose="020B0602020204020303" pitchFamily="34" charset="-79"/>
            </a:endParaRPr>
          </a:p>
          <a:p>
            <a:r>
              <a:rPr lang="en-US" b="0" i="0" dirty="0">
                <a:solidFill>
                  <a:srgbClr val="000000"/>
                </a:solidFill>
                <a:effectLst/>
                <a:latin typeface="Futura Medium" panose="020B0602020204020303" pitchFamily="34" charset="-79"/>
                <a:cs typeface="Futura Medium" panose="020B0602020204020303" pitchFamily="34" charset="-79"/>
              </a:rPr>
              <a:t>Causal Inference and Cancer Research</a:t>
            </a:r>
          </a:p>
        </p:txBody>
      </p:sp>
      <p:pic>
        <p:nvPicPr>
          <p:cNvPr id="5" name="Picture 4" descr="Screenshot of &quot;Thirteen Questions About Using Machine Learning in Causal Reserach&quot;">
            <a:extLst>
              <a:ext uri="{FF2B5EF4-FFF2-40B4-BE49-F238E27FC236}">
                <a16:creationId xmlns:a16="http://schemas.microsoft.com/office/drawing/2014/main" id="{6591368D-FA12-53E5-E4C9-691403BABCD2}"/>
              </a:ext>
            </a:extLst>
          </p:cNvPr>
          <p:cNvPicPr>
            <a:picLocks noChangeAspect="1"/>
          </p:cNvPicPr>
          <p:nvPr/>
        </p:nvPicPr>
        <p:blipFill>
          <a:blip r:embed="rId3"/>
          <a:stretch>
            <a:fillRect/>
          </a:stretch>
        </p:blipFill>
        <p:spPr>
          <a:xfrm>
            <a:off x="7727524" y="1939112"/>
            <a:ext cx="3752265" cy="4636766"/>
          </a:xfrm>
          <a:prstGeom prst="rect">
            <a:avLst/>
          </a:prstGeom>
        </p:spPr>
      </p:pic>
    </p:spTree>
    <p:extLst>
      <p:ext uri="{BB962C8B-B14F-4D97-AF65-F5344CB8AC3E}">
        <p14:creationId xmlns:p14="http://schemas.microsoft.com/office/powerpoint/2010/main" val="1783046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4DD5F-E11F-9B62-E470-C5285F915B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6B69B-382A-596A-37FB-22CD348107B3}"/>
              </a:ext>
            </a:extLst>
          </p:cNvPr>
          <p:cNvSpPr>
            <a:spLocks noGrp="1"/>
          </p:cNvSpPr>
          <p:nvPr>
            <p:ph type="title"/>
          </p:nvPr>
        </p:nvSpPr>
        <p:spPr/>
        <p:txBody>
          <a:bodyPr>
            <a:normAutofit/>
          </a:bodyPr>
          <a:lstStyle/>
          <a:p>
            <a:pPr algn="l"/>
            <a:r>
              <a:rPr lang="en-US" b="0" i="0" dirty="0">
                <a:solidFill>
                  <a:srgbClr val="000000"/>
                </a:solidFill>
                <a:effectLst/>
                <a:latin typeface="Futura Medium" panose="020B0602020204020303" pitchFamily="34" charset="-79"/>
                <a:cs typeface="Futura Medium" panose="020B0602020204020303" pitchFamily="34" charset="-79"/>
              </a:rPr>
              <a:t>Aim 1</a:t>
            </a:r>
          </a:p>
        </p:txBody>
      </p:sp>
      <p:sp>
        <p:nvSpPr>
          <p:cNvPr id="3" name="Content Placeholder 2">
            <a:extLst>
              <a:ext uri="{FF2B5EF4-FFF2-40B4-BE49-F238E27FC236}">
                <a16:creationId xmlns:a16="http://schemas.microsoft.com/office/drawing/2014/main" id="{B87B21D4-6DA7-BFDC-39F5-3F325E4E943C}"/>
              </a:ext>
            </a:extLst>
          </p:cNvPr>
          <p:cNvSpPr>
            <a:spLocks noGrp="1"/>
          </p:cNvSpPr>
          <p:nvPr>
            <p:ph idx="1"/>
          </p:nvPr>
        </p:nvSpPr>
        <p:spPr>
          <a:xfrm>
            <a:off x="838198" y="2131515"/>
            <a:ext cx="11000875" cy="4251960"/>
          </a:xfrm>
        </p:spPr>
        <p:txBody>
          <a:bodyPr>
            <a:noAutofit/>
          </a:bodyPr>
          <a:lstStyle/>
          <a:p>
            <a:pPr marL="0" indent="0">
              <a:lnSpc>
                <a:spcPct val="100000"/>
              </a:lnSpc>
              <a:buNone/>
            </a:pPr>
            <a:r>
              <a:rPr lang="en-US" sz="3000" dirty="0">
                <a:effectLst/>
                <a:latin typeface="Futura Medium" panose="020B0602020204020303" pitchFamily="34" charset="-79"/>
                <a:ea typeface="Times New Roman" panose="02020603050405020304" pitchFamily="18" charset="0"/>
                <a:cs typeface="Futura Medium" panose="020B0602020204020303" pitchFamily="34" charset="-79"/>
              </a:rPr>
              <a:t>Working on empirical review: </a:t>
            </a:r>
            <a:r>
              <a:rPr lang="en-US" sz="3000" dirty="0">
                <a:latin typeface="Futura Medium" panose="020B0602020204020303" pitchFamily="34" charset="-79"/>
                <a:cs typeface="Futura Medium" panose="020B0602020204020303" pitchFamily="34" charset="-79"/>
              </a:rPr>
              <a:t>Scoping Review of Causal Inference Methods in Comparative Effectiveness Research</a:t>
            </a:r>
          </a:p>
          <a:p>
            <a:pPr marL="0" indent="0">
              <a:lnSpc>
                <a:spcPct val="100000"/>
              </a:lnSpc>
              <a:buNone/>
            </a:pPr>
            <a:r>
              <a:rPr lang="en-US" sz="3000" b="1" dirty="0">
                <a:solidFill>
                  <a:srgbClr val="000000"/>
                </a:solidFill>
                <a:latin typeface="FUTURA MEDIUM" panose="020B0602020204020303" pitchFamily="34" charset="-79"/>
                <a:ea typeface="+mn-lt"/>
                <a:cs typeface="FUTURA MEDIUM" panose="020B0602020204020303" pitchFamily="34" charset="-79"/>
              </a:rPr>
              <a:t>Objectives: </a:t>
            </a:r>
            <a:endParaRPr lang="en-US" sz="3000" dirty="0">
              <a:solidFill>
                <a:srgbClr val="000000"/>
              </a:solidFill>
              <a:latin typeface="Futura Medium" panose="020B0602020204020303" pitchFamily="34" charset="-79"/>
              <a:ea typeface="+mn-lt"/>
              <a:cs typeface="Futura Medium" panose="020B0602020204020303" pitchFamily="34" charset="-79"/>
            </a:endParaRPr>
          </a:p>
          <a:p>
            <a:pPr marL="0" indent="0">
              <a:lnSpc>
                <a:spcPct val="100000"/>
              </a:lnSpc>
              <a:buNone/>
            </a:pPr>
            <a:r>
              <a:rPr lang="en-US" sz="3000" dirty="0">
                <a:solidFill>
                  <a:srgbClr val="000000"/>
                </a:solidFill>
                <a:latin typeface="Futura Medium" panose="020B0602020204020303" pitchFamily="34" charset="-79"/>
                <a:ea typeface="+mn-lt"/>
                <a:cs typeface="Futura Medium" panose="020B0602020204020303" pitchFamily="34" charset="-79"/>
              </a:rPr>
              <a:t>1) Identify causal inference methods applied in comparative effectiveness studies  </a:t>
            </a:r>
            <a:endParaRPr lang="en-US" sz="3000" dirty="0">
              <a:latin typeface="Futura Medium" panose="020B0602020204020303" pitchFamily="34" charset="-79"/>
              <a:cs typeface="Futura Medium" panose="020B0602020204020303" pitchFamily="34" charset="-79"/>
            </a:endParaRPr>
          </a:p>
          <a:p>
            <a:pPr marL="0" indent="0">
              <a:lnSpc>
                <a:spcPct val="100000"/>
              </a:lnSpc>
              <a:buNone/>
            </a:pPr>
            <a:r>
              <a:rPr lang="en-US" sz="3000" dirty="0">
                <a:solidFill>
                  <a:srgbClr val="000000"/>
                </a:solidFill>
                <a:latin typeface="Futura Medium" panose="020B0602020204020303" pitchFamily="34" charset="-79"/>
                <a:ea typeface="+mn-lt"/>
                <a:cs typeface="Futura Medium" panose="020B0602020204020303" pitchFamily="34" charset="-79"/>
              </a:rPr>
              <a:t>2) Identify how the identification challenges were addressed in comparative effectiveness studies </a:t>
            </a:r>
            <a:endParaRPr lang="en-US" sz="3000" dirty="0">
              <a:latin typeface="Futura Medium" panose="020B0602020204020303" pitchFamily="34" charset="-79"/>
              <a:cs typeface="Futura Medium" panose="020B0602020204020303" pitchFamily="34" charset="-79"/>
            </a:endParaRPr>
          </a:p>
          <a:p>
            <a:pPr marL="57150" indent="-285750">
              <a:lnSpc>
                <a:spcPct val="100000"/>
              </a:lnSpc>
            </a:pPr>
            <a:endParaRPr lang="en-US" sz="3000" i="0" dirty="0">
              <a:solidFill>
                <a:srgbClr val="000000"/>
              </a:solidFill>
              <a:effectLst/>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489836384"/>
      </p:ext>
    </p:extLst>
  </p:cSld>
  <p:clrMapOvr>
    <a:masterClrMapping/>
  </p:clrMapOvr>
</p:sld>
</file>

<file path=ppt/theme/theme1.xml><?xml version="1.0" encoding="utf-8"?>
<a:theme xmlns:a="http://schemas.openxmlformats.org/drawingml/2006/main" name="SketchyVTI">
  <a:themeElements>
    <a:clrScheme name="AnalogousFromRegularSeedRightStep">
      <a:dk1>
        <a:srgbClr val="000000"/>
      </a:dk1>
      <a:lt1>
        <a:srgbClr val="FFFFFF"/>
      </a:lt1>
      <a:dk2>
        <a:srgbClr val="412724"/>
      </a:dk2>
      <a:lt2>
        <a:srgbClr val="E2E8E4"/>
      </a:lt2>
      <a:accent1>
        <a:srgbClr val="D739AE"/>
      </a:accent1>
      <a:accent2>
        <a:srgbClr val="C5275A"/>
      </a:accent2>
      <a:accent3>
        <a:srgbClr val="D74839"/>
      </a:accent3>
      <a:accent4>
        <a:srgbClr val="C57827"/>
      </a:accent4>
      <a:accent5>
        <a:srgbClr val="B0A72F"/>
      </a:accent5>
      <a:accent6>
        <a:srgbClr val="81B223"/>
      </a:accent6>
      <a:hlink>
        <a:srgbClr val="31944B"/>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591</TotalTime>
  <Words>1005</Words>
  <Application>Microsoft Office PowerPoint</Application>
  <PresentationFormat>Widescreen</PresentationFormat>
  <Paragraphs>114</Paragraphs>
  <Slides>19</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Aptos</vt:lpstr>
      <vt:lpstr>Arial</vt:lpstr>
      <vt:lpstr>Calibri</vt:lpstr>
      <vt:lpstr>FUTURA MEDIUM</vt:lpstr>
      <vt:lpstr>FUTURA MEDIUM</vt:lpstr>
      <vt:lpstr>Modern Love</vt:lpstr>
      <vt:lpstr>The Hand</vt:lpstr>
      <vt:lpstr>SketchyVTI</vt:lpstr>
      <vt:lpstr>Causal Inference Collaboratory  End of Semester Retreat</vt:lpstr>
      <vt:lpstr>Causal Inference Collaboratory</vt:lpstr>
      <vt:lpstr>Causal Collaboratory Team</vt:lpstr>
      <vt:lpstr>Goals and Progress of Collaboratory</vt:lpstr>
      <vt:lpstr>Specific Collaboratory Aims</vt:lpstr>
      <vt:lpstr>Recap of Efforts 2024-2025</vt:lpstr>
      <vt:lpstr>Fall 2024 Recap</vt:lpstr>
      <vt:lpstr>Spring 2025 Recap</vt:lpstr>
      <vt:lpstr>Aim 1</vt:lpstr>
      <vt:lpstr>Aim 1</vt:lpstr>
      <vt:lpstr>Aim 1</vt:lpstr>
      <vt:lpstr>Aim 1</vt:lpstr>
      <vt:lpstr>Aim 3</vt:lpstr>
      <vt:lpstr>Aim 3</vt:lpstr>
      <vt:lpstr>Today’s Schedule</vt:lpstr>
      <vt:lpstr>Brainstorming sessions</vt:lpstr>
      <vt:lpstr>Today’s Spotlight Presentations</vt:lpstr>
      <vt:lpstr>PCORI Presentation</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Roberts, Emily</dc:creator>
  <cp:lastModifiedBy>Klingner, Ericka E</cp:lastModifiedBy>
  <cp:revision>2</cp:revision>
  <dcterms:created xsi:type="dcterms:W3CDTF">2024-09-10T16:52:57Z</dcterms:created>
  <dcterms:modified xsi:type="dcterms:W3CDTF">2025-05-22T18:13:41Z</dcterms:modified>
</cp:coreProperties>
</file>