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331" r:id="rId2"/>
    <p:sldId id="289" r:id="rId3"/>
    <p:sldId id="332" r:id="rId4"/>
    <p:sldId id="333" r:id="rId5"/>
    <p:sldId id="334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58"/>
  </p:normalViewPr>
  <p:slideViewPr>
    <p:cSldViewPr snapToGrid="0">
      <p:cViewPr>
        <p:scale>
          <a:sx n="90" d="100"/>
          <a:sy n="90" d="100"/>
        </p:scale>
        <p:origin x="1536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651B4-1A05-2B48-9B36-4CF0F2817446}" type="datetimeFigureOut">
              <a:rPr lang="en-US" smtClean="0"/>
              <a:t>4/29/25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6622A-228B-9A46-9AB5-1D2995A59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745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943EA-69D9-7E49-97CD-A49926F617C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676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CD8F5-E31C-A0B8-A238-831308BA86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88588C-EBAC-EDED-DB2C-2AC4190181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5764F9-6284-C842-E403-97650AF92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BF5B-C994-9548-9F40-D5FC70C50670}" type="datetimeFigureOut">
              <a:rPr lang="en-US" smtClean="0"/>
              <a:t>4/29/25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EB2D9-63C5-9A1E-F2A0-68FFF7ABB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1B41A-051E-3FBA-DAC0-DAECB59D6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9E53-E59D-5B47-9DC2-8CA1B9DA9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27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589E7-00D9-0068-A526-81DF347C2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393943-B8ED-3182-EC06-12C62ED781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A9B0D-2E65-0844-D8B3-FAE3E874A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BF5B-C994-9548-9F40-D5FC70C50670}" type="datetimeFigureOut">
              <a:rPr lang="en-US" smtClean="0"/>
              <a:t>4/29/25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0A969-A6F2-4735-3346-47CDA94AF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C23F32-6048-B8BE-A376-55CA93ABF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9E53-E59D-5B47-9DC2-8CA1B9DA9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24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3BBD77-4876-3CDC-0B21-456C78466B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36CB78-2887-BF5B-5016-D5F9256E94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7BF721-E998-817A-0C70-84667DE04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BF5B-C994-9548-9F40-D5FC70C50670}" type="datetimeFigureOut">
              <a:rPr lang="en-US" smtClean="0"/>
              <a:t>4/29/25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8A162E-70B8-E99D-47C2-244E2B35F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75C99E-399F-7729-9E0B-FF4915407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9E53-E59D-5B47-9DC2-8CA1B9DA9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394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– Solid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60097" y="2184901"/>
            <a:ext cx="6156960" cy="2431224"/>
          </a:xfrm>
        </p:spPr>
        <p:txBody>
          <a:bodyPr anchor="ctr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Example of the Presentation </a:t>
            </a:r>
            <a:br>
              <a:rPr lang="en-US" dirty="0"/>
            </a:br>
            <a:r>
              <a:rPr lang="en-US" dirty="0"/>
              <a:t>Title Slide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14C79AA-0B96-2A43-86A1-A71A1D4C8E7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60098" y="4676835"/>
            <a:ext cx="6155727" cy="404721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A7101AB8-54F7-4A4E-9611-F4F2ECFBD1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60097" y="5081556"/>
            <a:ext cx="6155727" cy="49530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Month XX, 2020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09BBB92-B5AB-3E46-A519-2A2BBFF13F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36647" y="201168"/>
            <a:ext cx="3385600" cy="587186"/>
          </a:xfrm>
          <a:prstGeom prst="rect">
            <a:avLst/>
          </a:prstGeom>
          <a:noFill/>
        </p:spPr>
        <p:txBody>
          <a:bodyPr vert="horz" lIns="0" tIns="0" rIns="0" bIns="0" rtlCol="0" anchor="b" anchorCtr="0"/>
          <a:lstStyle>
            <a:lvl1pPr algn="l">
              <a:defRPr sz="1500" b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Insert-&gt;Header and Footer-&gt;Type Customizable Name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3" name="Picture 12" descr="The University of Iowa">
            <a:extLst>
              <a:ext uri="{FF2B5EF4-FFF2-40B4-BE49-F238E27FC236}">
                <a16:creationId xmlns:a16="http://schemas.microsoft.com/office/drawing/2014/main" id="{F49CB936-90E7-D144-B9DC-7CF3F98E2F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47738" y="622"/>
            <a:ext cx="2687039" cy="959656"/>
          </a:xfrm>
          <a:prstGeom prst="rect">
            <a:avLst/>
          </a:prstGeom>
        </p:spPr>
      </p:pic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2C35F063-23A9-F244-9022-8BBB7E277AC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624117" y="0"/>
            <a:ext cx="4567883" cy="68580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547369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4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 Slide-Solid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A47420D0-6FF1-9C4A-B953-EA4EEABBA30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9325" y="3203884"/>
            <a:ext cx="7163317" cy="1160369"/>
          </a:xfrm>
        </p:spPr>
        <p:txBody>
          <a:bodyPr lIns="0" tIns="0" rIns="0" bIns="0" anchor="t" anchorCtr="0">
            <a:noAutofit/>
          </a:bodyPr>
          <a:lstStyle>
            <a:lvl1pPr algn="l">
              <a:defRPr sz="5200" b="1">
                <a:solidFill>
                  <a:schemeClr val="bg1"/>
                </a:solidFill>
                <a:latin typeface="+mj-lt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Thank you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F7216A4-2452-1B4B-AE0D-122E7F5A5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74127" y="2923615"/>
            <a:ext cx="768531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13">
            <a:extLst>
              <a:ext uri="{FF2B5EF4-FFF2-40B4-BE49-F238E27FC236}">
                <a16:creationId xmlns:a16="http://schemas.microsoft.com/office/drawing/2014/main" id="{73873935-43A0-4C23-AC45-B3EF69B188E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625018" y="3105911"/>
            <a:ext cx="2693772" cy="1498329"/>
          </a:xfrm>
        </p:spPr>
        <p:txBody>
          <a:bodyPr vert="horz" anchor="ctr" anchorCtr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>
                <a:solidFill>
                  <a:schemeClr val="bg1"/>
                </a:solidFill>
              </a:defRPr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</a:lstStyle>
          <a:p>
            <a:pPr lvl="0"/>
            <a:r>
              <a:rPr lang="en-US" dirty="0"/>
              <a:t>Contact Person Name</a:t>
            </a:r>
          </a:p>
          <a:p>
            <a:pPr lvl="0"/>
            <a:r>
              <a:rPr lang="en-US" dirty="0"/>
              <a:t>Contact Person Title </a:t>
            </a:r>
          </a:p>
          <a:p>
            <a:pPr lvl="0"/>
            <a:r>
              <a:rPr lang="en-US" dirty="0"/>
              <a:t>Contact Person Unit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Phone: </a:t>
            </a:r>
          </a:p>
          <a:p>
            <a:pPr lvl="0"/>
            <a:r>
              <a:rPr lang="en-US" dirty="0"/>
              <a:t>Fax: </a:t>
            </a:r>
          </a:p>
          <a:p>
            <a:pPr lvl="0"/>
            <a:r>
              <a:rPr lang="en-US" dirty="0"/>
              <a:t>Email: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6ACD65-4DC5-40D8-89A9-EBA0997790E8}"/>
              </a:ext>
            </a:extLst>
          </p:cNvPr>
          <p:cNvSpPr/>
          <p:nvPr userDrawn="1"/>
        </p:nvSpPr>
        <p:spPr>
          <a:xfrm>
            <a:off x="949324" y="4770260"/>
            <a:ext cx="390144" cy="3000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38018-43AE-4329-BACA-C859C7CFF4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30433" y="4770260"/>
            <a:ext cx="1723549" cy="279307"/>
          </a:xfrm>
          <a:solidFill>
            <a:schemeClr val="accent1"/>
          </a:solidFill>
          <a:ln>
            <a:noFill/>
          </a:ln>
        </p:spPr>
        <p:txBody>
          <a:bodyPr wrap="none" lIns="91440" tIns="45720" rIns="91440" bIns="45720">
            <a:spAutoFit/>
          </a:bodyPr>
          <a:lstStyle>
            <a:lvl1pPr marL="0" indent="0">
              <a:buNone/>
              <a:defRPr sz="1350">
                <a:solidFill>
                  <a:schemeClr val="tx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dirty="0"/>
              <a:t>Insert Web Address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625728D-FF50-4FF2-AC2E-B13A3D44D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71272" y="4845116"/>
            <a:ext cx="195072" cy="150373"/>
            <a:chOff x="3057746" y="812006"/>
            <a:chExt cx="173610" cy="183357"/>
          </a:xfrm>
          <a:noFill/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8A6E0DE-15E0-485B-8083-6D1BB965B9B6}"/>
                </a:ext>
              </a:extLst>
            </p:cNvPr>
            <p:cNvCxnSpPr/>
            <p:nvPr userDrawn="1"/>
          </p:nvCxnSpPr>
          <p:spPr>
            <a:xfrm>
              <a:off x="3057746" y="904875"/>
              <a:ext cx="173610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84EFEE4-DF1C-4FDF-ABC6-804BF8FA2941}"/>
                </a:ext>
              </a:extLst>
            </p:cNvPr>
            <p:cNvSpPr/>
            <p:nvPr userDrawn="1"/>
          </p:nvSpPr>
          <p:spPr>
            <a:xfrm>
              <a:off x="3143250" y="812006"/>
              <a:ext cx="85725" cy="183357"/>
            </a:xfrm>
            <a:custGeom>
              <a:avLst/>
              <a:gdLst>
                <a:gd name="connsiteX0" fmla="*/ 4763 w 85725"/>
                <a:gd name="connsiteY0" fmla="*/ 0 h 183357"/>
                <a:gd name="connsiteX1" fmla="*/ 85725 w 85725"/>
                <a:gd name="connsiteY1" fmla="*/ 92869 h 183357"/>
                <a:gd name="connsiteX2" fmla="*/ 0 w 85725"/>
                <a:gd name="connsiteY2" fmla="*/ 183357 h 183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725" h="183357">
                  <a:moveTo>
                    <a:pt x="4763" y="0"/>
                  </a:moveTo>
                  <a:lnTo>
                    <a:pt x="85725" y="92869"/>
                  </a:lnTo>
                  <a:lnTo>
                    <a:pt x="0" y="183357"/>
                  </a:lnTo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pic>
        <p:nvPicPr>
          <p:cNvPr id="15" name="Picture 14" descr="The University of Iowa">
            <a:extLst>
              <a:ext uri="{FF2B5EF4-FFF2-40B4-BE49-F238E27FC236}">
                <a16:creationId xmlns:a16="http://schemas.microsoft.com/office/drawing/2014/main" id="{6179B039-C5FC-F04C-AB21-BEF980B032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625016" y="-580"/>
            <a:ext cx="2693773" cy="962061"/>
          </a:xfrm>
          <a:prstGeom prst="rect">
            <a:avLst/>
          </a:prstGeom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70E4C36A-C453-EE4B-A1E5-D1232C3612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56096" y="2365792"/>
            <a:ext cx="10362693" cy="36512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65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Insert-&gt;Header and Footer-&gt;Type Customizable Name</a:t>
            </a:r>
            <a:endParaRPr lang="en-US" sz="1650" dirty="0"/>
          </a:p>
        </p:txBody>
      </p:sp>
    </p:spTree>
    <p:extLst>
      <p:ext uri="{BB962C8B-B14F-4D97-AF65-F5344CB8AC3E}">
        <p14:creationId xmlns:p14="http://schemas.microsoft.com/office/powerpoint/2010/main" val="31545092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49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BE68DE55-0579-EC46-BD52-181870AFB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1" y="526779"/>
            <a:ext cx="10287001" cy="869089"/>
          </a:xfrm>
        </p:spPr>
        <p:txBody>
          <a:bodyPr lIns="0" tIns="0" rIns="0" bIns="0">
            <a:normAutofit/>
          </a:bodyPr>
          <a:lstStyle>
            <a:lvl1pPr>
              <a:defRPr sz="33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8200BB2-D6D1-6642-8F66-9B4F37EC8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52499" y="131764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F35C2BC9-7AF3-6D49-8036-36D81872E84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952499" y="1686758"/>
            <a:ext cx="10251527" cy="4256843"/>
          </a:xfrm>
        </p:spPr>
        <p:txBody>
          <a:bodyPr lIns="0" tIns="0" rIns="0" bIns="0"/>
          <a:lstStyle>
            <a:lvl1pPr marL="171450" indent="-171450">
              <a:buClr>
                <a:schemeClr val="tx2"/>
              </a:buClr>
              <a:buSzPct val="95000"/>
              <a:buFont typeface="Arial" panose="020B0604020202020204" pitchFamily="34" charset="0"/>
              <a:buChar char="•"/>
              <a:defRPr sz="24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514350" indent="-171450">
              <a:buClr>
                <a:schemeClr val="tx2"/>
              </a:buClr>
              <a:buSzPct val="100000"/>
              <a:buFont typeface="Arial" panose="020B0604020202020204" pitchFamily="34" charset="0"/>
              <a:buChar char="‒"/>
              <a:defRPr sz="20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857250" indent="-171450">
              <a:buClr>
                <a:schemeClr val="tx2"/>
              </a:buClr>
              <a:buSzPct val="100000"/>
              <a:buFont typeface="Roboto" panose="02000000000000000000" pitchFamily="2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200150" indent="-171450">
              <a:buClr>
                <a:schemeClr val="tx2"/>
              </a:buClr>
              <a:buSzPct val="100000"/>
              <a:buFont typeface="Roboto" panose="02000000000000000000" pitchFamily="2" charset="0"/>
              <a:buChar char="―"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543050" indent="-17145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937044-371D-C149-9F72-3D8FBA460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389513"/>
            <a:ext cx="12192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" panose="020B0604020202020204" pitchFamily="34" charset="0"/>
            </a:endParaRPr>
          </a:p>
        </p:txBody>
      </p:sp>
      <p:pic>
        <p:nvPicPr>
          <p:cNvPr id="8" name="Picture 7" descr="The University of Iowa">
            <a:extLst>
              <a:ext uri="{FF2B5EF4-FFF2-40B4-BE49-F238E27FC236}">
                <a16:creationId xmlns:a16="http://schemas.microsoft.com/office/drawing/2014/main" id="{CD97EF86-E180-1E4F-8C76-63FC6B2512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8200" y="6247570"/>
            <a:ext cx="1733331" cy="617498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FBD3EF9-AA04-A444-8D91-715DA8AEE0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65095" y="6441194"/>
            <a:ext cx="8684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View &gt;&gt; Header and Footer &gt;&gt; Add Unit Name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6499572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450">
          <p15:clr>
            <a:srgbClr val="FBAE40"/>
          </p15:clr>
        </p15:guide>
        <p15:guide id="3" pos="5310">
          <p15:clr>
            <a:srgbClr val="FBAE40"/>
          </p15:clr>
        </p15:guide>
        <p15:guide id="4" pos="2880">
          <p15:clr>
            <a:srgbClr val="FBAE40"/>
          </p15:clr>
        </p15:guide>
        <p15:guide id="5" orient="horz" pos="1056">
          <p15:clr>
            <a:srgbClr val="FBAE40"/>
          </p15:clr>
        </p15:guide>
        <p15:guide id="7" orient="horz" pos="3744">
          <p15:clr>
            <a:srgbClr val="FBAE40"/>
          </p15:clr>
        </p15:guide>
        <p15:guide id="8" orient="horz" pos="240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ED1FD-7396-DC03-B452-69DB07E77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4CFD5-89AF-F670-36E9-C9CB6108F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E3BBA-4F0F-D197-D03E-722B48C34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BF5B-C994-9548-9F40-D5FC70C50670}" type="datetimeFigureOut">
              <a:rPr lang="en-US" smtClean="0"/>
              <a:t>4/29/25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2F117F-009F-3AD7-D366-00696F964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95691-B599-2BBB-A444-0DEC0E1B7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9E53-E59D-5B47-9DC2-8CA1B9DA9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99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5CC08-7018-8290-2D14-CEB2E7EA0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56E974-AA42-BEDC-73C4-F7C9077CE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F6704-0C99-8BBE-84CF-C3D3A6E07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BF5B-C994-9548-9F40-D5FC70C50670}" type="datetimeFigureOut">
              <a:rPr lang="en-US" smtClean="0"/>
              <a:t>4/29/25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903BB-E4E4-94B1-5AA3-6327B1612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6B7C4-FF5A-6E5A-101F-8531113D4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9E53-E59D-5B47-9DC2-8CA1B9DA9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22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4B4CB-A73C-C2D3-ABCA-1FDD0464E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2F592-8A87-B47D-8E96-8FD92DA72D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B34C4C-02E0-B6E3-9F5D-3FC3D64D2A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1F1942-73BB-A03B-61E5-71B20D314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BF5B-C994-9548-9F40-D5FC70C50670}" type="datetimeFigureOut">
              <a:rPr lang="en-US" smtClean="0"/>
              <a:t>4/29/25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AA5D8B-3EF4-6D90-A10D-D1C981ACA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7AC94A-EFD3-A4D1-AEE0-BDD163172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9E53-E59D-5B47-9DC2-8CA1B9DA9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14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B66B1-7BC2-3A1C-6980-E23AA6CD7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C10243-3493-F2E5-A8DB-50A397A3D2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59808-07AA-806D-EB19-2C7B04DFF6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03623A-9D3B-2FF3-4E2A-F7B8E6AB93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8E5417-37B6-EFE6-FCB7-43D78A4B09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9299B1-B1E2-A980-46A1-E14C169F2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BF5B-C994-9548-9F40-D5FC70C50670}" type="datetimeFigureOut">
              <a:rPr lang="en-US" smtClean="0"/>
              <a:t>4/29/25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8CB7C2-959B-C7FB-249F-45F6C0BE3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638547-E232-038A-8591-E3C165DC7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9E53-E59D-5B47-9DC2-8CA1B9DA9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636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D0971-25A4-B497-57CD-6012DBEBD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2D657F-FB65-CE06-8F11-6B9A7F2C1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BF5B-C994-9548-9F40-D5FC70C50670}" type="datetimeFigureOut">
              <a:rPr lang="en-US" smtClean="0"/>
              <a:t>4/29/25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02D36C-6ED6-9B0F-C385-11C654891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C6FB7F-D9EE-CB8B-DB86-B60154082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9E53-E59D-5B47-9DC2-8CA1B9DA9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01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DFDBEE-BFAB-4F04-640D-926F765D8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BF5B-C994-9548-9F40-D5FC70C50670}" type="datetimeFigureOut">
              <a:rPr lang="en-US" smtClean="0"/>
              <a:t>4/29/25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CBB588-048D-5B94-06BF-784548B91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DD7082-2615-E6BE-7DF2-361B95FFB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9E53-E59D-5B47-9DC2-8CA1B9DA9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99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F244B-AF6F-790D-25D5-A27E5C67C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7332F-3883-65D4-E294-2004D41DC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30DFDC-81BA-33B3-91E2-1D606C4A9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8A0501-8180-7B46-B3E7-93716D792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BF5B-C994-9548-9F40-D5FC70C50670}" type="datetimeFigureOut">
              <a:rPr lang="en-US" smtClean="0"/>
              <a:t>4/29/25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2D58CA-67AF-2865-9B0E-A64010F15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3A9E86-C88E-6498-EF58-7D2ACB1B5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9E53-E59D-5B47-9DC2-8CA1B9DA9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48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E1BA5-0BBA-EDF2-8EF4-89CA03114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5F7415-3E9D-D0B1-BE41-0995E0E6A4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89911B-B8A9-2A1D-2C1C-4D770B7BF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BFB334-5623-4A5C-DC34-466642282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BF5B-C994-9548-9F40-D5FC70C50670}" type="datetimeFigureOut">
              <a:rPr lang="en-US" smtClean="0"/>
              <a:t>4/29/25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F7C98B-E47F-F7CF-C6CE-CA2D44DEC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198E2E-1629-4D5F-85FC-85E922949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9E53-E59D-5B47-9DC2-8CA1B9DA9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1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64DAD6-9351-F92A-4157-1AC5867E6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907A8C-4DE3-C3DA-82CE-8F6E9F4C6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F38D6-5102-B921-5799-9395BCD671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ACBF5B-C994-9548-9F40-D5FC70C50670}" type="datetimeFigureOut">
              <a:rPr lang="en-US" smtClean="0"/>
              <a:t>4/29/25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A2FE5-8904-4D01-B912-7A04E2A64E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EACA9-28B1-D441-0225-ACA66B6ABF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E19E53-E59D-5B47-9DC2-8CA1B9DA9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12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905564D-3AB4-45BA-97DB-EF56503E80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184901"/>
            <a:ext cx="5947393" cy="2431224"/>
          </a:xfrm>
        </p:spPr>
        <p:txBody>
          <a:bodyPr>
            <a:normAutofit fontScale="90000"/>
          </a:bodyPr>
          <a:lstStyle/>
          <a:p>
            <a:r>
              <a:rPr lang="en-US" dirty="0"/>
              <a:t>Valid inference for two sample summary data Mendelian randomization</a:t>
            </a:r>
          </a:p>
        </p:txBody>
      </p:sp>
      <p:sp>
        <p:nvSpPr>
          <p:cNvPr id="13" name="Subtitle 3">
            <a:extLst>
              <a:ext uri="{FF2B5EF4-FFF2-40B4-BE49-F238E27FC236}">
                <a16:creationId xmlns:a16="http://schemas.microsoft.com/office/drawing/2014/main" id="{3D910531-B41F-654E-95C1-11E368ADFD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44074" y="4676835"/>
            <a:ext cx="4616795" cy="404721"/>
          </a:xfrm>
        </p:spPr>
        <p:txBody>
          <a:bodyPr>
            <a:normAutofit/>
          </a:bodyPr>
          <a:lstStyle/>
          <a:p>
            <a:r>
              <a:rPr lang="en-US" dirty="0"/>
              <a:t>Causal Collaboratory Speed Presentations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F4ABB258-2A23-8749-8115-DC97717A531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44073" y="5081556"/>
            <a:ext cx="4616795" cy="931116"/>
          </a:xfrm>
        </p:spPr>
        <p:txBody>
          <a:bodyPr>
            <a:normAutofit/>
          </a:bodyPr>
          <a:lstStyle/>
          <a:p>
            <a:r>
              <a:rPr lang="en-US" dirty="0"/>
              <a:t>Kai Wang</a:t>
            </a:r>
          </a:p>
          <a:p>
            <a:r>
              <a:rPr lang="en-US" dirty="0"/>
              <a:t>May 7, 2025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409AE3C-F54B-4A75-ACBB-D56164593D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476485" y="201168"/>
            <a:ext cx="2539200" cy="587186"/>
          </a:xfrm>
        </p:spPr>
        <p:txBody>
          <a:bodyPr/>
          <a:lstStyle/>
          <a:p>
            <a:r>
              <a:rPr lang="en-US" dirty="0"/>
              <a:t>Department of Biostatistics</a:t>
            </a:r>
          </a:p>
        </p:txBody>
      </p:sp>
      <p:pic>
        <p:nvPicPr>
          <p:cNvPr id="20" name="Picture Placeholder 19" descr="Students sitting on the pentacrest with Old Capitol in the background">
            <a:extLst>
              <a:ext uri="{FF2B5EF4-FFF2-40B4-BE49-F238E27FC236}">
                <a16:creationId xmlns:a16="http://schemas.microsoft.com/office/drawing/2014/main" id="{40E9F0A7-CCDD-3846-B5CD-E21F66D0A15B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2"/>
          <a:srcRect l="12535" r="12535"/>
          <a:stretch/>
        </p:blipFill>
        <p:spPr>
          <a:xfrm>
            <a:off x="7242088" y="0"/>
            <a:ext cx="3425912" cy="6858000"/>
          </a:xfrm>
        </p:spPr>
      </p:pic>
    </p:spTree>
    <p:extLst>
      <p:ext uri="{BB962C8B-B14F-4D97-AF65-F5344CB8AC3E}">
        <p14:creationId xmlns:p14="http://schemas.microsoft.com/office/powerpoint/2010/main" val="464529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5CBB2-F610-40B4-A124-363EF63EB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8376" y="526779"/>
            <a:ext cx="7715251" cy="869089"/>
          </a:xfrm>
        </p:spPr>
        <p:txBody>
          <a:bodyPr/>
          <a:lstStyle/>
          <a:p>
            <a:r>
              <a:rPr lang="en-US" dirty="0"/>
              <a:t>Structural Models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68BCB527-2259-FA40-8DB3-056BA3C1B2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97821" y="6441194"/>
            <a:ext cx="6513130" cy="365125"/>
          </a:xfrm>
        </p:spPr>
        <p:txBody>
          <a:bodyPr/>
          <a:lstStyle/>
          <a:p>
            <a:r>
              <a:rPr lang="en-US"/>
              <a:t>View &gt;&gt; Header and Footer &gt;&gt; Add Unit Name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EBEB2B-1EF6-560E-2064-2EE6A3D8A2E8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9EF19AB-570D-430B-32AA-879BD085FE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0528" y="2076658"/>
            <a:ext cx="7310943" cy="3421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875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CA5F3-3699-74A9-BF04-04BC82EEC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Reduced-Form Models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327617-0317-CDA3-3867-E0FB2EC25AD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20D808-57E6-E703-B51B-59F25835A5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7337" y="1986796"/>
            <a:ext cx="9077326" cy="332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72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278B4-E27F-2A2A-06FE-047538A7C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GWAS Summary Statistics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07D4995-48D4-25AB-F2F4-FFC9E00C72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4581" y="2109786"/>
            <a:ext cx="7542838" cy="3033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873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9E57A-5D7E-38E7-918A-622656363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Variance of Inverse Variance Weighted Estimator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DEFDCA2-FCC6-2DCD-20E8-7C326A8C3A40}"/>
                  </a:ext>
                </a:extLst>
              </p:cNvPr>
              <p:cNvSpPr>
                <a:spLocks noGrp="1"/>
              </p:cNvSpPr>
              <p:nvPr>
                <p:ph idx="10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:endParaRPr lang="en-US" b="0" dirty="0"/>
              </a:p>
              <a:p>
                <a:pPr lvl="1"/>
                <a:endParaRPr lang="en-US" b="0" i="1" dirty="0">
                  <a:latin typeface="Cambria Math" panose="02040503050406030204" pitchFamily="18" charset="0"/>
                </a:endParaRPr>
              </a:p>
              <a:p>
                <a:pPr lvl="1"/>
                <a:endParaRPr lang="en-US" i="1" dirty="0">
                  <a:latin typeface="Cambria Math" panose="02040503050406030204" pitchFamily="18" charset="0"/>
                </a:endParaRPr>
              </a:p>
              <a:p>
                <a:pPr lvl="1"/>
                <a:r>
                  <a:rPr lang="en-US" i="1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𝑉𝑎𝑟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𝑉𝑎𝑟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𝑉𝑎𝑟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𝑉𝑎𝑟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el-G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Γ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…,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</m:e>
                    </m:d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𝑉𝑎𝑟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𝛾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𝑉𝑎𝑟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𝛾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However, current methods use variances of marginal regressions:</a:t>
                </a:r>
              </a:p>
              <a:p>
                <a:pPr lvl="1"/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𝑉𝑎𝑟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𝑉𝑎𝑟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el-G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Γ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𝑉𝑎𝑟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𝛾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𝑉𝑎𝑟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𝛾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marL="0" indent="0">
                  <a:buNone/>
                </a:pPr>
                <a:r>
                  <a:rPr lang="en-US"/>
                  <a:t>Note: IV </a:t>
                </a:r>
                <a:r>
                  <a:rPr lang="en-US" dirty="0"/>
                  <a:t>SNPs are chosen to be in linkage equilibrium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DEFDCA2-FCC6-2DCD-20E8-7C326A8C3A4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0"/>
              </p:nvPr>
            </p:nvSpPr>
            <p:spPr>
              <a:blipFill>
                <a:blip r:embed="rId2"/>
                <a:stretch>
                  <a:fillRect l="-1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26F4ECB-C054-7D7A-E058-789AA0AC8C38}"/>
                  </a:ext>
                </a:extLst>
              </p:cNvPr>
              <p:cNvSpPr txBox="1"/>
              <p:nvPr/>
            </p:nvSpPr>
            <p:spPr>
              <a:xfrm>
                <a:off x="2449237" y="1773316"/>
                <a:ext cx="7258050" cy="1155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Γ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𝛾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𝑉𝑎𝑟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l-GR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Γ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𝛾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26F4ECB-C054-7D7A-E058-789AA0AC8C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9237" y="1773316"/>
                <a:ext cx="7258050" cy="1155766"/>
              </a:xfrm>
              <a:prstGeom prst="rect">
                <a:avLst/>
              </a:prstGeom>
              <a:blipFill>
                <a:blip r:embed="rId3"/>
                <a:stretch>
                  <a:fillRect t="-100000" b="-151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0271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8A848C61-C124-4C49-97C4-0B76F6D2E3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5994" y="3203885"/>
            <a:ext cx="5372488" cy="1160369"/>
          </a:xfrm>
        </p:spPr>
        <p:txBody>
          <a:bodyPr>
            <a:normAutofit/>
          </a:bodyPr>
          <a:lstStyle/>
          <a:p>
            <a:r>
              <a:rPr lang="en-US" dirty="0"/>
              <a:t>Thank you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626708A-2BEF-4E77-BD87-2AAB61F6EA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22539" y="4770439"/>
            <a:ext cx="1069748" cy="279307"/>
          </a:xfrm>
        </p:spPr>
        <p:txBody>
          <a:bodyPr wrap="square">
            <a:spAutoFit/>
          </a:bodyPr>
          <a:lstStyle/>
          <a:p>
            <a:r>
              <a:rPr lang="en-US"/>
              <a:t>uiowa.edu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E21932-71DD-4ABC-EBE4-30CB35F851D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231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115</Words>
  <Application>Microsoft Macintosh PowerPoint</Application>
  <PresentationFormat>Widescreen</PresentationFormat>
  <Paragraphs>27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Aptos</vt:lpstr>
      <vt:lpstr>Aptos Display</vt:lpstr>
      <vt:lpstr>Arial</vt:lpstr>
      <vt:lpstr>Cambria Math</vt:lpstr>
      <vt:lpstr>Roboto</vt:lpstr>
      <vt:lpstr>Roboto Black</vt:lpstr>
      <vt:lpstr>Office Theme</vt:lpstr>
      <vt:lpstr>Valid inference for two sample summary data Mendelian randomization</vt:lpstr>
      <vt:lpstr>Structural Models</vt:lpstr>
      <vt:lpstr>Reduced-Form Models</vt:lpstr>
      <vt:lpstr>GWAS Summary Statistics</vt:lpstr>
      <vt:lpstr>Variance of Inverse Variance Weighted Estimator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Wang, Kai</dc:creator>
  <cp:lastModifiedBy>Wang, Kai</cp:lastModifiedBy>
  <cp:revision>3</cp:revision>
  <dcterms:created xsi:type="dcterms:W3CDTF">2025-04-29T19:36:22Z</dcterms:created>
  <dcterms:modified xsi:type="dcterms:W3CDTF">2025-04-29T21:02:37Z</dcterms:modified>
</cp:coreProperties>
</file>