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331" r:id="rId2"/>
    <p:sldId id="289" r:id="rId3"/>
    <p:sldId id="332" r:id="rId4"/>
    <p:sldId id="333" r:id="rId5"/>
    <p:sldId id="334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58"/>
  </p:normalViewPr>
  <p:slideViewPr>
    <p:cSldViewPr snapToGrid="0">
      <p:cViewPr>
        <p:scale>
          <a:sx n="90" d="100"/>
          <a:sy n="90" d="100"/>
        </p:scale>
        <p:origin x="153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651B4-1A05-2B48-9B36-4CF0F2817446}" type="datetimeFigureOut">
              <a:rPr lang="en-US" smtClean="0"/>
              <a:t>4/29/25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6622A-228B-9A46-9AB5-1D2995A59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745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676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CD8F5-E31C-A0B8-A238-831308BA86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88588C-EBAC-EDED-DB2C-2AC4190181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764F9-6284-C842-E403-97650AF9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EB2D9-63C5-9A1E-F2A0-68FFF7ABB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1B41A-051E-3FBA-DAC0-DAECB59D6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2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589E7-00D9-0068-A526-81DF347C2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93943-B8ED-3182-EC06-12C62ED781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A9B0D-2E65-0844-D8B3-FAE3E874A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0A969-A6F2-4735-3346-47CDA94AF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23F32-6048-B8BE-A376-55CA93ABF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624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3BBD77-4876-3CDC-0B21-456C78466B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36CB78-2887-BF5B-5016-D5F9256E9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BF721-E998-817A-0C70-84667DE04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A162E-70B8-E99D-47C2-244E2B35F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5C99E-399F-7729-9E0B-FF4915407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394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with Image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6960" cy="2431224"/>
          </a:xfrm>
        </p:spPr>
        <p:txBody>
          <a:bodyPr anchor="ctr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14C79AA-0B96-2A43-86A1-A71A1D4C8E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676835"/>
            <a:ext cx="6155727" cy="404721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A7101AB8-54F7-4A4E-9611-F4F2ECFBD1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7" y="5081556"/>
            <a:ext cx="6155727" cy="4953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09BBB92-B5AB-3E46-A519-2A2BBFF13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36647" y="201168"/>
            <a:ext cx="33856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50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F49CB936-90E7-D144-B9DC-7CF3F98E2F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7738" y="622"/>
            <a:ext cx="2687039" cy="959656"/>
          </a:xfrm>
          <a:prstGeom prst="rect">
            <a:avLst/>
          </a:prstGeom>
        </p:spPr>
      </p:pic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7" y="0"/>
            <a:ext cx="4567883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5473690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Slide-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A47420D0-6FF1-9C4A-B953-EA4EEABBA3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9325" y="3203884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52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74127" y="2923615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25018" y="3105911"/>
            <a:ext cx="2693772" cy="1498329"/>
          </a:xfrm>
        </p:spPr>
        <p:txBody>
          <a:bodyPr vert="horz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bg1"/>
                </a:solidFill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US" dirty="0"/>
              <a:t>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949324" y="4770260"/>
            <a:ext cx="390144" cy="3000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30433" y="4770260"/>
            <a:ext cx="1723549" cy="279307"/>
          </a:xfrm>
          <a:solidFill>
            <a:schemeClr val="accent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35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1272" y="4845116"/>
            <a:ext cx="195072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  <p:pic>
        <p:nvPicPr>
          <p:cNvPr id="15" name="Picture 14" descr="The University of Iowa">
            <a:extLst>
              <a:ext uri="{FF2B5EF4-FFF2-40B4-BE49-F238E27FC236}">
                <a16:creationId xmlns:a16="http://schemas.microsoft.com/office/drawing/2014/main" id="{6179B039-C5FC-F04C-AB21-BEF980B032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625016" y="-580"/>
            <a:ext cx="2693773" cy="962061"/>
          </a:xfrm>
          <a:prstGeom prst="rect">
            <a:avLst/>
          </a:prstGeom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0E4C36A-C453-EE4B-A1E5-D1232C361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365792"/>
            <a:ext cx="10362693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Insert-&gt;Header and Footer-&gt;Type Customizable Name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3154509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BE68DE55-0579-EC46-BD52-181870AFB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8200BB2-D6D1-6642-8F66-9B4F37EC8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35C2BC9-7AF3-6D49-8036-36D81872E84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499" y="1686758"/>
            <a:ext cx="10251527" cy="4256843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937044-371D-C149-9F72-3D8FBA460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8" name="Picture 7" descr="The University of Iowa">
            <a:extLst>
              <a:ext uri="{FF2B5EF4-FFF2-40B4-BE49-F238E27FC236}">
                <a16:creationId xmlns:a16="http://schemas.microsoft.com/office/drawing/2014/main" id="{CD97EF86-E180-1E4F-8C76-63FC6B2512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BD3EF9-AA04-A444-8D91-715DA8AEE0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649957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450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ED1FD-7396-DC03-B452-69DB07E77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4CFD5-89AF-F670-36E9-C9CB6108F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E3BBA-4F0F-D197-D03E-722B48C34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F117F-009F-3AD7-D366-00696F964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95691-B599-2BBB-A444-0DEC0E1B7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99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5CC08-7018-8290-2D14-CEB2E7EA0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56E974-AA42-BEDC-73C4-F7C9077CE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F6704-0C99-8BBE-84CF-C3D3A6E07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903BB-E4E4-94B1-5AA3-6327B1612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6B7C4-FF5A-6E5A-101F-8531113D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22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4B4CB-A73C-C2D3-ABCA-1FDD0464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2F592-8A87-B47D-8E96-8FD92DA72D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B34C4C-02E0-B6E3-9F5D-3FC3D64D2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F1942-73BB-A03B-61E5-71B20D314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A5D8B-3EF4-6D90-A10D-D1C981AC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AC94A-EFD3-A4D1-AEE0-BDD163172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1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B66B1-7BC2-3A1C-6980-E23AA6CD7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C10243-3493-F2E5-A8DB-50A397A3D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59808-07AA-806D-EB19-2C7B04DFF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03623A-9D3B-2FF3-4E2A-F7B8E6AB9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8E5417-37B6-EFE6-FCB7-43D78A4B0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9299B1-B1E2-A980-46A1-E14C169F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8CB7C2-959B-C7FB-249F-45F6C0BE3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638547-E232-038A-8591-E3C165DC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36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D0971-25A4-B497-57CD-6012DBEBD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2D657F-FB65-CE06-8F11-6B9A7F2C1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02D36C-6ED6-9B0F-C385-11C654891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C6FB7F-D9EE-CB8B-DB86-B60154082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01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DFDBEE-BFAB-4F04-640D-926F765D8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CBB588-048D-5B94-06BF-784548B91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DD7082-2615-E6BE-7DF2-361B95FFB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9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F244B-AF6F-790D-25D5-A27E5C67C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7332F-3883-65D4-E294-2004D41DC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30DFDC-81BA-33B3-91E2-1D606C4A9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8A0501-8180-7B46-B3E7-93716D792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2D58CA-67AF-2865-9B0E-A64010F15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3A9E86-C88E-6498-EF58-7D2ACB1B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24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E1BA5-0BBA-EDF2-8EF4-89CA03114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5F7415-3E9D-D0B1-BE41-0995E0E6A4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89911B-B8A9-2A1D-2C1C-4D770B7BF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FB334-5623-4A5C-DC34-466642282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F7C98B-E47F-F7CF-C6CE-CA2D44DEC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198E2E-1629-4D5F-85FC-85E922949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1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64DAD6-9351-F92A-4157-1AC5867E6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07A8C-4DE3-C3DA-82CE-8F6E9F4C6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F38D6-5102-B921-5799-9395BCD671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ACBF5B-C994-9548-9F40-D5FC70C50670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A2FE5-8904-4D01-B912-7A04E2A64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EACA9-28B1-D441-0225-ACA66B6AB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E19E53-E59D-5B47-9DC2-8CA1B9DA9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2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05564D-3AB4-45BA-97DB-EF56503E8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184901"/>
            <a:ext cx="5947393" cy="2431224"/>
          </a:xfrm>
        </p:spPr>
        <p:txBody>
          <a:bodyPr>
            <a:normAutofit fontScale="90000"/>
          </a:bodyPr>
          <a:lstStyle/>
          <a:p>
            <a:r>
              <a:rPr lang="en-US" dirty="0"/>
              <a:t>Valid inference for two sample summary data Mendelian randomization</a:t>
            </a:r>
          </a:p>
        </p:txBody>
      </p:sp>
      <p:sp>
        <p:nvSpPr>
          <p:cNvPr id="13" name="Subtitle 3">
            <a:extLst>
              <a:ext uri="{FF2B5EF4-FFF2-40B4-BE49-F238E27FC236}">
                <a16:creationId xmlns:a16="http://schemas.microsoft.com/office/drawing/2014/main" id="{3D910531-B41F-654E-95C1-11E368ADFD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44074" y="4676835"/>
            <a:ext cx="4616795" cy="404721"/>
          </a:xfrm>
        </p:spPr>
        <p:txBody>
          <a:bodyPr>
            <a:normAutofit/>
          </a:bodyPr>
          <a:lstStyle/>
          <a:p>
            <a:r>
              <a:rPr lang="en-US" dirty="0"/>
              <a:t>Causal Collaboratory Speed Presentations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F4ABB258-2A23-8749-8115-DC97717A53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44073" y="5081556"/>
            <a:ext cx="4616795" cy="931116"/>
          </a:xfrm>
        </p:spPr>
        <p:txBody>
          <a:bodyPr>
            <a:normAutofit/>
          </a:bodyPr>
          <a:lstStyle/>
          <a:p>
            <a:r>
              <a:rPr lang="en-US" dirty="0"/>
              <a:t>Kai Wang</a:t>
            </a:r>
          </a:p>
          <a:p>
            <a:r>
              <a:rPr lang="en-US" dirty="0"/>
              <a:t>May 7, 2025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409AE3C-F54B-4A75-ACBB-D56164593D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76485" y="201168"/>
            <a:ext cx="2539200" cy="587186"/>
          </a:xfrm>
        </p:spPr>
        <p:txBody>
          <a:bodyPr/>
          <a:lstStyle/>
          <a:p>
            <a:r>
              <a:rPr lang="en-US" dirty="0"/>
              <a:t>Department of Biostatistics</a:t>
            </a:r>
          </a:p>
        </p:txBody>
      </p:sp>
      <p:pic>
        <p:nvPicPr>
          <p:cNvPr id="20" name="Picture Placeholder 19" descr="Students sitting on the pentacrest with Old Capitol in the background">
            <a:extLst>
              <a:ext uri="{FF2B5EF4-FFF2-40B4-BE49-F238E27FC236}">
                <a16:creationId xmlns:a16="http://schemas.microsoft.com/office/drawing/2014/main" id="{40E9F0A7-CCDD-3846-B5CD-E21F66D0A15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2"/>
          <a:srcRect l="12535" r="12535"/>
          <a:stretch/>
        </p:blipFill>
        <p:spPr>
          <a:xfrm>
            <a:off x="7242088" y="0"/>
            <a:ext cx="3425912" cy="6858000"/>
          </a:xfrm>
        </p:spPr>
      </p:pic>
    </p:spTree>
    <p:extLst>
      <p:ext uri="{BB962C8B-B14F-4D97-AF65-F5344CB8AC3E}">
        <p14:creationId xmlns:p14="http://schemas.microsoft.com/office/powerpoint/2010/main" val="464529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76" y="526779"/>
            <a:ext cx="7715251" cy="869089"/>
          </a:xfrm>
        </p:spPr>
        <p:txBody>
          <a:bodyPr/>
          <a:lstStyle/>
          <a:p>
            <a:r>
              <a:rPr lang="en-US" dirty="0"/>
              <a:t>Structural Models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BCB527-2259-FA40-8DB3-056BA3C1B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97821" y="6441194"/>
            <a:ext cx="6513130" cy="365125"/>
          </a:xfrm>
        </p:spPr>
        <p:txBody>
          <a:bodyPr/>
          <a:lstStyle/>
          <a:p>
            <a:r>
              <a:rPr lang="en-US"/>
              <a:t>View &gt;&gt; Header and Footer &gt;&gt; Add Unit Name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EBEB2B-1EF6-560E-2064-2EE6A3D8A2E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EF19AB-570D-430B-32AA-879BD085FE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0528" y="2076658"/>
            <a:ext cx="7310943" cy="342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87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CA5F3-3699-74A9-BF04-04BC82EEC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Reduced-Form Models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327617-0317-CDA3-3867-E0FB2EC25AD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20D808-57E6-E703-B51B-59F25835A5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337" y="1986796"/>
            <a:ext cx="9077326" cy="3327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72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278B4-E27F-2A2A-06FE-047538A7C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GWAS Summary Statistics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07D4995-48D4-25AB-F2F4-FFC9E00C7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581" y="2109786"/>
            <a:ext cx="7542838" cy="3033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873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9E57A-5D7E-38E7-918A-622656363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 of Inverse Variance Weighted Estimator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FDCA2-FCC6-2DCD-20E8-7C326A8C3A40}"/>
                  </a:ext>
                </a:extLst>
              </p:cNvPr>
              <p:cNvSpPr>
                <a:spLocks noGrp="1"/>
              </p:cNvSpPr>
              <p:nvPr>
                <p:ph idx="10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b="0" dirty="0"/>
              </a:p>
              <a:p>
                <a:pPr lvl="1"/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:endParaRPr lang="en-US" i="1" dirty="0">
                  <a:latin typeface="Cambria Math" panose="02040503050406030204" pitchFamily="18" charset="0"/>
                </a:endParaRPr>
              </a:p>
              <a:p>
                <a:pPr lvl="1"/>
                <a:r>
                  <a:rPr lang="en-US" i="1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𝑉𝑎𝑟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𝑉𝑎𝑟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𝑉𝑎𝑟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𝑉𝑎𝑟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Γ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e>
                    </m:d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𝑉𝑎𝑟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𝛾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𝑉𝑎𝑟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𝛾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However, current methods use variances of marginal regressions:</a:t>
                </a:r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𝑉𝑎𝑟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𝑉𝑎𝑟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Γ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𝑉𝑎𝑟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𝛾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𝑉𝑎𝑟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𝛾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marL="0" indent="0">
                  <a:buNone/>
                </a:pPr>
                <a:r>
                  <a:rPr lang="en-US"/>
                  <a:t>Note: IV </a:t>
                </a:r>
                <a:r>
                  <a:rPr lang="en-US" dirty="0"/>
                  <a:t>SNPs are chosen to be in linkage equilibrium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FDCA2-FCC6-2DCD-20E8-7C326A8C3A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0"/>
              </p:nvPr>
            </p:nvSpPr>
            <p:spPr>
              <a:blipFill>
                <a:blip r:embed="rId2"/>
                <a:stretch>
                  <a:fillRect l="-1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26F4ECB-C054-7D7A-E058-789AA0AC8C38}"/>
                  </a:ext>
                </a:extLst>
              </p:cNvPr>
              <p:cNvSpPr txBox="1"/>
              <p:nvPr/>
            </p:nvSpPr>
            <p:spPr>
              <a:xfrm>
                <a:off x="2449237" y="1773316"/>
                <a:ext cx="7258050" cy="1155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Γ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𝛾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𝑉𝑎𝑟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l-GR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Γ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𝛾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26F4ECB-C054-7D7A-E058-789AA0AC8C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9237" y="1773316"/>
                <a:ext cx="7258050" cy="1155766"/>
              </a:xfrm>
              <a:prstGeom prst="rect">
                <a:avLst/>
              </a:prstGeom>
              <a:blipFill>
                <a:blip r:embed="rId3"/>
                <a:stretch>
                  <a:fillRect t="-100000" b="-151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0271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A848C61-C124-4C49-97C4-0B76F6D2E3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5994" y="3203885"/>
            <a:ext cx="5372488" cy="1160369"/>
          </a:xfrm>
        </p:spPr>
        <p:txBody>
          <a:bodyPr>
            <a:normAutofit/>
          </a:bodyPr>
          <a:lstStyle/>
          <a:p>
            <a:r>
              <a:rPr lang="en-US" dirty="0"/>
              <a:t>Thank you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626708A-2BEF-4E77-BD87-2AAB61F6EA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22539" y="4770439"/>
            <a:ext cx="1069748" cy="279307"/>
          </a:xfrm>
        </p:spPr>
        <p:txBody>
          <a:bodyPr wrap="square">
            <a:spAutoFit/>
          </a:bodyPr>
          <a:lstStyle/>
          <a:p>
            <a:r>
              <a:rPr lang="en-US"/>
              <a:t>uiowa.edu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21932-71DD-4ABC-EBE4-30CB35F851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231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115</Words>
  <Application>Microsoft Macintosh PowerPoint</Application>
  <PresentationFormat>Widescreen</PresentationFormat>
  <Paragraphs>27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Roboto</vt:lpstr>
      <vt:lpstr>Roboto Black</vt:lpstr>
      <vt:lpstr>Office Theme</vt:lpstr>
      <vt:lpstr>Valid inference for two sample summary data Mendelian randomization</vt:lpstr>
      <vt:lpstr>Structural Models</vt:lpstr>
      <vt:lpstr>Reduced-Form Models</vt:lpstr>
      <vt:lpstr>GWAS Summary Statistics</vt:lpstr>
      <vt:lpstr>Variance of Inverse Variance Weighted Estimator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Wang, Kai</dc:creator>
  <cp:lastModifiedBy>Wang, Kai</cp:lastModifiedBy>
  <cp:revision>3</cp:revision>
  <dcterms:created xsi:type="dcterms:W3CDTF">2025-04-29T19:36:22Z</dcterms:created>
  <dcterms:modified xsi:type="dcterms:W3CDTF">2025-04-29T21:02:37Z</dcterms:modified>
</cp:coreProperties>
</file>