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21"/>
  </p:notesMasterIdLst>
  <p:handoutMasterIdLst>
    <p:handoutMasterId r:id="rId22"/>
  </p:handoutMasterIdLst>
  <p:sldIdLst>
    <p:sldId id="342" r:id="rId2"/>
    <p:sldId id="344" r:id="rId3"/>
    <p:sldId id="345" r:id="rId4"/>
    <p:sldId id="366" r:id="rId5"/>
    <p:sldId id="360" r:id="rId6"/>
    <p:sldId id="361" r:id="rId7"/>
    <p:sldId id="363" r:id="rId8"/>
    <p:sldId id="362" r:id="rId9"/>
    <p:sldId id="349" r:id="rId10"/>
    <p:sldId id="365" r:id="rId11"/>
    <p:sldId id="353" r:id="rId12"/>
    <p:sldId id="354" r:id="rId13"/>
    <p:sldId id="357" r:id="rId14"/>
    <p:sldId id="356" r:id="rId15"/>
    <p:sldId id="355" r:id="rId16"/>
    <p:sldId id="348" r:id="rId17"/>
    <p:sldId id="352" r:id="rId18"/>
    <p:sldId id="359" r:id="rId19"/>
    <p:sldId id="367" r:id="rId20"/>
  </p:sldIdLst>
  <p:sldSz cx="9144000" cy="6858000" type="screen4x3"/>
  <p:notesSz cx="7315200" cy="9601200"/>
  <p:custDataLst>
    <p:tags r:id="rId23"/>
  </p:custDataLst>
  <p:defaultTextStyle>
    <a:defPPr>
      <a:defRPr lang="en-US"/>
    </a:defPPr>
    <a:lvl1pPr marL="0" algn="l" defTabSz="914292" rtl="0" eaLnBrk="1" latinLnBrk="0" hangingPunct="1">
      <a:defRPr sz="1800" kern="1200">
        <a:solidFill>
          <a:schemeClr val="tx1"/>
        </a:solidFill>
        <a:latin typeface="+mn-lt"/>
        <a:ea typeface="+mn-ea"/>
        <a:cs typeface="+mn-cs"/>
      </a:defRPr>
    </a:lvl1pPr>
    <a:lvl2pPr marL="457146" algn="l" defTabSz="914292" rtl="0" eaLnBrk="1" latinLnBrk="0" hangingPunct="1">
      <a:defRPr sz="1800" kern="1200">
        <a:solidFill>
          <a:schemeClr val="tx1"/>
        </a:solidFill>
        <a:latin typeface="+mn-lt"/>
        <a:ea typeface="+mn-ea"/>
        <a:cs typeface="+mn-cs"/>
      </a:defRPr>
    </a:lvl2pPr>
    <a:lvl3pPr marL="914292" algn="l" defTabSz="914292" rtl="0" eaLnBrk="1" latinLnBrk="0" hangingPunct="1">
      <a:defRPr sz="1800" kern="1200">
        <a:solidFill>
          <a:schemeClr val="tx1"/>
        </a:solidFill>
        <a:latin typeface="+mn-lt"/>
        <a:ea typeface="+mn-ea"/>
        <a:cs typeface="+mn-cs"/>
      </a:defRPr>
    </a:lvl3pPr>
    <a:lvl4pPr marL="1371438" algn="l" defTabSz="914292" rtl="0" eaLnBrk="1" latinLnBrk="0" hangingPunct="1">
      <a:defRPr sz="1800" kern="1200">
        <a:solidFill>
          <a:schemeClr val="tx1"/>
        </a:solidFill>
        <a:latin typeface="+mn-lt"/>
        <a:ea typeface="+mn-ea"/>
        <a:cs typeface="+mn-cs"/>
      </a:defRPr>
    </a:lvl4pPr>
    <a:lvl5pPr marL="1828585" algn="l" defTabSz="914292" rtl="0" eaLnBrk="1" latinLnBrk="0" hangingPunct="1">
      <a:defRPr sz="1800" kern="1200">
        <a:solidFill>
          <a:schemeClr val="tx1"/>
        </a:solidFill>
        <a:latin typeface="+mn-lt"/>
        <a:ea typeface="+mn-ea"/>
        <a:cs typeface="+mn-cs"/>
      </a:defRPr>
    </a:lvl5pPr>
    <a:lvl6pPr marL="2285730" algn="l" defTabSz="914292" rtl="0" eaLnBrk="1" latinLnBrk="0" hangingPunct="1">
      <a:defRPr sz="1800" kern="1200">
        <a:solidFill>
          <a:schemeClr val="tx1"/>
        </a:solidFill>
        <a:latin typeface="+mn-lt"/>
        <a:ea typeface="+mn-ea"/>
        <a:cs typeface="+mn-cs"/>
      </a:defRPr>
    </a:lvl6pPr>
    <a:lvl7pPr marL="2742877" algn="l" defTabSz="914292" rtl="0" eaLnBrk="1" latinLnBrk="0" hangingPunct="1">
      <a:defRPr sz="1800" kern="1200">
        <a:solidFill>
          <a:schemeClr val="tx1"/>
        </a:solidFill>
        <a:latin typeface="+mn-lt"/>
        <a:ea typeface="+mn-ea"/>
        <a:cs typeface="+mn-cs"/>
      </a:defRPr>
    </a:lvl7pPr>
    <a:lvl8pPr marL="3200023" algn="l" defTabSz="914292" rtl="0" eaLnBrk="1" latinLnBrk="0" hangingPunct="1">
      <a:defRPr sz="1800" kern="1200">
        <a:solidFill>
          <a:schemeClr val="tx1"/>
        </a:solidFill>
        <a:latin typeface="+mn-lt"/>
        <a:ea typeface="+mn-ea"/>
        <a:cs typeface="+mn-cs"/>
      </a:defRPr>
    </a:lvl8pPr>
    <a:lvl9pPr marL="3657169" algn="l" defTabSz="91429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p15:clr>
            <a:srgbClr val="A4A3A4"/>
          </p15:clr>
        </p15:guide>
        <p15:guide id="2" pos="96">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lumbia University" initials="CU" lastIdx="11" clrIdx="0"/>
  <p:cmAuthor id="1" name="Cheng, Freddy" initials="FC" lastIdx="1" clrIdx="1"/>
  <p:cmAuthor id="2" name="Maria O'Brien" initials="MO"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8323"/>
    <a:srgbClr val="389DAA"/>
    <a:srgbClr val="89B2DB"/>
    <a:srgbClr val="1D2763"/>
    <a:srgbClr val="A9B52A"/>
    <a:srgbClr val="641868"/>
    <a:srgbClr val="D33320"/>
    <a:srgbClr val="286FB7"/>
    <a:srgbClr val="4990D7"/>
    <a:srgbClr val="2F6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F2D27D-5019-1A45-89F6-E30589BD9AF1}" v="19" dt="2025-05-06T17:22:33.4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30" autoAdjust="0"/>
    <p:restoredTop sz="96234" autoAdjust="0"/>
  </p:normalViewPr>
  <p:slideViewPr>
    <p:cSldViewPr>
      <p:cViewPr varScale="1">
        <p:scale>
          <a:sx n="99" d="100"/>
          <a:sy n="99" d="100"/>
        </p:scale>
        <p:origin x="2192" y="176"/>
      </p:cViewPr>
      <p:guideLst>
        <p:guide orient="horz" pos="384"/>
        <p:guide pos="9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786"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latt, Jonathan M" userId="e75823f0-e5db-4221-bb10-fd6cc8d391e5" providerId="ADAL" clId="{DFF2D27D-5019-1A45-89F6-E30589BD9AF1}"/>
    <pc:docChg chg="undo redo custSel addSld delSld modSld sldOrd modMainMaster">
      <pc:chgData name="Platt, Jonathan M" userId="e75823f0-e5db-4221-bb10-fd6cc8d391e5" providerId="ADAL" clId="{DFF2D27D-5019-1A45-89F6-E30589BD9AF1}" dt="2025-05-06T17:57:39.254" v="932" actId="120"/>
      <pc:docMkLst>
        <pc:docMk/>
      </pc:docMkLst>
      <pc:sldChg chg="modSp mod">
        <pc:chgData name="Platt, Jonathan M" userId="e75823f0-e5db-4221-bb10-fd6cc8d391e5" providerId="ADAL" clId="{DFF2D27D-5019-1A45-89F6-E30589BD9AF1}" dt="2025-05-01T14:05:05.219" v="130" actId="20577"/>
        <pc:sldMkLst>
          <pc:docMk/>
          <pc:sldMk cId="1211093067" sldId="342"/>
        </pc:sldMkLst>
        <pc:spChg chg="mod">
          <ac:chgData name="Platt, Jonathan M" userId="e75823f0-e5db-4221-bb10-fd6cc8d391e5" providerId="ADAL" clId="{DFF2D27D-5019-1A45-89F6-E30589BD9AF1}" dt="2025-05-01T14:05:05.219" v="130" actId="20577"/>
          <ac:spMkLst>
            <pc:docMk/>
            <pc:sldMk cId="1211093067" sldId="342"/>
            <ac:spMk id="4" creationId="{00000000-0000-0000-0000-000000000000}"/>
          </ac:spMkLst>
        </pc:spChg>
      </pc:sldChg>
      <pc:sldChg chg="delSp modSp del mod">
        <pc:chgData name="Platt, Jonathan M" userId="e75823f0-e5db-4221-bb10-fd6cc8d391e5" providerId="ADAL" clId="{DFF2D27D-5019-1A45-89F6-E30589BD9AF1}" dt="2025-05-06T17:26:07.295" v="861" actId="2696"/>
        <pc:sldMkLst>
          <pc:docMk/>
          <pc:sldMk cId="1012841068" sldId="343"/>
        </pc:sldMkLst>
        <pc:spChg chg="del mod">
          <ac:chgData name="Platt, Jonathan M" userId="e75823f0-e5db-4221-bb10-fd6cc8d391e5" providerId="ADAL" clId="{DFF2D27D-5019-1A45-89F6-E30589BD9AF1}" dt="2025-05-06T17:22:20.932" v="830"/>
          <ac:spMkLst>
            <pc:docMk/>
            <pc:sldMk cId="1012841068" sldId="343"/>
            <ac:spMk id="4" creationId="{00000000-0000-0000-0000-000000000000}"/>
          </ac:spMkLst>
        </pc:spChg>
      </pc:sldChg>
      <pc:sldChg chg="addSp delSp modSp mod modClrScheme delAnim modAnim chgLayout">
        <pc:chgData name="Platt, Jonathan M" userId="e75823f0-e5db-4221-bb10-fd6cc8d391e5" providerId="ADAL" clId="{DFF2D27D-5019-1A45-89F6-E30589BD9AF1}" dt="2025-05-06T17:56:13.109" v="931"/>
        <pc:sldMkLst>
          <pc:docMk/>
          <pc:sldMk cId="1772280101" sldId="344"/>
        </pc:sldMkLst>
        <pc:spChg chg="mod ord">
          <ac:chgData name="Platt, Jonathan M" userId="e75823f0-e5db-4221-bb10-fd6cc8d391e5" providerId="ADAL" clId="{DFF2D27D-5019-1A45-89F6-E30589BD9AF1}" dt="2025-05-06T17:20:40.363" v="779" actId="20577"/>
          <ac:spMkLst>
            <pc:docMk/>
            <pc:sldMk cId="1772280101" sldId="344"/>
            <ac:spMk id="2" creationId="{00000000-0000-0000-0000-000000000000}"/>
          </ac:spMkLst>
        </pc:spChg>
        <pc:spChg chg="del mod">
          <ac:chgData name="Platt, Jonathan M" userId="e75823f0-e5db-4221-bb10-fd6cc8d391e5" providerId="ADAL" clId="{DFF2D27D-5019-1A45-89F6-E30589BD9AF1}" dt="2025-05-06T17:20:06.707" v="761" actId="478"/>
          <ac:spMkLst>
            <pc:docMk/>
            <pc:sldMk cId="1772280101" sldId="344"/>
            <ac:spMk id="4" creationId="{00000000-0000-0000-0000-000000000000}"/>
          </ac:spMkLst>
        </pc:spChg>
        <pc:spChg chg="add del mod">
          <ac:chgData name="Platt, Jonathan M" userId="e75823f0-e5db-4221-bb10-fd6cc8d391e5" providerId="ADAL" clId="{DFF2D27D-5019-1A45-89F6-E30589BD9AF1}" dt="2025-05-06T16:52:23.146" v="625" actId="478"/>
          <ac:spMkLst>
            <pc:docMk/>
            <pc:sldMk cId="1772280101" sldId="344"/>
            <ac:spMk id="5" creationId="{FA98BE0D-EF43-A719-5FEF-A566A65D1EB4}"/>
          </ac:spMkLst>
        </pc:spChg>
        <pc:spChg chg="add del mod">
          <ac:chgData name="Platt, Jonathan M" userId="e75823f0-e5db-4221-bb10-fd6cc8d391e5" providerId="ADAL" clId="{DFF2D27D-5019-1A45-89F6-E30589BD9AF1}" dt="2025-05-06T16:52:23.146" v="625" actId="478"/>
          <ac:spMkLst>
            <pc:docMk/>
            <pc:sldMk cId="1772280101" sldId="344"/>
            <ac:spMk id="6" creationId="{1AD402EA-E843-7E2C-CC8B-1AFB3E144864}"/>
          </ac:spMkLst>
        </pc:spChg>
        <pc:spChg chg="add del mod">
          <ac:chgData name="Platt, Jonathan M" userId="e75823f0-e5db-4221-bb10-fd6cc8d391e5" providerId="ADAL" clId="{DFF2D27D-5019-1A45-89F6-E30589BD9AF1}" dt="2025-05-06T17:11:05.034" v="714" actId="478"/>
          <ac:spMkLst>
            <pc:docMk/>
            <pc:sldMk cId="1772280101" sldId="344"/>
            <ac:spMk id="8" creationId="{5F8688F8-B713-CA1D-D2E7-6AD19769FE5C}"/>
          </ac:spMkLst>
        </pc:spChg>
        <pc:spChg chg="add mod">
          <ac:chgData name="Platt, Jonathan M" userId="e75823f0-e5db-4221-bb10-fd6cc8d391e5" providerId="ADAL" clId="{DFF2D27D-5019-1A45-89F6-E30589BD9AF1}" dt="2025-05-06T17:50:42.734" v="915" actId="1076"/>
          <ac:spMkLst>
            <pc:docMk/>
            <pc:sldMk cId="1772280101" sldId="344"/>
            <ac:spMk id="10" creationId="{2CFFF1D1-EE10-DFD6-FA7C-D535D4CCE108}"/>
          </ac:spMkLst>
        </pc:spChg>
        <pc:spChg chg="add mod ord">
          <ac:chgData name="Platt, Jonathan M" userId="e75823f0-e5db-4221-bb10-fd6cc8d391e5" providerId="ADAL" clId="{DFF2D27D-5019-1A45-89F6-E30589BD9AF1}" dt="2025-05-06T17:21:29.531" v="825" actId="20577"/>
          <ac:spMkLst>
            <pc:docMk/>
            <pc:sldMk cId="1772280101" sldId="344"/>
            <ac:spMk id="11" creationId="{E429F654-4623-6C04-5A7B-4838C57A5BC7}"/>
          </ac:spMkLst>
        </pc:spChg>
        <pc:spChg chg="add mod ord">
          <ac:chgData name="Platt, Jonathan M" userId="e75823f0-e5db-4221-bb10-fd6cc8d391e5" providerId="ADAL" clId="{DFF2D27D-5019-1A45-89F6-E30589BD9AF1}" dt="2025-05-06T17:56:13.109" v="931"/>
          <ac:spMkLst>
            <pc:docMk/>
            <pc:sldMk cId="1772280101" sldId="344"/>
            <ac:spMk id="12" creationId="{01C25FA0-752A-D7D6-34E7-8B0BF21C0759}"/>
          </ac:spMkLst>
        </pc:spChg>
        <pc:spChg chg="add mod ord">
          <ac:chgData name="Platt, Jonathan M" userId="e75823f0-e5db-4221-bb10-fd6cc8d391e5" providerId="ADAL" clId="{DFF2D27D-5019-1A45-89F6-E30589BD9AF1}" dt="2025-05-06T17:21:22.684" v="803" actId="20577"/>
          <ac:spMkLst>
            <pc:docMk/>
            <pc:sldMk cId="1772280101" sldId="344"/>
            <ac:spMk id="13" creationId="{038EE671-100E-2415-2FA2-F4E1CB0839E2}"/>
          </ac:spMkLst>
        </pc:spChg>
        <pc:spChg chg="add mod ord">
          <ac:chgData name="Platt, Jonathan M" userId="e75823f0-e5db-4221-bb10-fd6cc8d391e5" providerId="ADAL" clId="{DFF2D27D-5019-1A45-89F6-E30589BD9AF1}" dt="2025-05-06T17:51:10.790" v="919" actId="14100"/>
          <ac:spMkLst>
            <pc:docMk/>
            <pc:sldMk cId="1772280101" sldId="344"/>
            <ac:spMk id="14" creationId="{DB75A24D-0FE9-6CD3-1B61-F63455A77E97}"/>
          </ac:spMkLst>
        </pc:spChg>
        <pc:picChg chg="mod">
          <ac:chgData name="Platt, Jonathan M" userId="e75823f0-e5db-4221-bb10-fd6cc8d391e5" providerId="ADAL" clId="{DFF2D27D-5019-1A45-89F6-E30589BD9AF1}" dt="2025-05-06T17:50:38.062" v="914" actId="14100"/>
          <ac:picMkLst>
            <pc:docMk/>
            <pc:sldMk cId="1772280101" sldId="344"/>
            <ac:picMk id="3" creationId="{00000000-0000-0000-0000-000000000000}"/>
          </ac:picMkLst>
        </pc:picChg>
        <pc:picChg chg="add mod">
          <ac:chgData name="Platt, Jonathan M" userId="e75823f0-e5db-4221-bb10-fd6cc8d391e5" providerId="ADAL" clId="{DFF2D27D-5019-1A45-89F6-E30589BD9AF1}" dt="2025-05-06T17:50:49.340" v="917" actId="1076"/>
          <ac:picMkLst>
            <pc:docMk/>
            <pc:sldMk cId="1772280101" sldId="344"/>
            <ac:picMk id="15" creationId="{20B95DDD-E7E8-490A-41D4-C19ADA4BB230}"/>
          </ac:picMkLst>
        </pc:picChg>
      </pc:sldChg>
      <pc:sldChg chg="modSp mod">
        <pc:chgData name="Platt, Jonathan M" userId="e75823f0-e5db-4221-bb10-fd6cc8d391e5" providerId="ADAL" clId="{DFF2D27D-5019-1A45-89F6-E30589BD9AF1}" dt="2025-05-06T17:13:50.178" v="753" actId="20577"/>
        <pc:sldMkLst>
          <pc:docMk/>
          <pc:sldMk cId="978580961" sldId="345"/>
        </pc:sldMkLst>
        <pc:spChg chg="mod">
          <ac:chgData name="Platt, Jonathan M" userId="e75823f0-e5db-4221-bb10-fd6cc8d391e5" providerId="ADAL" clId="{DFF2D27D-5019-1A45-89F6-E30589BD9AF1}" dt="2025-05-06T17:13:50.178" v="753" actId="20577"/>
          <ac:spMkLst>
            <pc:docMk/>
            <pc:sldMk cId="978580961" sldId="345"/>
            <ac:spMk id="4" creationId="{00000000-0000-0000-0000-000000000000}"/>
          </ac:spMkLst>
        </pc:spChg>
      </pc:sldChg>
      <pc:sldChg chg="del">
        <pc:chgData name="Platt, Jonathan M" userId="e75823f0-e5db-4221-bb10-fd6cc8d391e5" providerId="ADAL" clId="{DFF2D27D-5019-1A45-89F6-E30589BD9AF1}" dt="2025-05-06T16:48:53.549" v="588" actId="2696"/>
        <pc:sldMkLst>
          <pc:docMk/>
          <pc:sldMk cId="276926664" sldId="346"/>
        </pc:sldMkLst>
      </pc:sldChg>
      <pc:sldChg chg="modSp mod ord">
        <pc:chgData name="Platt, Jonathan M" userId="e75823f0-e5db-4221-bb10-fd6cc8d391e5" providerId="ADAL" clId="{DFF2D27D-5019-1A45-89F6-E30589BD9AF1}" dt="2025-05-06T16:23:44.803" v="407" actId="20578"/>
        <pc:sldMkLst>
          <pc:docMk/>
          <pc:sldMk cId="2097491762" sldId="348"/>
        </pc:sldMkLst>
        <pc:spChg chg="mod">
          <ac:chgData name="Platt, Jonathan M" userId="e75823f0-e5db-4221-bb10-fd6cc8d391e5" providerId="ADAL" clId="{DFF2D27D-5019-1A45-89F6-E30589BD9AF1}" dt="2025-05-01T14:05:40.876" v="135"/>
          <ac:spMkLst>
            <pc:docMk/>
            <pc:sldMk cId="2097491762" sldId="348"/>
            <ac:spMk id="2" creationId="{00000000-0000-0000-0000-000000000000}"/>
          </ac:spMkLst>
        </pc:spChg>
      </pc:sldChg>
      <pc:sldChg chg="addSp delSp modSp mod delAnim">
        <pc:chgData name="Platt, Jonathan M" userId="e75823f0-e5db-4221-bb10-fd6cc8d391e5" providerId="ADAL" clId="{DFF2D27D-5019-1A45-89F6-E30589BD9AF1}" dt="2025-05-06T16:39:45.002" v="494" actId="14100"/>
        <pc:sldMkLst>
          <pc:docMk/>
          <pc:sldMk cId="47228469" sldId="349"/>
        </pc:sldMkLst>
        <pc:spChg chg="del">
          <ac:chgData name="Platt, Jonathan M" userId="e75823f0-e5db-4221-bb10-fd6cc8d391e5" providerId="ADAL" clId="{DFF2D27D-5019-1A45-89F6-E30589BD9AF1}" dt="2025-05-06T16:27:17.657" v="432" actId="478"/>
          <ac:spMkLst>
            <pc:docMk/>
            <pc:sldMk cId="47228469" sldId="349"/>
            <ac:spMk id="4" creationId="{00000000-0000-0000-0000-000000000000}"/>
          </ac:spMkLst>
        </pc:spChg>
        <pc:spChg chg="del">
          <ac:chgData name="Platt, Jonathan M" userId="e75823f0-e5db-4221-bb10-fd6cc8d391e5" providerId="ADAL" clId="{DFF2D27D-5019-1A45-89F6-E30589BD9AF1}" dt="2025-05-06T16:27:17.657" v="432" actId="478"/>
          <ac:spMkLst>
            <pc:docMk/>
            <pc:sldMk cId="47228469" sldId="349"/>
            <ac:spMk id="5" creationId="{00000000-0000-0000-0000-000000000000}"/>
          </ac:spMkLst>
        </pc:spChg>
        <pc:spChg chg="del">
          <ac:chgData name="Platt, Jonathan M" userId="e75823f0-e5db-4221-bb10-fd6cc8d391e5" providerId="ADAL" clId="{DFF2D27D-5019-1A45-89F6-E30589BD9AF1}" dt="2025-05-06T16:27:17.657" v="432" actId="478"/>
          <ac:spMkLst>
            <pc:docMk/>
            <pc:sldMk cId="47228469" sldId="349"/>
            <ac:spMk id="6" creationId="{00000000-0000-0000-0000-000000000000}"/>
          </ac:spMkLst>
        </pc:spChg>
        <pc:spChg chg="del">
          <ac:chgData name="Platt, Jonathan M" userId="e75823f0-e5db-4221-bb10-fd6cc8d391e5" providerId="ADAL" clId="{DFF2D27D-5019-1A45-89F6-E30589BD9AF1}" dt="2025-05-06T16:27:17.657" v="432" actId="478"/>
          <ac:spMkLst>
            <pc:docMk/>
            <pc:sldMk cId="47228469" sldId="349"/>
            <ac:spMk id="7" creationId="{00000000-0000-0000-0000-000000000000}"/>
          </ac:spMkLst>
        </pc:spChg>
        <pc:spChg chg="del">
          <ac:chgData name="Platt, Jonathan M" userId="e75823f0-e5db-4221-bb10-fd6cc8d391e5" providerId="ADAL" clId="{DFF2D27D-5019-1A45-89F6-E30589BD9AF1}" dt="2025-05-06T16:27:17.657" v="432" actId="478"/>
          <ac:spMkLst>
            <pc:docMk/>
            <pc:sldMk cId="47228469" sldId="349"/>
            <ac:spMk id="9" creationId="{00000000-0000-0000-0000-000000000000}"/>
          </ac:spMkLst>
        </pc:spChg>
        <pc:spChg chg="del">
          <ac:chgData name="Platt, Jonathan M" userId="e75823f0-e5db-4221-bb10-fd6cc8d391e5" providerId="ADAL" clId="{DFF2D27D-5019-1A45-89F6-E30589BD9AF1}" dt="2025-05-06T16:27:17.657" v="432" actId="478"/>
          <ac:spMkLst>
            <pc:docMk/>
            <pc:sldMk cId="47228469" sldId="349"/>
            <ac:spMk id="10" creationId="{00000000-0000-0000-0000-000000000000}"/>
          </ac:spMkLst>
        </pc:spChg>
        <pc:spChg chg="add del mod">
          <ac:chgData name="Platt, Jonathan M" userId="e75823f0-e5db-4221-bb10-fd6cc8d391e5" providerId="ADAL" clId="{DFF2D27D-5019-1A45-89F6-E30589BD9AF1}" dt="2025-05-06T16:27:20.995" v="433" actId="478"/>
          <ac:spMkLst>
            <pc:docMk/>
            <pc:sldMk cId="47228469" sldId="349"/>
            <ac:spMk id="11" creationId="{C946A80A-4471-1D86-613D-4B5B7537AC46}"/>
          </ac:spMkLst>
        </pc:spChg>
        <pc:spChg chg="mod">
          <ac:chgData name="Platt, Jonathan M" userId="e75823f0-e5db-4221-bb10-fd6cc8d391e5" providerId="ADAL" clId="{DFF2D27D-5019-1A45-89F6-E30589BD9AF1}" dt="2025-05-06T16:28:04.396" v="453" actId="14100"/>
          <ac:spMkLst>
            <pc:docMk/>
            <pc:sldMk cId="47228469" sldId="349"/>
            <ac:spMk id="12" creationId="{00000000-0000-0000-0000-000000000000}"/>
          </ac:spMkLst>
        </pc:spChg>
        <pc:spChg chg="del">
          <ac:chgData name="Platt, Jonathan M" userId="e75823f0-e5db-4221-bb10-fd6cc8d391e5" providerId="ADAL" clId="{DFF2D27D-5019-1A45-89F6-E30589BD9AF1}" dt="2025-05-06T16:27:17.657" v="432" actId="478"/>
          <ac:spMkLst>
            <pc:docMk/>
            <pc:sldMk cId="47228469" sldId="349"/>
            <ac:spMk id="13" creationId="{00000000-0000-0000-0000-000000000000}"/>
          </ac:spMkLst>
        </pc:spChg>
        <pc:spChg chg="del">
          <ac:chgData name="Platt, Jonathan M" userId="e75823f0-e5db-4221-bb10-fd6cc8d391e5" providerId="ADAL" clId="{DFF2D27D-5019-1A45-89F6-E30589BD9AF1}" dt="2025-05-06T16:27:17.657" v="432" actId="478"/>
          <ac:spMkLst>
            <pc:docMk/>
            <pc:sldMk cId="47228469" sldId="349"/>
            <ac:spMk id="14" creationId="{00000000-0000-0000-0000-000000000000}"/>
          </ac:spMkLst>
        </pc:spChg>
        <pc:spChg chg="mod">
          <ac:chgData name="Platt, Jonathan M" userId="e75823f0-e5db-4221-bb10-fd6cc8d391e5" providerId="ADAL" clId="{DFF2D27D-5019-1A45-89F6-E30589BD9AF1}" dt="2025-05-06T16:38:09.956" v="477" actId="1076"/>
          <ac:spMkLst>
            <pc:docMk/>
            <pc:sldMk cId="47228469" sldId="349"/>
            <ac:spMk id="20" creationId="{00000000-0000-0000-0000-000000000000}"/>
          </ac:spMkLst>
        </pc:spChg>
        <pc:spChg chg="mod">
          <ac:chgData name="Platt, Jonathan M" userId="e75823f0-e5db-4221-bb10-fd6cc8d391e5" providerId="ADAL" clId="{DFF2D27D-5019-1A45-89F6-E30589BD9AF1}" dt="2025-05-06T16:38:46.223" v="482" actId="1076"/>
          <ac:spMkLst>
            <pc:docMk/>
            <pc:sldMk cId="47228469" sldId="349"/>
            <ac:spMk id="21" creationId="{00000000-0000-0000-0000-000000000000}"/>
          </ac:spMkLst>
        </pc:spChg>
        <pc:spChg chg="mod">
          <ac:chgData name="Platt, Jonathan M" userId="e75823f0-e5db-4221-bb10-fd6cc8d391e5" providerId="ADAL" clId="{DFF2D27D-5019-1A45-89F6-E30589BD9AF1}" dt="2025-05-06T16:38:14.775" v="478" actId="1076"/>
          <ac:spMkLst>
            <pc:docMk/>
            <pc:sldMk cId="47228469" sldId="349"/>
            <ac:spMk id="22" creationId="{00000000-0000-0000-0000-000000000000}"/>
          </ac:spMkLst>
        </pc:spChg>
        <pc:spChg chg="mod">
          <ac:chgData name="Platt, Jonathan M" userId="e75823f0-e5db-4221-bb10-fd6cc8d391e5" providerId="ADAL" clId="{DFF2D27D-5019-1A45-89F6-E30589BD9AF1}" dt="2025-05-06T16:38:28.332" v="480" actId="1076"/>
          <ac:spMkLst>
            <pc:docMk/>
            <pc:sldMk cId="47228469" sldId="349"/>
            <ac:spMk id="23" creationId="{00000000-0000-0000-0000-000000000000}"/>
          </ac:spMkLst>
        </pc:spChg>
        <pc:spChg chg="mod">
          <ac:chgData name="Platt, Jonathan M" userId="e75823f0-e5db-4221-bb10-fd6cc8d391e5" providerId="ADAL" clId="{DFF2D27D-5019-1A45-89F6-E30589BD9AF1}" dt="2025-05-06T16:38:36.099" v="481" actId="1076"/>
          <ac:spMkLst>
            <pc:docMk/>
            <pc:sldMk cId="47228469" sldId="349"/>
            <ac:spMk id="24" creationId="{00000000-0000-0000-0000-000000000000}"/>
          </ac:spMkLst>
        </pc:spChg>
        <pc:spChg chg="mod">
          <ac:chgData name="Platt, Jonathan M" userId="e75823f0-e5db-4221-bb10-fd6cc8d391e5" providerId="ADAL" clId="{DFF2D27D-5019-1A45-89F6-E30589BD9AF1}" dt="2025-05-06T16:38:24.696" v="479" actId="1076"/>
          <ac:spMkLst>
            <pc:docMk/>
            <pc:sldMk cId="47228469" sldId="349"/>
            <ac:spMk id="25" creationId="{00000000-0000-0000-0000-000000000000}"/>
          </ac:spMkLst>
        </pc:spChg>
        <pc:spChg chg="mod">
          <ac:chgData name="Platt, Jonathan M" userId="e75823f0-e5db-4221-bb10-fd6cc8d391e5" providerId="ADAL" clId="{DFF2D27D-5019-1A45-89F6-E30589BD9AF1}" dt="2025-05-06T16:38:58.109" v="484" actId="1076"/>
          <ac:spMkLst>
            <pc:docMk/>
            <pc:sldMk cId="47228469" sldId="349"/>
            <ac:spMk id="26" creationId="{00000000-0000-0000-0000-000000000000}"/>
          </ac:spMkLst>
        </pc:spChg>
        <pc:spChg chg="mod">
          <ac:chgData name="Platt, Jonathan M" userId="e75823f0-e5db-4221-bb10-fd6cc8d391e5" providerId="ADAL" clId="{DFF2D27D-5019-1A45-89F6-E30589BD9AF1}" dt="2025-05-06T16:38:52.327" v="483" actId="1076"/>
          <ac:spMkLst>
            <pc:docMk/>
            <pc:sldMk cId="47228469" sldId="349"/>
            <ac:spMk id="27" creationId="{00000000-0000-0000-0000-000000000000}"/>
          </ac:spMkLst>
        </pc:spChg>
        <pc:spChg chg="mod">
          <ac:chgData name="Platt, Jonathan M" userId="e75823f0-e5db-4221-bb10-fd6cc8d391e5" providerId="ADAL" clId="{DFF2D27D-5019-1A45-89F6-E30589BD9AF1}" dt="2025-05-06T16:39:01.180" v="485" actId="1076"/>
          <ac:spMkLst>
            <pc:docMk/>
            <pc:sldMk cId="47228469" sldId="349"/>
            <ac:spMk id="28" creationId="{00000000-0000-0000-0000-000000000000}"/>
          </ac:spMkLst>
        </pc:spChg>
        <pc:spChg chg="del">
          <ac:chgData name="Platt, Jonathan M" userId="e75823f0-e5db-4221-bb10-fd6cc8d391e5" providerId="ADAL" clId="{DFF2D27D-5019-1A45-89F6-E30589BD9AF1}" dt="2025-05-06T16:27:17.657" v="432" actId="478"/>
          <ac:spMkLst>
            <pc:docMk/>
            <pc:sldMk cId="47228469" sldId="349"/>
            <ac:spMk id="29" creationId="{00000000-0000-0000-0000-000000000000}"/>
          </ac:spMkLst>
        </pc:spChg>
        <pc:spChg chg="mod">
          <ac:chgData name="Platt, Jonathan M" userId="e75823f0-e5db-4221-bb10-fd6cc8d391e5" providerId="ADAL" clId="{DFF2D27D-5019-1A45-89F6-E30589BD9AF1}" dt="2025-05-06T16:39:45.002" v="494" actId="14100"/>
          <ac:spMkLst>
            <pc:docMk/>
            <pc:sldMk cId="47228469" sldId="349"/>
            <ac:spMk id="30" creationId="{00000000-0000-0000-0000-000000000000}"/>
          </ac:spMkLst>
        </pc:spChg>
        <pc:grpChg chg="mod">
          <ac:chgData name="Platt, Jonathan M" userId="e75823f0-e5db-4221-bb10-fd6cc8d391e5" providerId="ADAL" clId="{DFF2D27D-5019-1A45-89F6-E30589BD9AF1}" dt="2025-05-06T16:37:52.794" v="474" actId="14100"/>
          <ac:grpSpMkLst>
            <pc:docMk/>
            <pc:sldMk cId="47228469" sldId="349"/>
            <ac:grpSpMk id="17" creationId="{00000000-0000-0000-0000-000000000000}"/>
          </ac:grpSpMkLst>
        </pc:grpChg>
      </pc:sldChg>
      <pc:sldChg chg="ord">
        <pc:chgData name="Platt, Jonathan M" userId="e75823f0-e5db-4221-bb10-fd6cc8d391e5" providerId="ADAL" clId="{DFF2D27D-5019-1A45-89F6-E30589BD9AF1}" dt="2025-05-06T16:23:44.803" v="407" actId="20578"/>
        <pc:sldMkLst>
          <pc:docMk/>
          <pc:sldMk cId="308725339" sldId="352"/>
        </pc:sldMkLst>
      </pc:sldChg>
      <pc:sldChg chg="addSp delSp modSp mod">
        <pc:chgData name="Platt, Jonathan M" userId="e75823f0-e5db-4221-bb10-fd6cc8d391e5" providerId="ADAL" clId="{DFF2D27D-5019-1A45-89F6-E30589BD9AF1}" dt="2025-05-06T17:55:15.427" v="926" actId="20577"/>
        <pc:sldMkLst>
          <pc:docMk/>
          <pc:sldMk cId="506396355" sldId="353"/>
        </pc:sldMkLst>
        <pc:spChg chg="mod">
          <ac:chgData name="Platt, Jonathan M" userId="e75823f0-e5db-4221-bb10-fd6cc8d391e5" providerId="ADAL" clId="{DFF2D27D-5019-1A45-89F6-E30589BD9AF1}" dt="2025-05-06T17:55:15.427" v="926" actId="20577"/>
          <ac:spMkLst>
            <pc:docMk/>
            <pc:sldMk cId="506396355" sldId="353"/>
            <ac:spMk id="4" creationId="{00000000-0000-0000-0000-000000000000}"/>
          </ac:spMkLst>
        </pc:spChg>
        <pc:picChg chg="del">
          <ac:chgData name="Platt, Jonathan M" userId="e75823f0-e5db-4221-bb10-fd6cc8d391e5" providerId="ADAL" clId="{DFF2D27D-5019-1A45-89F6-E30589BD9AF1}" dt="2025-05-06T16:42:07.268" v="521" actId="478"/>
          <ac:picMkLst>
            <pc:docMk/>
            <pc:sldMk cId="506396355" sldId="353"/>
            <ac:picMk id="3" creationId="{00000000-0000-0000-0000-000000000000}"/>
          </ac:picMkLst>
        </pc:picChg>
        <pc:picChg chg="mod">
          <ac:chgData name="Platt, Jonathan M" userId="e75823f0-e5db-4221-bb10-fd6cc8d391e5" providerId="ADAL" clId="{DFF2D27D-5019-1A45-89F6-E30589BD9AF1}" dt="2025-05-06T16:46:00.991" v="586" actId="1076"/>
          <ac:picMkLst>
            <pc:docMk/>
            <pc:sldMk cId="506396355" sldId="353"/>
            <ac:picMk id="6" creationId="{00000000-0000-0000-0000-000000000000}"/>
          </ac:picMkLst>
        </pc:picChg>
        <pc:picChg chg="mod">
          <ac:chgData name="Platt, Jonathan M" userId="e75823f0-e5db-4221-bb10-fd6cc8d391e5" providerId="ADAL" clId="{DFF2D27D-5019-1A45-89F6-E30589BD9AF1}" dt="2025-05-06T16:45:29.676" v="576" actId="1076"/>
          <ac:picMkLst>
            <pc:docMk/>
            <pc:sldMk cId="506396355" sldId="353"/>
            <ac:picMk id="7" creationId="{00000000-0000-0000-0000-000000000000}"/>
          </ac:picMkLst>
        </pc:picChg>
        <pc:picChg chg="mod">
          <ac:chgData name="Platt, Jonathan M" userId="e75823f0-e5db-4221-bb10-fd6cc8d391e5" providerId="ADAL" clId="{DFF2D27D-5019-1A45-89F6-E30589BD9AF1}" dt="2025-05-06T16:45:55.806" v="583" actId="1076"/>
          <ac:picMkLst>
            <pc:docMk/>
            <pc:sldMk cId="506396355" sldId="353"/>
            <ac:picMk id="8" creationId="{00000000-0000-0000-0000-000000000000}"/>
          </ac:picMkLst>
        </pc:picChg>
        <pc:picChg chg="add">
          <ac:chgData name="Platt, Jonathan M" userId="e75823f0-e5db-4221-bb10-fd6cc8d391e5" providerId="ADAL" clId="{DFF2D27D-5019-1A45-89F6-E30589BD9AF1}" dt="2025-05-06T16:45:07.990" v="567"/>
          <ac:picMkLst>
            <pc:docMk/>
            <pc:sldMk cId="506396355" sldId="353"/>
            <ac:picMk id="1026" creationId="{BE32120B-6180-0DAF-3C64-5A224EC9B2A0}"/>
          </ac:picMkLst>
        </pc:picChg>
        <pc:picChg chg="add mod">
          <ac:chgData name="Platt, Jonathan M" userId="e75823f0-e5db-4221-bb10-fd6cc8d391e5" providerId="ADAL" clId="{DFF2D27D-5019-1A45-89F6-E30589BD9AF1}" dt="2025-05-06T16:45:33.860" v="578" actId="1076"/>
          <ac:picMkLst>
            <pc:docMk/>
            <pc:sldMk cId="506396355" sldId="353"/>
            <ac:picMk id="1028" creationId="{1A576A86-F994-FA5D-5896-9F318D87ED05}"/>
          </ac:picMkLst>
        </pc:picChg>
      </pc:sldChg>
      <pc:sldChg chg="addSp delSp modSp mod">
        <pc:chgData name="Platt, Jonathan M" userId="e75823f0-e5db-4221-bb10-fd6cc8d391e5" providerId="ADAL" clId="{DFF2D27D-5019-1A45-89F6-E30589BD9AF1}" dt="2025-05-06T16:46:09.080" v="587" actId="1076"/>
        <pc:sldMkLst>
          <pc:docMk/>
          <pc:sldMk cId="988833763" sldId="354"/>
        </pc:sldMkLst>
        <pc:spChg chg="del">
          <ac:chgData name="Platt, Jonathan M" userId="e75823f0-e5db-4221-bb10-fd6cc8d391e5" providerId="ADAL" clId="{DFF2D27D-5019-1A45-89F6-E30589BD9AF1}" dt="2025-05-06T16:25:57.996" v="408" actId="478"/>
          <ac:spMkLst>
            <pc:docMk/>
            <pc:sldMk cId="988833763" sldId="354"/>
            <ac:spMk id="2" creationId="{00000000-0000-0000-0000-000000000000}"/>
          </ac:spMkLst>
        </pc:spChg>
        <pc:spChg chg="del">
          <ac:chgData name="Platt, Jonathan M" userId="e75823f0-e5db-4221-bb10-fd6cc8d391e5" providerId="ADAL" clId="{DFF2D27D-5019-1A45-89F6-E30589BD9AF1}" dt="2025-05-06T16:25:57.996" v="408" actId="478"/>
          <ac:spMkLst>
            <pc:docMk/>
            <pc:sldMk cId="988833763" sldId="354"/>
            <ac:spMk id="4" creationId="{00000000-0000-0000-0000-000000000000}"/>
          </ac:spMkLst>
        </pc:spChg>
        <pc:spChg chg="add mod">
          <ac:chgData name="Platt, Jonathan M" userId="e75823f0-e5db-4221-bb10-fd6cc8d391e5" providerId="ADAL" clId="{DFF2D27D-5019-1A45-89F6-E30589BD9AF1}" dt="2025-05-06T16:26:10.442" v="430" actId="20577"/>
          <ac:spMkLst>
            <pc:docMk/>
            <pc:sldMk cId="988833763" sldId="354"/>
            <ac:spMk id="5" creationId="{4E68658A-1E7D-179F-F2B8-6CB13746516E}"/>
          </ac:spMkLst>
        </pc:spChg>
        <pc:picChg chg="add mod">
          <ac:chgData name="Platt, Jonathan M" userId="e75823f0-e5db-4221-bb10-fd6cc8d391e5" providerId="ADAL" clId="{DFF2D27D-5019-1A45-89F6-E30589BD9AF1}" dt="2025-05-06T16:46:09.080" v="587" actId="1076"/>
          <ac:picMkLst>
            <pc:docMk/>
            <pc:sldMk cId="988833763" sldId="354"/>
            <ac:picMk id="6" creationId="{94570CD5-AE78-21A8-9716-5D95E39BA0AC}"/>
          </ac:picMkLst>
        </pc:picChg>
      </pc:sldChg>
      <pc:sldChg chg="modSp ord">
        <pc:chgData name="Platt, Jonathan M" userId="e75823f0-e5db-4221-bb10-fd6cc8d391e5" providerId="ADAL" clId="{DFF2D27D-5019-1A45-89F6-E30589BD9AF1}" dt="2025-05-06T16:23:44.803" v="407" actId="20578"/>
        <pc:sldMkLst>
          <pc:docMk/>
          <pc:sldMk cId="787773066" sldId="359"/>
        </pc:sldMkLst>
        <pc:spChg chg="mod">
          <ac:chgData name="Platt, Jonathan M" userId="e75823f0-e5db-4221-bb10-fd6cc8d391e5" providerId="ADAL" clId="{DFF2D27D-5019-1A45-89F6-E30589BD9AF1}" dt="2025-05-01T14:05:40.876" v="135"/>
          <ac:spMkLst>
            <pc:docMk/>
            <pc:sldMk cId="787773066" sldId="359"/>
            <ac:spMk id="2" creationId="{00000000-0000-0000-0000-000000000000}"/>
          </ac:spMkLst>
        </pc:spChg>
      </pc:sldChg>
      <pc:sldChg chg="modSp mod">
        <pc:chgData name="Platt, Jonathan M" userId="e75823f0-e5db-4221-bb10-fd6cc8d391e5" providerId="ADAL" clId="{DFF2D27D-5019-1A45-89F6-E30589BD9AF1}" dt="2025-05-06T16:55:51.629" v="651" actId="113"/>
        <pc:sldMkLst>
          <pc:docMk/>
          <pc:sldMk cId="61311951" sldId="360"/>
        </pc:sldMkLst>
        <pc:spChg chg="mod">
          <ac:chgData name="Platt, Jonathan M" userId="e75823f0-e5db-4221-bb10-fd6cc8d391e5" providerId="ADAL" clId="{DFF2D27D-5019-1A45-89F6-E30589BD9AF1}" dt="2025-05-01T14:05:40.876" v="135"/>
          <ac:spMkLst>
            <pc:docMk/>
            <pc:sldMk cId="61311951" sldId="360"/>
            <ac:spMk id="2" creationId="{00000000-0000-0000-0000-000000000000}"/>
          </ac:spMkLst>
        </pc:spChg>
        <pc:spChg chg="mod">
          <ac:chgData name="Platt, Jonathan M" userId="e75823f0-e5db-4221-bb10-fd6cc8d391e5" providerId="ADAL" clId="{DFF2D27D-5019-1A45-89F6-E30589BD9AF1}" dt="2025-05-06T16:55:51.629" v="651" actId="113"/>
          <ac:spMkLst>
            <pc:docMk/>
            <pc:sldMk cId="61311951" sldId="360"/>
            <ac:spMk id="4" creationId="{00000000-0000-0000-0000-000000000000}"/>
          </ac:spMkLst>
        </pc:spChg>
      </pc:sldChg>
      <pc:sldChg chg="modSp mod">
        <pc:chgData name="Platt, Jonathan M" userId="e75823f0-e5db-4221-bb10-fd6cc8d391e5" providerId="ADAL" clId="{DFF2D27D-5019-1A45-89F6-E30589BD9AF1}" dt="2025-05-06T16:56:35.863" v="662" actId="14100"/>
        <pc:sldMkLst>
          <pc:docMk/>
          <pc:sldMk cId="904696613" sldId="361"/>
        </pc:sldMkLst>
        <pc:spChg chg="mod">
          <ac:chgData name="Platt, Jonathan M" userId="e75823f0-e5db-4221-bb10-fd6cc8d391e5" providerId="ADAL" clId="{DFF2D27D-5019-1A45-89F6-E30589BD9AF1}" dt="2025-05-06T16:56:08.140" v="652" actId="14100"/>
          <ac:spMkLst>
            <pc:docMk/>
            <pc:sldMk cId="904696613" sldId="361"/>
            <ac:spMk id="4" creationId="{00000000-0000-0000-0000-000000000000}"/>
          </ac:spMkLst>
        </pc:spChg>
        <pc:spChg chg="mod">
          <ac:chgData name="Platt, Jonathan M" userId="e75823f0-e5db-4221-bb10-fd6cc8d391e5" providerId="ADAL" clId="{DFF2D27D-5019-1A45-89F6-E30589BD9AF1}" dt="2025-05-06T16:56:35.863" v="662" actId="14100"/>
          <ac:spMkLst>
            <pc:docMk/>
            <pc:sldMk cId="904696613" sldId="361"/>
            <ac:spMk id="7" creationId="{00000000-0000-0000-0000-000000000000}"/>
          </ac:spMkLst>
        </pc:spChg>
        <pc:spChg chg="mod">
          <ac:chgData name="Platt, Jonathan M" userId="e75823f0-e5db-4221-bb10-fd6cc8d391e5" providerId="ADAL" clId="{DFF2D27D-5019-1A45-89F6-E30589BD9AF1}" dt="2025-05-06T16:56:32.455" v="661" actId="27636"/>
          <ac:spMkLst>
            <pc:docMk/>
            <pc:sldMk cId="904696613" sldId="361"/>
            <ac:spMk id="9" creationId="{00000000-0000-0000-0000-000000000000}"/>
          </ac:spMkLst>
        </pc:spChg>
      </pc:sldChg>
      <pc:sldChg chg="modSp mod ord">
        <pc:chgData name="Platt, Jonathan M" userId="e75823f0-e5db-4221-bb10-fd6cc8d391e5" providerId="ADAL" clId="{DFF2D27D-5019-1A45-89F6-E30589BD9AF1}" dt="2025-05-06T17:12:22.667" v="722" actId="20578"/>
        <pc:sldMkLst>
          <pc:docMk/>
          <pc:sldMk cId="890419860" sldId="362"/>
        </pc:sldMkLst>
        <pc:spChg chg="mod">
          <ac:chgData name="Platt, Jonathan M" userId="e75823f0-e5db-4221-bb10-fd6cc8d391e5" providerId="ADAL" clId="{DFF2D27D-5019-1A45-89F6-E30589BD9AF1}" dt="2025-05-06T16:59:07.899" v="692" actId="20577"/>
          <ac:spMkLst>
            <pc:docMk/>
            <pc:sldMk cId="890419860" sldId="362"/>
            <ac:spMk id="4" creationId="{00000000-0000-0000-0000-000000000000}"/>
          </ac:spMkLst>
        </pc:spChg>
        <pc:graphicFrameChg chg="mod modGraphic">
          <ac:chgData name="Platt, Jonathan M" userId="e75823f0-e5db-4221-bb10-fd6cc8d391e5" providerId="ADAL" clId="{DFF2D27D-5019-1A45-89F6-E30589BD9AF1}" dt="2025-05-06T17:01:00.013" v="710" actId="14734"/>
          <ac:graphicFrameMkLst>
            <pc:docMk/>
            <pc:sldMk cId="890419860" sldId="362"/>
            <ac:graphicFrameMk id="5" creationId="{00000000-0000-0000-0000-000000000000}"/>
          </ac:graphicFrameMkLst>
        </pc:graphicFrameChg>
      </pc:sldChg>
      <pc:sldChg chg="modSp mod">
        <pc:chgData name="Platt, Jonathan M" userId="e75823f0-e5db-4221-bb10-fd6cc8d391e5" providerId="ADAL" clId="{DFF2D27D-5019-1A45-89F6-E30589BD9AF1}" dt="2025-05-06T17:34:31.785" v="891" actId="1076"/>
        <pc:sldMkLst>
          <pc:docMk/>
          <pc:sldMk cId="1016577511" sldId="363"/>
        </pc:sldMkLst>
        <pc:spChg chg="mod">
          <ac:chgData name="Platt, Jonathan M" userId="e75823f0-e5db-4221-bb10-fd6cc8d391e5" providerId="ADAL" clId="{DFF2D27D-5019-1A45-89F6-E30589BD9AF1}" dt="2025-05-06T17:34:17.150" v="889" actId="20577"/>
          <ac:spMkLst>
            <pc:docMk/>
            <pc:sldMk cId="1016577511" sldId="363"/>
            <ac:spMk id="4" creationId="{00000000-0000-0000-0000-000000000000}"/>
          </ac:spMkLst>
        </pc:spChg>
        <pc:picChg chg="mod">
          <ac:chgData name="Platt, Jonathan M" userId="e75823f0-e5db-4221-bb10-fd6cc8d391e5" providerId="ADAL" clId="{DFF2D27D-5019-1A45-89F6-E30589BD9AF1}" dt="2025-05-06T17:34:31.785" v="891" actId="1076"/>
          <ac:picMkLst>
            <pc:docMk/>
            <pc:sldMk cId="1016577511" sldId="363"/>
            <ac:picMk id="6" creationId="{00000000-0000-0000-0000-000000000000}"/>
          </ac:picMkLst>
        </pc:picChg>
      </pc:sldChg>
      <pc:sldChg chg="modSp mod">
        <pc:chgData name="Platt, Jonathan M" userId="e75823f0-e5db-4221-bb10-fd6cc8d391e5" providerId="ADAL" clId="{DFF2D27D-5019-1A45-89F6-E30589BD9AF1}" dt="2025-05-06T17:55:30.253" v="928" actId="20577"/>
        <pc:sldMkLst>
          <pc:docMk/>
          <pc:sldMk cId="1715749709" sldId="365"/>
        </pc:sldMkLst>
        <pc:spChg chg="mod">
          <ac:chgData name="Platt, Jonathan M" userId="e75823f0-e5db-4221-bb10-fd6cc8d391e5" providerId="ADAL" clId="{DFF2D27D-5019-1A45-89F6-E30589BD9AF1}" dt="2025-05-06T17:55:30.253" v="928" actId="20577"/>
          <ac:spMkLst>
            <pc:docMk/>
            <pc:sldMk cId="1715749709" sldId="365"/>
            <ac:spMk id="4" creationId="{00000000-0000-0000-0000-000000000000}"/>
          </ac:spMkLst>
        </pc:spChg>
      </pc:sldChg>
      <pc:sldChg chg="addSp delSp modSp new mod modClrScheme chgLayout">
        <pc:chgData name="Platt, Jonathan M" userId="e75823f0-e5db-4221-bb10-fd6cc8d391e5" providerId="ADAL" clId="{DFF2D27D-5019-1A45-89F6-E30589BD9AF1}" dt="2025-05-06T17:57:39.254" v="932" actId="120"/>
        <pc:sldMkLst>
          <pc:docMk/>
          <pc:sldMk cId="3325345090" sldId="366"/>
        </pc:sldMkLst>
        <pc:spChg chg="add mod ord">
          <ac:chgData name="Platt, Jonathan M" userId="e75823f0-e5db-4221-bb10-fd6cc8d391e5" providerId="ADAL" clId="{DFF2D27D-5019-1A45-89F6-E30589BD9AF1}" dt="2025-05-06T17:57:39.254" v="932" actId="120"/>
          <ac:spMkLst>
            <pc:docMk/>
            <pc:sldMk cId="3325345090" sldId="366"/>
            <ac:spMk id="3" creationId="{B2D90E95-BE61-E07D-CD91-0D8C891974C1}"/>
          </ac:spMkLst>
        </pc:spChg>
        <pc:spChg chg="add mod ord">
          <ac:chgData name="Platt, Jonathan M" userId="e75823f0-e5db-4221-bb10-fd6cc8d391e5" providerId="ADAL" clId="{DFF2D27D-5019-1A45-89F6-E30589BD9AF1}" dt="2025-05-06T17:13:26.941" v="751" actId="5793"/>
          <ac:spMkLst>
            <pc:docMk/>
            <pc:sldMk cId="3325345090" sldId="366"/>
            <ac:spMk id="4" creationId="{19EDAC67-13E5-76F2-46FF-B34087F5E407}"/>
          </ac:spMkLst>
        </pc:spChg>
      </pc:sldChg>
      <pc:sldChg chg="add ord">
        <pc:chgData name="Platt, Jonathan M" userId="e75823f0-e5db-4221-bb10-fd6cc8d391e5" providerId="ADAL" clId="{DFF2D27D-5019-1A45-89F6-E30589BD9AF1}" dt="2025-05-06T16:39:56.222" v="495" actId="20578"/>
        <pc:sldMkLst>
          <pc:docMk/>
          <pc:sldMk cId="997790811" sldId="367"/>
        </pc:sldMkLst>
      </pc:sldChg>
      <pc:sldMasterChg chg="delSp modSp mod">
        <pc:chgData name="Platt, Jonathan M" userId="e75823f0-e5db-4221-bb10-fd6cc8d391e5" providerId="ADAL" clId="{DFF2D27D-5019-1A45-89F6-E30589BD9AF1}" dt="2025-05-01T14:06:26.695" v="137" actId="14100"/>
        <pc:sldMasterMkLst>
          <pc:docMk/>
          <pc:sldMasterMk cId="3093093626" sldId="2147483691"/>
        </pc:sldMasterMkLst>
        <pc:cxnChg chg="mod">
          <ac:chgData name="Platt, Jonathan M" userId="e75823f0-e5db-4221-bb10-fd6cc8d391e5" providerId="ADAL" clId="{DFF2D27D-5019-1A45-89F6-E30589BD9AF1}" dt="2025-05-01T14:06:26.695" v="137" actId="14100"/>
          <ac:cxnSpMkLst>
            <pc:docMk/>
            <pc:sldMasterMk cId="3093093626" sldId="2147483691"/>
            <ac:cxnSpMk id="6" creationId="{00000000-0000-0000-0000-000000000000}"/>
          </ac:cxnSpMkLst>
        </pc:cxnChg>
      </pc:sldMasterChg>
      <pc:sldMasterChg chg="addSp">
        <pc:chgData name="Platt, Jonathan M" userId="e75823f0-e5db-4221-bb10-fd6cc8d391e5" providerId="ADAL" clId="{DFF2D27D-5019-1A45-89F6-E30589BD9AF1}" dt="2025-05-01T14:05:37.117" v="131"/>
        <pc:sldMasterMkLst>
          <pc:docMk/>
          <pc:sldMasterMk cId="2206970593" sldId="2147483703"/>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170582" cy="480886"/>
          </a:xfrm>
          <a:prstGeom prst="rect">
            <a:avLst/>
          </a:prstGeom>
        </p:spPr>
        <p:txBody>
          <a:bodyPr vert="horz" lIns="81432" tIns="40715" rIns="81432" bIns="40715" rtlCol="0"/>
          <a:lstStyle>
            <a:lvl1pPr algn="l">
              <a:defRPr sz="1000"/>
            </a:lvl1pPr>
          </a:lstStyle>
          <a:p>
            <a:endParaRPr lang="en-US"/>
          </a:p>
        </p:txBody>
      </p:sp>
      <p:sp>
        <p:nvSpPr>
          <p:cNvPr id="3" name="Date Placeholder 2"/>
          <p:cNvSpPr>
            <a:spLocks noGrp="1"/>
          </p:cNvSpPr>
          <p:nvPr>
            <p:ph type="dt" sz="quarter" idx="1"/>
          </p:nvPr>
        </p:nvSpPr>
        <p:spPr>
          <a:xfrm>
            <a:off x="4142968" y="2"/>
            <a:ext cx="3170582" cy="480886"/>
          </a:xfrm>
          <a:prstGeom prst="rect">
            <a:avLst/>
          </a:prstGeom>
        </p:spPr>
        <p:txBody>
          <a:bodyPr vert="horz" lIns="81432" tIns="40715" rIns="81432" bIns="40715" rtlCol="0"/>
          <a:lstStyle>
            <a:lvl1pPr algn="r">
              <a:defRPr sz="1000"/>
            </a:lvl1pPr>
          </a:lstStyle>
          <a:p>
            <a:fld id="{42DE4DD6-0497-4073-A07F-BACAF3B5AA44}" type="datetimeFigureOut">
              <a:rPr lang="en-US" smtClean="0"/>
              <a:t>5/6/25</a:t>
            </a:fld>
            <a:endParaRPr lang="en-US"/>
          </a:p>
        </p:txBody>
      </p:sp>
      <p:sp>
        <p:nvSpPr>
          <p:cNvPr id="4" name="Footer Placeholder 3"/>
          <p:cNvSpPr>
            <a:spLocks noGrp="1"/>
          </p:cNvSpPr>
          <p:nvPr>
            <p:ph type="ftr" sz="quarter" idx="2"/>
          </p:nvPr>
        </p:nvSpPr>
        <p:spPr>
          <a:xfrm>
            <a:off x="5" y="9118663"/>
            <a:ext cx="3170582" cy="480886"/>
          </a:xfrm>
          <a:prstGeom prst="rect">
            <a:avLst/>
          </a:prstGeom>
        </p:spPr>
        <p:txBody>
          <a:bodyPr vert="horz" lIns="81432" tIns="40715" rIns="81432" bIns="40715" rtlCol="0" anchor="b"/>
          <a:lstStyle>
            <a:lvl1pPr algn="l">
              <a:defRPr sz="1000"/>
            </a:lvl1pPr>
          </a:lstStyle>
          <a:p>
            <a:endParaRPr lang="en-US"/>
          </a:p>
        </p:txBody>
      </p:sp>
      <p:sp>
        <p:nvSpPr>
          <p:cNvPr id="5" name="Slide Number Placeholder 4"/>
          <p:cNvSpPr>
            <a:spLocks noGrp="1"/>
          </p:cNvSpPr>
          <p:nvPr>
            <p:ph type="sldNum" sz="quarter" idx="3"/>
          </p:nvPr>
        </p:nvSpPr>
        <p:spPr>
          <a:xfrm>
            <a:off x="4142968" y="9118663"/>
            <a:ext cx="3170582" cy="480886"/>
          </a:xfrm>
          <a:prstGeom prst="rect">
            <a:avLst/>
          </a:prstGeom>
        </p:spPr>
        <p:txBody>
          <a:bodyPr vert="horz" lIns="81432" tIns="40715" rIns="81432" bIns="40715" rtlCol="0" anchor="b"/>
          <a:lstStyle>
            <a:lvl1pPr algn="r">
              <a:defRPr sz="1000"/>
            </a:lvl1pPr>
          </a:lstStyle>
          <a:p>
            <a:fld id="{889A981B-1A9B-4905-B523-5D15ED53057E}" type="slidenum">
              <a:rPr lang="en-US" smtClean="0"/>
              <a:t>‹#›</a:t>
            </a:fld>
            <a:endParaRPr lang="en-US"/>
          </a:p>
        </p:txBody>
      </p:sp>
    </p:spTree>
    <p:extLst>
      <p:ext uri="{BB962C8B-B14F-4D97-AF65-F5344CB8AC3E}">
        <p14:creationId xmlns:p14="http://schemas.microsoft.com/office/powerpoint/2010/main" val="2218418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169920" cy="480060"/>
          </a:xfrm>
          <a:prstGeom prst="rect">
            <a:avLst/>
          </a:prstGeom>
        </p:spPr>
        <p:txBody>
          <a:bodyPr vert="horz" lIns="82605" tIns="41302" rIns="82605" bIns="41302" rtlCol="0"/>
          <a:lstStyle>
            <a:lvl1pPr algn="l">
              <a:defRPr sz="1000"/>
            </a:lvl1pPr>
          </a:lstStyle>
          <a:p>
            <a:endParaRPr lang="en-US"/>
          </a:p>
        </p:txBody>
      </p:sp>
      <p:sp>
        <p:nvSpPr>
          <p:cNvPr id="3" name="Date Placeholder 2"/>
          <p:cNvSpPr>
            <a:spLocks noGrp="1"/>
          </p:cNvSpPr>
          <p:nvPr>
            <p:ph type="dt" idx="1"/>
          </p:nvPr>
        </p:nvSpPr>
        <p:spPr>
          <a:xfrm>
            <a:off x="4143587" y="3"/>
            <a:ext cx="3169920" cy="480060"/>
          </a:xfrm>
          <a:prstGeom prst="rect">
            <a:avLst/>
          </a:prstGeom>
        </p:spPr>
        <p:txBody>
          <a:bodyPr vert="horz" lIns="82605" tIns="41302" rIns="82605" bIns="41302" rtlCol="0"/>
          <a:lstStyle>
            <a:lvl1pPr algn="r">
              <a:defRPr sz="1000"/>
            </a:lvl1pPr>
          </a:lstStyle>
          <a:p>
            <a:fld id="{B1EB5D17-1482-4B71-829E-DEE524F3DC4D}" type="datetimeFigureOut">
              <a:rPr lang="en-US" smtClean="0"/>
              <a:t>5/6/25</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82605" tIns="41302" rIns="82605" bIns="41302"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82605" tIns="41302" rIns="82605" bIns="413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82605" tIns="41302" rIns="82605" bIns="41302" rtlCol="0" anchor="b"/>
          <a:lstStyle>
            <a:lvl1pPr algn="l">
              <a:defRPr sz="10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82605" tIns="41302" rIns="82605" bIns="41302" rtlCol="0" anchor="b"/>
          <a:lstStyle>
            <a:lvl1pPr algn="r">
              <a:defRPr sz="1000"/>
            </a:lvl1pPr>
          </a:lstStyle>
          <a:p>
            <a:fld id="{45F8B6A7-DB98-47EE-9BB0-6897AB4B330D}" type="slidenum">
              <a:rPr lang="en-US" smtClean="0"/>
              <a:t>‹#›</a:t>
            </a:fld>
            <a:endParaRPr lang="en-US"/>
          </a:p>
        </p:txBody>
      </p:sp>
    </p:spTree>
    <p:extLst>
      <p:ext uri="{BB962C8B-B14F-4D97-AF65-F5344CB8AC3E}">
        <p14:creationId xmlns:p14="http://schemas.microsoft.com/office/powerpoint/2010/main" val="2361815244"/>
      </p:ext>
    </p:extLst>
  </p:cSld>
  <p:clrMap bg1="lt1" tx1="dk1" bg2="lt2" tx2="dk2" accent1="accent1" accent2="accent2" accent3="accent3" accent4="accent4" accent5="accent5" accent6="accent6" hlink="hlink" folHlink="folHlink"/>
  <p:notesStyle>
    <a:lvl1pPr marL="0" algn="l" defTabSz="914292" rtl="0" eaLnBrk="1" latinLnBrk="0" hangingPunct="1">
      <a:defRPr sz="1200" kern="1200">
        <a:solidFill>
          <a:schemeClr val="tx1"/>
        </a:solidFill>
        <a:latin typeface="+mn-lt"/>
        <a:ea typeface="+mn-ea"/>
        <a:cs typeface="+mn-cs"/>
      </a:defRPr>
    </a:lvl1pPr>
    <a:lvl2pPr marL="457146" algn="l" defTabSz="914292" rtl="0" eaLnBrk="1" latinLnBrk="0" hangingPunct="1">
      <a:defRPr sz="1200" kern="1200">
        <a:solidFill>
          <a:schemeClr val="tx1"/>
        </a:solidFill>
        <a:latin typeface="+mn-lt"/>
        <a:ea typeface="+mn-ea"/>
        <a:cs typeface="+mn-cs"/>
      </a:defRPr>
    </a:lvl2pPr>
    <a:lvl3pPr marL="914292" algn="l" defTabSz="914292" rtl="0" eaLnBrk="1" latinLnBrk="0" hangingPunct="1">
      <a:defRPr sz="1200" kern="1200">
        <a:solidFill>
          <a:schemeClr val="tx1"/>
        </a:solidFill>
        <a:latin typeface="+mn-lt"/>
        <a:ea typeface="+mn-ea"/>
        <a:cs typeface="+mn-cs"/>
      </a:defRPr>
    </a:lvl3pPr>
    <a:lvl4pPr marL="1371438" algn="l" defTabSz="914292" rtl="0" eaLnBrk="1" latinLnBrk="0" hangingPunct="1">
      <a:defRPr sz="1200" kern="1200">
        <a:solidFill>
          <a:schemeClr val="tx1"/>
        </a:solidFill>
        <a:latin typeface="+mn-lt"/>
        <a:ea typeface="+mn-ea"/>
        <a:cs typeface="+mn-cs"/>
      </a:defRPr>
    </a:lvl4pPr>
    <a:lvl5pPr marL="1828585" algn="l" defTabSz="914292" rtl="0" eaLnBrk="1" latinLnBrk="0" hangingPunct="1">
      <a:defRPr sz="1200" kern="1200">
        <a:solidFill>
          <a:schemeClr val="tx1"/>
        </a:solidFill>
        <a:latin typeface="+mn-lt"/>
        <a:ea typeface="+mn-ea"/>
        <a:cs typeface="+mn-cs"/>
      </a:defRPr>
    </a:lvl5pPr>
    <a:lvl6pPr marL="2285730" algn="l" defTabSz="914292" rtl="0" eaLnBrk="1" latinLnBrk="0" hangingPunct="1">
      <a:defRPr sz="1200" kern="1200">
        <a:solidFill>
          <a:schemeClr val="tx1"/>
        </a:solidFill>
        <a:latin typeface="+mn-lt"/>
        <a:ea typeface="+mn-ea"/>
        <a:cs typeface="+mn-cs"/>
      </a:defRPr>
    </a:lvl6pPr>
    <a:lvl7pPr marL="2742877" algn="l" defTabSz="914292" rtl="0" eaLnBrk="1" latinLnBrk="0" hangingPunct="1">
      <a:defRPr sz="1200" kern="1200">
        <a:solidFill>
          <a:schemeClr val="tx1"/>
        </a:solidFill>
        <a:latin typeface="+mn-lt"/>
        <a:ea typeface="+mn-ea"/>
        <a:cs typeface="+mn-cs"/>
      </a:defRPr>
    </a:lvl7pPr>
    <a:lvl8pPr marL="3200023" algn="l" defTabSz="914292" rtl="0" eaLnBrk="1" latinLnBrk="0" hangingPunct="1">
      <a:defRPr sz="1200" kern="1200">
        <a:solidFill>
          <a:schemeClr val="tx1"/>
        </a:solidFill>
        <a:latin typeface="+mn-lt"/>
        <a:ea typeface="+mn-ea"/>
        <a:cs typeface="+mn-cs"/>
      </a:defRPr>
    </a:lvl8pPr>
    <a:lvl9pPr marL="3657169" algn="l" defTabSz="9142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F8B6A7-DB98-47EE-9BB0-6897AB4B330D}" type="slidenum">
              <a:rPr lang="en-US" smtClean="0"/>
              <a:t>1</a:t>
            </a:fld>
            <a:endParaRPr lang="en-US"/>
          </a:p>
        </p:txBody>
      </p:sp>
    </p:spTree>
    <p:extLst>
      <p:ext uri="{BB962C8B-B14F-4D97-AF65-F5344CB8AC3E}">
        <p14:creationId xmlns:p14="http://schemas.microsoft.com/office/powerpoint/2010/main" val="3389809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Interventions to improve cognition in those who experience childhood adversity can be a useful complement to interventions for emotional and behavioral disturbances. </a:t>
            </a:r>
          </a:p>
          <a:p>
            <a:r>
              <a:rPr lang="en-US" sz="1200" kern="1200" dirty="0">
                <a:solidFill>
                  <a:schemeClr val="tx1"/>
                </a:solidFill>
                <a:effectLst/>
                <a:latin typeface="+mn-lt"/>
                <a:ea typeface="+mn-ea"/>
                <a:cs typeface="+mn-cs"/>
              </a:rPr>
              <a:t>Fortunately, there is evidence that interventions and improvements to developmental environment leads to cognitive recovery in children.</a:t>
            </a:r>
            <a:r>
              <a:rPr lang="en-US" sz="1200" kern="1200" baseline="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Financial assistance programs like Women, Infants, and Children (WIC), and Temporary Assistance to Needy Families (TANF) have positive effects on the cognitive functioning and academic achievement of children in those households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Jackson MI. Early childhood WIC participation, cognitive development and academic achievement. </a:t>
            </a:r>
            <a:r>
              <a:rPr lang="en-US" sz="1200" kern="1200" dirty="0" err="1">
                <a:solidFill>
                  <a:schemeClr val="tx1"/>
                </a:solidFill>
                <a:effectLst/>
                <a:latin typeface="+mn-lt"/>
                <a:ea typeface="+mn-ea"/>
                <a:cs typeface="+mn-cs"/>
              </a:rPr>
              <a:t>Soc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Sci</a:t>
            </a:r>
            <a:r>
              <a:rPr lang="en-US" sz="1200" kern="1200" dirty="0">
                <a:solidFill>
                  <a:schemeClr val="tx1"/>
                </a:solidFill>
                <a:effectLst/>
                <a:latin typeface="+mn-lt"/>
                <a:ea typeface="+mn-ea"/>
                <a:cs typeface="+mn-cs"/>
              </a:rPr>
              <a:t> Med. 2015;126:145–53. </a:t>
            </a:r>
          </a:p>
          <a:p>
            <a:r>
              <a:rPr lang="en-US" sz="1200" kern="1200" dirty="0">
                <a:solidFill>
                  <a:schemeClr val="tx1"/>
                </a:solidFill>
                <a:effectLst/>
                <a:latin typeface="+mn-lt"/>
                <a:ea typeface="+mn-ea"/>
                <a:cs typeface="+mn-cs"/>
              </a:rPr>
              <a:t>Duncan GJ, Brooks‐Gunn J. Family poverty, welfare reform, and child development. Child Dev. 2000;71(1):188–96</a:t>
            </a:r>
            <a:r>
              <a:rPr lang="en-US" dirty="0">
                <a:effectLst/>
              </a:rPr>
              <a:t>  </a:t>
            </a:r>
            <a:endParaRPr lang="en-US" dirty="0"/>
          </a:p>
        </p:txBody>
      </p:sp>
      <p:sp>
        <p:nvSpPr>
          <p:cNvPr id="4" name="Slide Number Placeholder 3"/>
          <p:cNvSpPr>
            <a:spLocks noGrp="1"/>
          </p:cNvSpPr>
          <p:nvPr>
            <p:ph type="sldNum" sz="quarter" idx="10"/>
          </p:nvPr>
        </p:nvSpPr>
        <p:spPr/>
        <p:txBody>
          <a:bodyPr/>
          <a:lstStyle/>
          <a:p>
            <a:fld id="{45F8B6A7-DB98-47EE-9BB0-6897AB4B330D}" type="slidenum">
              <a:rPr lang="en-US" smtClean="0"/>
              <a:t>11</a:t>
            </a:fld>
            <a:endParaRPr lang="en-US"/>
          </a:p>
        </p:txBody>
      </p:sp>
    </p:spTree>
    <p:extLst>
      <p:ext uri="{BB962C8B-B14F-4D97-AF65-F5344CB8AC3E}">
        <p14:creationId xmlns:p14="http://schemas.microsoft.com/office/powerpoint/2010/main" val="525845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F8B6A7-DB98-47EE-9BB0-6897AB4B330D}" type="slidenum">
              <a:rPr lang="en-US" smtClean="0"/>
              <a:t>12</a:t>
            </a:fld>
            <a:endParaRPr lang="en-US"/>
          </a:p>
        </p:txBody>
      </p:sp>
    </p:spTree>
    <p:extLst>
      <p:ext uri="{BB962C8B-B14F-4D97-AF65-F5344CB8AC3E}">
        <p14:creationId xmlns:p14="http://schemas.microsoft.com/office/powerpoint/2010/main" val="2100594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General intelligence and fluid reasoning are, to some extent, social constructs</a:t>
            </a:r>
          </a:p>
          <a:p>
            <a:r>
              <a:rPr lang="en-US" sz="1200" kern="1200" dirty="0">
                <a:solidFill>
                  <a:schemeClr val="tx1"/>
                </a:solidFill>
                <a:effectLst/>
                <a:latin typeface="+mn-lt"/>
                <a:ea typeface="+mn-ea"/>
                <a:cs typeface="+mn-cs"/>
              </a:rPr>
              <a:t>Factor structure is consistent across ethnic groups in the U.S. and elsewhere (</a:t>
            </a:r>
            <a:r>
              <a:rPr lang="en-US" sz="1200" kern="1200" dirty="0" err="1">
                <a:solidFill>
                  <a:schemeClr val="tx1"/>
                </a:solidFill>
                <a:effectLst/>
                <a:latin typeface="+mn-lt"/>
                <a:ea typeface="+mn-ea"/>
                <a:cs typeface="+mn-cs"/>
              </a:rPr>
              <a:t>Chabris</a:t>
            </a:r>
            <a:r>
              <a:rPr lang="en-US" sz="1200" kern="1200" dirty="0">
                <a:solidFill>
                  <a:schemeClr val="tx1"/>
                </a:solidFill>
                <a:effectLst/>
                <a:latin typeface="+mn-lt"/>
                <a:ea typeface="+mn-ea"/>
                <a:cs typeface="+mn-cs"/>
              </a:rPr>
              <a:t>, 2007)</a:t>
            </a:r>
          </a:p>
          <a:p>
            <a:r>
              <a:rPr lang="en-US" sz="1200" kern="1200" dirty="0">
                <a:solidFill>
                  <a:schemeClr val="tx1"/>
                </a:solidFill>
                <a:effectLst/>
                <a:latin typeface="+mn-lt"/>
                <a:ea typeface="+mn-ea"/>
                <a:cs typeface="+mn-cs"/>
              </a:rPr>
              <a:t>g factor found to be the most invariant of all factors in cross-cultural comparisons (Jensen, 1998)</a:t>
            </a:r>
          </a:p>
          <a:p>
            <a:r>
              <a:rPr lang="en-US" sz="1200" kern="1200" dirty="0">
                <a:solidFill>
                  <a:schemeClr val="tx1"/>
                </a:solidFill>
                <a:effectLst/>
                <a:latin typeface="+mn-lt"/>
                <a:ea typeface="+mn-ea"/>
                <a:cs typeface="+mn-cs"/>
              </a:rPr>
              <a:t>Differences in g between the sexes found in some specific domains; greater variance in men (Mackintosh, 2011)</a:t>
            </a:r>
          </a:p>
          <a:p>
            <a:endParaRPr lang="en-US" dirty="0"/>
          </a:p>
        </p:txBody>
      </p:sp>
      <p:sp>
        <p:nvSpPr>
          <p:cNvPr id="4" name="Slide Number Placeholder 3"/>
          <p:cNvSpPr>
            <a:spLocks noGrp="1"/>
          </p:cNvSpPr>
          <p:nvPr>
            <p:ph type="sldNum" sz="quarter" idx="10"/>
          </p:nvPr>
        </p:nvSpPr>
        <p:spPr/>
        <p:txBody>
          <a:bodyPr/>
          <a:lstStyle/>
          <a:p>
            <a:fld id="{45F8B6A7-DB98-47EE-9BB0-6897AB4B330D}" type="slidenum">
              <a:rPr lang="en-US" smtClean="0"/>
              <a:t>13</a:t>
            </a:fld>
            <a:endParaRPr lang="en-US"/>
          </a:p>
        </p:txBody>
      </p:sp>
    </p:spTree>
    <p:extLst>
      <p:ext uri="{BB962C8B-B14F-4D97-AF65-F5344CB8AC3E}">
        <p14:creationId xmlns:p14="http://schemas.microsoft.com/office/powerpoint/2010/main" val="1890346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exposure must precede the outcome (temporality), all confounding must be controlled (exchangeability), one person’s potential outcomes must not depend on another’s treatment (no interference), and no unrepresented versions of treatment (consistency), and individual’s must have a positive probability of receiving every level of exposure for every level of exposure and confounders (positivity).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With respect to temporality, all adversities occurred prior to the K-BIT administration, though there was no measure of IQ prior to adversity exposures. While the estimates were adjusted for confounding due to observed covariates, we cannot empirically verify that the exchangeability has been met using observational data. Interference between individuals is unlikely in a nationally representative sample. Consistency might be violated if there is heterogeneity in the potential outcomes of respondents who report experiencing the same adversity. If this were to occur, the estimates could be interpreted as a random draw of the variation present under each adversity (63). The positivity assumption was assessed by examining the influence of individual observations on the estimator, as a highly influential observation indicates near positivity violations in that individual’s covariate strata (64). There were minimal influential outliers in our mean difference estimates, satisfying the positivity assumption. A description of the estimated model weights and influence curve quantiles can be found in supplementary appendix 1.</a:t>
            </a:r>
          </a:p>
          <a:p>
            <a:r>
              <a:rPr lang="en-US" sz="1200" kern="1200" dirty="0">
                <a:solidFill>
                  <a:schemeClr val="tx1"/>
                </a:solidFill>
                <a:effectLst/>
                <a:latin typeface="+mn-lt"/>
                <a:ea typeface="+mn-ea"/>
                <a:cs typeface="+mn-cs"/>
              </a:rPr>
              <a:t>Although many are untestable, careful consideration of the assumptions necessary for valid causal inference allows us consider the specific strengths and limitations of the data with respect to interpreting results as causal effects (65).</a:t>
            </a:r>
            <a:r>
              <a:rPr lang="en-US" dirty="0">
                <a:effectLst/>
              </a:rPr>
              <a:t> </a:t>
            </a:r>
            <a:endParaRPr lang="en-US" dirty="0"/>
          </a:p>
        </p:txBody>
      </p:sp>
      <p:sp>
        <p:nvSpPr>
          <p:cNvPr id="4" name="Slide Number Placeholder 3"/>
          <p:cNvSpPr>
            <a:spLocks noGrp="1"/>
          </p:cNvSpPr>
          <p:nvPr>
            <p:ph type="sldNum" sz="quarter" idx="10"/>
          </p:nvPr>
        </p:nvSpPr>
        <p:spPr/>
        <p:txBody>
          <a:bodyPr/>
          <a:lstStyle/>
          <a:p>
            <a:fld id="{45F8B6A7-DB98-47EE-9BB0-6897AB4B330D}" type="slidenum">
              <a:rPr lang="en-US" smtClean="0"/>
              <a:t>14</a:t>
            </a:fld>
            <a:endParaRPr lang="en-US"/>
          </a:p>
        </p:txBody>
      </p:sp>
    </p:spTree>
    <p:extLst>
      <p:ext uri="{BB962C8B-B14F-4D97-AF65-F5344CB8AC3E}">
        <p14:creationId xmlns:p14="http://schemas.microsoft.com/office/powerpoint/2010/main" val="372351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9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results of this study should be interpreted in the light of several limitations. The study data are cross-sectional, which limits the ability to assign temporality and may affect the recall of adversity experiences. However, as data are from an adolescent sample, the period of recall was relatively short which we expect to mitigate any significant effects of recall bias. Also, we were unable to examine differences in the timing, duration, and intensity of the adversities. Further research in this area might consider the differences in the consequences related to these potentially meaningful characteristics of childhood adversity, including the effects of cognitive deficits that occurred prior to childhood adversity (89). While parameter estimates were adjusted for a number of known confounders, there may be unmeasured confounding leading to violations of exchangeability assumption. For example, poverty and low-SES are complex and are likely related to a host of related experiences that may themselves affect adolescent IQ, such as physical health, nutrition, and harmful environmental exposures such as air and water pollutants, lead, and other toxins (90). Unfortunately, these exposures were not measured in the NCS-A. While we do not believe that environmental exposures would fully explain the relationship between fluid reasoning and such a broad array of adversities, they should be considered in future replication studies.</a:t>
            </a:r>
          </a:p>
          <a:p>
            <a:pPr marL="0" marR="0" indent="0" algn="l" defTabSz="914292"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29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Two pieces of evidence argue for a stronger influence of environmental than genetic factors.  First, although children raised in low-SES environments have consistently been shown to exhibit differences in cortical structure and function (35,73), a recent study demonstrated that no such differences were present at birth (80)—such differences would be expected if effects were solely due to genetics. Second, when children raised in deprived institutional settings were randomized into high-quality family placements, significant improvements in IQ were observed, particularly for children placed earlier in development (30). The experimental design of this study provides strong evidence for environmentally-mediated effects of cognitive enrichment and stimulation on IQ in children.</a:t>
            </a:r>
          </a:p>
          <a:p>
            <a:pPr marL="0" marR="0" indent="0" algn="l" defTabSz="914292"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F8B6A7-DB98-47EE-9BB0-6897AB4B330D}" type="slidenum">
              <a:rPr lang="en-US" smtClean="0"/>
              <a:t>15</a:t>
            </a:fld>
            <a:endParaRPr lang="en-US"/>
          </a:p>
        </p:txBody>
      </p:sp>
    </p:spTree>
    <p:extLst>
      <p:ext uri="{BB962C8B-B14F-4D97-AF65-F5344CB8AC3E}">
        <p14:creationId xmlns:p14="http://schemas.microsoft.com/office/powerpoint/2010/main" val="191001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Merikangas</a:t>
            </a:r>
            <a:r>
              <a:rPr lang="en-US" dirty="0"/>
              <a:t> K, </a:t>
            </a:r>
            <a:r>
              <a:rPr lang="en-US" dirty="0" err="1"/>
              <a:t>Avenevoli</a:t>
            </a:r>
            <a:r>
              <a:rPr lang="en-US" dirty="0"/>
              <a:t> S, Costello J, </a:t>
            </a:r>
            <a:r>
              <a:rPr lang="en-US" dirty="0" err="1"/>
              <a:t>Koretz</a:t>
            </a:r>
            <a:r>
              <a:rPr lang="en-US" dirty="0"/>
              <a:t> D, Kessler RC. National comorbidity survey replication adolescent supplement (NCS-A): I. Background and measures. J Am </a:t>
            </a:r>
            <a:r>
              <a:rPr lang="en-US" dirty="0" err="1"/>
              <a:t>Acad</a:t>
            </a:r>
            <a:r>
              <a:rPr lang="en-US" dirty="0"/>
              <a:t> Child </a:t>
            </a:r>
            <a:r>
              <a:rPr lang="en-US" dirty="0" err="1"/>
              <a:t>Adolesc</a:t>
            </a:r>
            <a:r>
              <a:rPr lang="en-US" dirty="0"/>
              <a:t> Psychiatry. 2009;48(4):367–9. </a:t>
            </a:r>
          </a:p>
          <a:p>
            <a:endParaRPr lang="en-US" dirty="0"/>
          </a:p>
          <a:p>
            <a:r>
              <a:rPr lang="en-US" dirty="0"/>
              <a:t>Kessler RC, </a:t>
            </a:r>
            <a:r>
              <a:rPr lang="en-US" dirty="0" err="1"/>
              <a:t>Avenevoli</a:t>
            </a:r>
            <a:r>
              <a:rPr lang="en-US" dirty="0"/>
              <a:t> S, Costello EJ, Green JG, Gruber MJ, </a:t>
            </a:r>
            <a:r>
              <a:rPr lang="en-US" dirty="0" err="1"/>
              <a:t>Heeringa</a:t>
            </a:r>
            <a:r>
              <a:rPr lang="en-US" dirty="0"/>
              <a:t> S, et al. National comorbidity survey replication adolescent supplement (NCS-A): II. Overview and design. J Am </a:t>
            </a:r>
            <a:r>
              <a:rPr lang="en-US" dirty="0" err="1"/>
              <a:t>Acad</a:t>
            </a:r>
            <a:r>
              <a:rPr lang="en-US" dirty="0"/>
              <a:t> Child </a:t>
            </a:r>
            <a:r>
              <a:rPr lang="en-US" dirty="0" err="1"/>
              <a:t>Adolesc</a:t>
            </a:r>
            <a:r>
              <a:rPr lang="en-US" dirty="0"/>
              <a:t> Psychiatry. 2009;48(4):380–5. </a:t>
            </a:r>
          </a:p>
          <a:p>
            <a:endParaRPr lang="en-US" dirty="0"/>
          </a:p>
        </p:txBody>
      </p:sp>
      <p:sp>
        <p:nvSpPr>
          <p:cNvPr id="4" name="Slide Number Placeholder 3"/>
          <p:cNvSpPr>
            <a:spLocks noGrp="1"/>
          </p:cNvSpPr>
          <p:nvPr>
            <p:ph type="sldNum" sz="quarter" idx="10"/>
          </p:nvPr>
        </p:nvSpPr>
        <p:spPr/>
        <p:txBody>
          <a:bodyPr/>
          <a:lstStyle/>
          <a:p>
            <a:fld id="{45F8B6A7-DB98-47EE-9BB0-6897AB4B330D}" type="slidenum">
              <a:rPr lang="en-US" smtClean="0"/>
              <a:t>16</a:t>
            </a:fld>
            <a:endParaRPr lang="en-US"/>
          </a:p>
        </p:txBody>
      </p:sp>
    </p:spTree>
    <p:extLst>
      <p:ext uri="{BB962C8B-B14F-4D97-AF65-F5344CB8AC3E}">
        <p14:creationId xmlns:p14="http://schemas.microsoft.com/office/powerpoint/2010/main" val="1599978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9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Kaufman, A. S., &amp; Kaufman, N. L. (1990). Manual for the Kaufman Brief Intelligence Test. Circle Pines, MN: American Guidance Service.</a:t>
            </a:r>
          </a:p>
        </p:txBody>
      </p:sp>
      <p:sp>
        <p:nvSpPr>
          <p:cNvPr id="4" name="Slide Number Placeholder 3"/>
          <p:cNvSpPr>
            <a:spLocks noGrp="1"/>
          </p:cNvSpPr>
          <p:nvPr>
            <p:ph type="sldNum" sz="quarter" idx="10"/>
          </p:nvPr>
        </p:nvSpPr>
        <p:spPr/>
        <p:txBody>
          <a:bodyPr/>
          <a:lstStyle/>
          <a:p>
            <a:fld id="{45F8B6A7-DB98-47EE-9BB0-6897AB4B330D}" type="slidenum">
              <a:rPr lang="en-US" smtClean="0"/>
              <a:t>17</a:t>
            </a:fld>
            <a:endParaRPr lang="en-US"/>
          </a:p>
        </p:txBody>
      </p:sp>
    </p:spTree>
    <p:extLst>
      <p:ext uri="{BB962C8B-B14F-4D97-AF65-F5344CB8AC3E}">
        <p14:creationId xmlns:p14="http://schemas.microsoft.com/office/powerpoint/2010/main" val="426281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F8B6A7-DB98-47EE-9BB0-6897AB4B330D}" type="slidenum">
              <a:rPr lang="en-US" smtClean="0"/>
              <a:t>18</a:t>
            </a:fld>
            <a:endParaRPr lang="en-US"/>
          </a:p>
        </p:txBody>
      </p:sp>
    </p:spTree>
    <p:extLst>
      <p:ext uri="{BB962C8B-B14F-4D97-AF65-F5344CB8AC3E}">
        <p14:creationId xmlns:p14="http://schemas.microsoft.com/office/powerpoint/2010/main" val="865236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19763-D66D-381D-2F28-2F87063BBA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E57485-DF75-8069-0CB8-42100A6385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6C70A8-EE76-CB08-9A5C-BDCB0EC9F6F7}"/>
              </a:ext>
            </a:extLst>
          </p:cNvPr>
          <p:cNvSpPr>
            <a:spLocks noGrp="1"/>
          </p:cNvSpPr>
          <p:nvPr>
            <p:ph type="body" idx="1"/>
          </p:nvPr>
        </p:nvSpPr>
        <p:spPr/>
        <p:txBody>
          <a:bodyPr/>
          <a:lstStyle/>
          <a:p>
            <a:pPr marL="0" marR="0" indent="0" algn="l" defTabSz="91429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Figure 1. TMLE estimated differences in K−BIT means in the presence vs. absence of childhood adversities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among a representative sample of 10,073 adolescents in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United States, 2001−2004 </a:t>
            </a:r>
            <a:endParaRPr lang="en-US" dirty="0">
              <a:effectLst/>
            </a:endParaRPr>
          </a:p>
          <a:p>
            <a:endParaRPr lang="en-US" dirty="0"/>
          </a:p>
        </p:txBody>
      </p:sp>
      <p:sp>
        <p:nvSpPr>
          <p:cNvPr id="4" name="Slide Number Placeholder 3">
            <a:extLst>
              <a:ext uri="{FF2B5EF4-FFF2-40B4-BE49-F238E27FC236}">
                <a16:creationId xmlns:a16="http://schemas.microsoft.com/office/drawing/2014/main" id="{CD8DB83F-BCE9-6A67-D6E8-30576CCE6C69}"/>
              </a:ext>
            </a:extLst>
          </p:cNvPr>
          <p:cNvSpPr>
            <a:spLocks noGrp="1"/>
          </p:cNvSpPr>
          <p:nvPr>
            <p:ph type="sldNum" sz="quarter" idx="10"/>
          </p:nvPr>
        </p:nvSpPr>
        <p:spPr/>
        <p:txBody>
          <a:bodyPr/>
          <a:lstStyle/>
          <a:p>
            <a:fld id="{45F8B6A7-DB98-47EE-9BB0-6897AB4B330D}" type="slidenum">
              <a:rPr lang="en-US" smtClean="0"/>
              <a:t>19</a:t>
            </a:fld>
            <a:endParaRPr lang="en-US"/>
          </a:p>
        </p:txBody>
      </p:sp>
    </p:spTree>
    <p:extLst>
      <p:ext uri="{BB962C8B-B14F-4D97-AF65-F5344CB8AC3E}">
        <p14:creationId xmlns:p14="http://schemas.microsoft.com/office/powerpoint/2010/main" val="2078842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9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different</a:t>
            </a:r>
            <a:r>
              <a:rPr lang="en-US" sz="1200" kern="1200" baseline="0" dirty="0">
                <a:solidFill>
                  <a:schemeClr val="tx1"/>
                </a:solidFill>
                <a:effectLst/>
                <a:latin typeface="+mn-lt"/>
                <a:ea typeface="+mn-ea"/>
                <a:cs typeface="+mn-cs"/>
              </a:rPr>
              <a:t> experiences</a:t>
            </a:r>
            <a:r>
              <a:rPr lang="en-US" sz="1200" kern="1200" dirty="0">
                <a:solidFill>
                  <a:schemeClr val="tx1"/>
                </a:solidFill>
                <a:effectLst/>
                <a:latin typeface="+mn-lt"/>
                <a:ea typeface="+mn-ea"/>
                <a:cs typeface="+mn-cs"/>
              </a:rPr>
              <a:t> are important to distinguish because they may influence cognitive development and intelligence through different</a:t>
            </a:r>
            <a:r>
              <a:rPr lang="en-US" sz="1200" kern="1200" baseline="0" dirty="0">
                <a:solidFill>
                  <a:schemeClr val="tx1"/>
                </a:solidFill>
                <a:effectLst/>
                <a:latin typeface="+mn-lt"/>
                <a:ea typeface="+mn-ea"/>
                <a:cs typeface="+mn-cs"/>
              </a:rPr>
              <a:t> mechanisms. </a:t>
            </a:r>
            <a:endParaRPr lang="en-US" sz="1200" kern="1200" dirty="0">
              <a:solidFill>
                <a:schemeClr val="tx1"/>
              </a:solidFill>
              <a:effectLst/>
              <a:latin typeface="+mn-lt"/>
              <a:ea typeface="+mn-ea"/>
              <a:cs typeface="+mn-cs"/>
            </a:endParaRPr>
          </a:p>
          <a:p>
            <a:pPr marL="0" marR="0" indent="0" algn="l" defTabSz="91429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Threat may influence many different brain regions through well-characterized stress pathways associated with reductions in hippocampal volume and associated para-hippocampal regions, which may in turn influence learning and memory</a:t>
            </a:r>
          </a:p>
          <a:p>
            <a:pPr marL="0" marR="0" indent="0" algn="l" defTabSz="91429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Deprivation may reduce cognitive ability, mediated by accelerated and extreme synaptic pruning in cortical regions involved in complex cognitive functions in response to an absence of expected environmental inputs</a:t>
            </a:r>
          </a:p>
          <a:p>
            <a:pPr marL="0" marR="0" indent="0" algn="l" defTabSz="914292"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292"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292"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pPr marL="0" marR="0" indent="0" algn="l" defTabSz="914292"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Almas AN, </a:t>
            </a:r>
            <a:r>
              <a:rPr lang="en-US" sz="800" kern="1200" dirty="0" err="1">
                <a:solidFill>
                  <a:schemeClr val="tx1"/>
                </a:solidFill>
                <a:effectLst/>
                <a:latin typeface="+mn-lt"/>
                <a:ea typeface="+mn-ea"/>
                <a:cs typeface="+mn-cs"/>
              </a:rPr>
              <a:t>Degnan</a:t>
            </a:r>
            <a:r>
              <a:rPr lang="en-US" sz="800" kern="1200" dirty="0">
                <a:solidFill>
                  <a:schemeClr val="tx1"/>
                </a:solidFill>
                <a:effectLst/>
                <a:latin typeface="+mn-lt"/>
                <a:ea typeface="+mn-ea"/>
                <a:cs typeface="+mn-cs"/>
              </a:rPr>
              <a:t> KA, </a:t>
            </a:r>
            <a:r>
              <a:rPr lang="en-US" sz="800" kern="1200" dirty="0" err="1">
                <a:solidFill>
                  <a:schemeClr val="tx1"/>
                </a:solidFill>
                <a:effectLst/>
                <a:latin typeface="+mn-lt"/>
                <a:ea typeface="+mn-ea"/>
                <a:cs typeface="+mn-cs"/>
              </a:rPr>
              <a:t>Radulescu</a:t>
            </a:r>
            <a:r>
              <a:rPr lang="en-US" sz="800" kern="1200" dirty="0">
                <a:solidFill>
                  <a:schemeClr val="tx1"/>
                </a:solidFill>
                <a:effectLst/>
                <a:latin typeface="+mn-lt"/>
                <a:ea typeface="+mn-ea"/>
                <a:cs typeface="+mn-cs"/>
              </a:rPr>
              <a:t> A, Nelson CA, </a:t>
            </a:r>
            <a:r>
              <a:rPr lang="en-US" sz="800" kern="1200" dirty="0" err="1">
                <a:solidFill>
                  <a:schemeClr val="tx1"/>
                </a:solidFill>
                <a:effectLst/>
                <a:latin typeface="+mn-lt"/>
                <a:ea typeface="+mn-ea"/>
                <a:cs typeface="+mn-cs"/>
              </a:rPr>
              <a:t>Zeanah</a:t>
            </a:r>
            <a:r>
              <a:rPr lang="en-US" sz="800" kern="1200" dirty="0">
                <a:solidFill>
                  <a:schemeClr val="tx1"/>
                </a:solidFill>
                <a:effectLst/>
                <a:latin typeface="+mn-lt"/>
                <a:ea typeface="+mn-ea"/>
                <a:cs typeface="+mn-cs"/>
              </a:rPr>
              <a:t> CH, Fox NA. Effects of early intervention and the moderating effects of brain activity on institutionalized children’s social skills at age 8. Proc Natl </a:t>
            </a:r>
            <a:r>
              <a:rPr lang="en-US" sz="800" kern="1200" dirty="0" err="1">
                <a:solidFill>
                  <a:schemeClr val="tx1"/>
                </a:solidFill>
                <a:effectLst/>
                <a:latin typeface="+mn-lt"/>
                <a:ea typeface="+mn-ea"/>
                <a:cs typeface="+mn-cs"/>
              </a:rPr>
              <a:t>Acad</a:t>
            </a:r>
            <a:r>
              <a:rPr lang="en-US" sz="800" kern="1200" dirty="0">
                <a:solidFill>
                  <a:schemeClr val="tx1"/>
                </a:solidFill>
                <a:effectLst/>
                <a:latin typeface="+mn-lt"/>
                <a:ea typeface="+mn-ea"/>
                <a:cs typeface="+mn-cs"/>
              </a:rPr>
              <a:t> Sci. 2012;109(Supplement 2):17228–31. </a:t>
            </a:r>
          </a:p>
          <a:p>
            <a:pPr marL="0" marR="0" indent="0" algn="l" defTabSz="914292"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Dodge KA, Pettit GS, Bates JE, Valente E. Social information-processing patterns partially mediate the effect of early physical abuse on later conduct problems. J </a:t>
            </a:r>
            <a:r>
              <a:rPr lang="en-US" sz="800" kern="1200" dirty="0" err="1">
                <a:solidFill>
                  <a:schemeClr val="tx1"/>
                </a:solidFill>
                <a:effectLst/>
                <a:latin typeface="+mn-lt"/>
                <a:ea typeface="+mn-ea"/>
                <a:cs typeface="+mn-cs"/>
              </a:rPr>
              <a:t>Abnorm</a:t>
            </a:r>
            <a:r>
              <a:rPr lang="en-US" sz="800" kern="1200" dirty="0">
                <a:solidFill>
                  <a:schemeClr val="tx1"/>
                </a:solidFill>
                <a:effectLst/>
                <a:latin typeface="+mn-lt"/>
                <a:ea typeface="+mn-ea"/>
                <a:cs typeface="+mn-cs"/>
              </a:rPr>
              <a:t> Psychol. 1995;104(4):632. </a:t>
            </a:r>
          </a:p>
          <a:p>
            <a:pPr marL="0" marR="0" indent="0" algn="l" defTabSz="914292" rtl="0" eaLnBrk="1" fontAlgn="auto" latinLnBrk="0" hangingPunct="1">
              <a:lnSpc>
                <a:spcPct val="100000"/>
              </a:lnSpc>
              <a:spcBef>
                <a:spcPts val="0"/>
              </a:spcBef>
              <a:spcAft>
                <a:spcPts val="0"/>
              </a:spcAft>
              <a:buClrTx/>
              <a:buSzTx/>
              <a:buFontTx/>
              <a:buNone/>
              <a:tabLst/>
              <a:defRPr/>
            </a:pPr>
            <a:r>
              <a:rPr lang="en-US" sz="800" kern="1200" dirty="0" err="1">
                <a:solidFill>
                  <a:schemeClr val="tx1"/>
                </a:solidFill>
                <a:effectLst/>
                <a:latin typeface="+mn-lt"/>
                <a:ea typeface="+mn-ea"/>
                <a:cs typeface="+mn-cs"/>
              </a:rPr>
              <a:t>Cicchetti</a:t>
            </a:r>
            <a:r>
              <a:rPr lang="en-US" sz="800" kern="1200" dirty="0">
                <a:solidFill>
                  <a:schemeClr val="tx1"/>
                </a:solidFill>
                <a:effectLst/>
                <a:latin typeface="+mn-lt"/>
                <a:ea typeface="+mn-ea"/>
                <a:cs typeface="+mn-cs"/>
              </a:rPr>
              <a:t> D, </a:t>
            </a:r>
            <a:r>
              <a:rPr lang="en-US" sz="800" kern="1200" dirty="0" err="1">
                <a:solidFill>
                  <a:schemeClr val="tx1"/>
                </a:solidFill>
                <a:effectLst/>
                <a:latin typeface="+mn-lt"/>
                <a:ea typeface="+mn-ea"/>
                <a:cs typeface="+mn-cs"/>
              </a:rPr>
              <a:t>Toth</a:t>
            </a:r>
            <a:r>
              <a:rPr lang="en-US" sz="800" kern="1200" dirty="0">
                <a:solidFill>
                  <a:schemeClr val="tx1"/>
                </a:solidFill>
                <a:effectLst/>
                <a:latin typeface="+mn-lt"/>
                <a:ea typeface="+mn-ea"/>
                <a:cs typeface="+mn-cs"/>
              </a:rPr>
              <a:t> SL. A developmental psychopathology perspective on child abuse and neglect. J Am </a:t>
            </a:r>
            <a:r>
              <a:rPr lang="en-US" sz="800" kern="1200" dirty="0" err="1">
                <a:solidFill>
                  <a:schemeClr val="tx1"/>
                </a:solidFill>
                <a:effectLst/>
                <a:latin typeface="+mn-lt"/>
                <a:ea typeface="+mn-ea"/>
                <a:cs typeface="+mn-cs"/>
              </a:rPr>
              <a:t>Acad</a:t>
            </a:r>
            <a:r>
              <a:rPr lang="en-US" sz="800" kern="1200" dirty="0">
                <a:solidFill>
                  <a:schemeClr val="tx1"/>
                </a:solidFill>
                <a:effectLst/>
                <a:latin typeface="+mn-lt"/>
                <a:ea typeface="+mn-ea"/>
                <a:cs typeface="+mn-cs"/>
              </a:rPr>
              <a:t> Child </a:t>
            </a:r>
            <a:r>
              <a:rPr lang="en-US" sz="800" kern="1200" dirty="0" err="1">
                <a:solidFill>
                  <a:schemeClr val="tx1"/>
                </a:solidFill>
                <a:effectLst/>
                <a:latin typeface="+mn-lt"/>
                <a:ea typeface="+mn-ea"/>
                <a:cs typeface="+mn-cs"/>
              </a:rPr>
              <a:t>Adolesc</a:t>
            </a:r>
            <a:r>
              <a:rPr lang="en-US" sz="800" kern="1200" dirty="0">
                <a:solidFill>
                  <a:schemeClr val="tx1"/>
                </a:solidFill>
                <a:effectLst/>
                <a:latin typeface="+mn-lt"/>
                <a:ea typeface="+mn-ea"/>
                <a:cs typeface="+mn-cs"/>
              </a:rPr>
              <a:t> Psychiatry. 1995;34(5):541–65. </a:t>
            </a:r>
          </a:p>
          <a:p>
            <a:pPr marL="0" marR="0" indent="0" algn="l" defTabSz="914292"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Turner HA, Butler MJ. Direct and indirect effects of childhood adversity on depressive symptoms in young adults. J Youth </a:t>
            </a:r>
            <a:r>
              <a:rPr lang="en-US" sz="800" kern="1200" dirty="0" err="1">
                <a:solidFill>
                  <a:schemeClr val="tx1"/>
                </a:solidFill>
                <a:effectLst/>
                <a:latin typeface="+mn-lt"/>
                <a:ea typeface="+mn-ea"/>
                <a:cs typeface="+mn-cs"/>
              </a:rPr>
              <a:t>Adolesc</a:t>
            </a:r>
            <a:r>
              <a:rPr lang="en-US" sz="800" kern="1200" dirty="0">
                <a:solidFill>
                  <a:schemeClr val="tx1"/>
                </a:solidFill>
                <a:effectLst/>
                <a:latin typeface="+mn-lt"/>
                <a:ea typeface="+mn-ea"/>
                <a:cs typeface="+mn-cs"/>
              </a:rPr>
              <a:t>. 2003;32(2):89–103. </a:t>
            </a:r>
          </a:p>
          <a:p>
            <a:pPr marL="0" marR="0" indent="0" algn="l" defTabSz="914292"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Carrey NJ, Butter HJ, </a:t>
            </a:r>
            <a:r>
              <a:rPr lang="en-US" sz="800" kern="1200" dirty="0" err="1">
                <a:solidFill>
                  <a:schemeClr val="tx1"/>
                </a:solidFill>
                <a:effectLst/>
                <a:latin typeface="+mn-lt"/>
                <a:ea typeface="+mn-ea"/>
                <a:cs typeface="+mn-cs"/>
              </a:rPr>
              <a:t>Persinger</a:t>
            </a:r>
            <a:r>
              <a:rPr lang="en-US" sz="800" kern="1200" dirty="0">
                <a:solidFill>
                  <a:schemeClr val="tx1"/>
                </a:solidFill>
                <a:effectLst/>
                <a:latin typeface="+mn-lt"/>
                <a:ea typeface="+mn-ea"/>
                <a:cs typeface="+mn-cs"/>
              </a:rPr>
              <a:t> MA, </a:t>
            </a:r>
            <a:r>
              <a:rPr lang="en-US" sz="800" kern="1200" dirty="0" err="1">
                <a:solidFill>
                  <a:schemeClr val="tx1"/>
                </a:solidFill>
                <a:effectLst/>
                <a:latin typeface="+mn-lt"/>
                <a:ea typeface="+mn-ea"/>
                <a:cs typeface="+mn-cs"/>
              </a:rPr>
              <a:t>Bialik</a:t>
            </a:r>
            <a:r>
              <a:rPr lang="en-US" sz="800" kern="1200" dirty="0">
                <a:solidFill>
                  <a:schemeClr val="tx1"/>
                </a:solidFill>
                <a:effectLst/>
                <a:latin typeface="+mn-lt"/>
                <a:ea typeface="+mn-ea"/>
                <a:cs typeface="+mn-cs"/>
              </a:rPr>
              <a:t> RJ. Physiological and cognitive correlates of child abuse. J Am </a:t>
            </a:r>
            <a:r>
              <a:rPr lang="en-US" sz="800" kern="1200" dirty="0" err="1">
                <a:solidFill>
                  <a:schemeClr val="tx1"/>
                </a:solidFill>
                <a:effectLst/>
                <a:latin typeface="+mn-lt"/>
                <a:ea typeface="+mn-ea"/>
                <a:cs typeface="+mn-cs"/>
              </a:rPr>
              <a:t>Acad</a:t>
            </a:r>
            <a:r>
              <a:rPr lang="en-US" sz="800" kern="1200" dirty="0">
                <a:solidFill>
                  <a:schemeClr val="tx1"/>
                </a:solidFill>
                <a:effectLst/>
                <a:latin typeface="+mn-lt"/>
                <a:ea typeface="+mn-ea"/>
                <a:cs typeface="+mn-cs"/>
              </a:rPr>
              <a:t> Child </a:t>
            </a:r>
            <a:r>
              <a:rPr lang="en-US" sz="800" kern="1200" dirty="0" err="1">
                <a:solidFill>
                  <a:schemeClr val="tx1"/>
                </a:solidFill>
                <a:effectLst/>
                <a:latin typeface="+mn-lt"/>
                <a:ea typeface="+mn-ea"/>
                <a:cs typeface="+mn-cs"/>
              </a:rPr>
              <a:t>Adolesc</a:t>
            </a:r>
            <a:r>
              <a:rPr lang="en-US" sz="800" kern="1200" dirty="0">
                <a:solidFill>
                  <a:schemeClr val="tx1"/>
                </a:solidFill>
                <a:effectLst/>
                <a:latin typeface="+mn-lt"/>
                <a:ea typeface="+mn-ea"/>
                <a:cs typeface="+mn-cs"/>
              </a:rPr>
              <a:t> Psychiatry. 1995;34(8):1067–75. </a:t>
            </a:r>
          </a:p>
          <a:p>
            <a:pPr marL="0" marR="0" indent="0" algn="l" defTabSz="914292" rtl="0" eaLnBrk="1" fontAlgn="auto" latinLnBrk="0" hangingPunct="1">
              <a:lnSpc>
                <a:spcPct val="100000"/>
              </a:lnSpc>
              <a:spcBef>
                <a:spcPts val="0"/>
              </a:spcBef>
              <a:spcAft>
                <a:spcPts val="0"/>
              </a:spcAft>
              <a:buClrTx/>
              <a:buSzTx/>
              <a:buFontTx/>
              <a:buNone/>
              <a:tabLst/>
              <a:defRPr/>
            </a:pPr>
            <a:r>
              <a:rPr lang="en-US" sz="800" kern="1200" dirty="0" err="1">
                <a:solidFill>
                  <a:schemeClr val="tx1"/>
                </a:solidFill>
                <a:effectLst/>
                <a:latin typeface="+mn-lt"/>
                <a:ea typeface="+mn-ea"/>
                <a:cs typeface="+mn-cs"/>
              </a:rPr>
              <a:t>Liaw</a:t>
            </a:r>
            <a:r>
              <a:rPr lang="en-US" sz="800" kern="1200" dirty="0">
                <a:solidFill>
                  <a:schemeClr val="tx1"/>
                </a:solidFill>
                <a:effectLst/>
                <a:latin typeface="+mn-lt"/>
                <a:ea typeface="+mn-ea"/>
                <a:cs typeface="+mn-cs"/>
              </a:rPr>
              <a:t> F, Brooks-Gunn J. Cumulative familial risks and low-birthweight children’s cognitive and behavioral development. J </a:t>
            </a:r>
            <a:r>
              <a:rPr lang="en-US" sz="800" kern="1200" dirty="0" err="1">
                <a:solidFill>
                  <a:schemeClr val="tx1"/>
                </a:solidFill>
                <a:effectLst/>
                <a:latin typeface="+mn-lt"/>
                <a:ea typeface="+mn-ea"/>
                <a:cs typeface="+mn-cs"/>
              </a:rPr>
              <a:t>Clin</a:t>
            </a:r>
            <a:r>
              <a:rPr lang="en-US" sz="800" kern="1200" dirty="0">
                <a:solidFill>
                  <a:schemeClr val="tx1"/>
                </a:solidFill>
                <a:effectLst/>
                <a:latin typeface="+mn-lt"/>
                <a:ea typeface="+mn-ea"/>
                <a:cs typeface="+mn-cs"/>
              </a:rPr>
              <a:t> Child Psychol. 1994 Dec 1;23(4):360. </a:t>
            </a:r>
          </a:p>
          <a:p>
            <a:pPr marL="0" marR="0" indent="0" algn="l" defTabSz="914292"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Noble KG, </a:t>
            </a:r>
            <a:r>
              <a:rPr lang="en-US" sz="800" kern="1200" dirty="0" err="1">
                <a:solidFill>
                  <a:schemeClr val="tx1"/>
                </a:solidFill>
                <a:effectLst/>
                <a:latin typeface="+mn-lt"/>
                <a:ea typeface="+mn-ea"/>
                <a:cs typeface="+mn-cs"/>
              </a:rPr>
              <a:t>McCandliss</a:t>
            </a:r>
            <a:r>
              <a:rPr lang="en-US" sz="800" kern="1200" dirty="0">
                <a:solidFill>
                  <a:schemeClr val="tx1"/>
                </a:solidFill>
                <a:effectLst/>
                <a:latin typeface="+mn-lt"/>
                <a:ea typeface="+mn-ea"/>
                <a:cs typeface="+mn-cs"/>
              </a:rPr>
              <a:t> BD, Farah MJ. Socioeconomic gradients predict individual differences in neurocognitive abilities. Dev Sci. 2007;10(4):464–80. </a:t>
            </a:r>
          </a:p>
          <a:p>
            <a:pPr marL="0" marR="0" indent="0" algn="l" defTabSz="914292"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Sheridan, M.A., McLaughlin, K.A., 2014. Dimensions of early experience and neural development: deprivation and threat. Trends </a:t>
            </a:r>
            <a:r>
              <a:rPr lang="en-US" sz="800" kern="1200" dirty="0" err="1">
                <a:solidFill>
                  <a:schemeClr val="tx1"/>
                </a:solidFill>
                <a:effectLst/>
                <a:latin typeface="+mn-lt"/>
                <a:ea typeface="+mn-ea"/>
                <a:cs typeface="+mn-cs"/>
              </a:rPr>
              <a:t>Cogn</a:t>
            </a:r>
            <a:r>
              <a:rPr lang="en-US" sz="800" kern="1200" dirty="0">
                <a:solidFill>
                  <a:schemeClr val="tx1"/>
                </a:solidFill>
                <a:effectLst/>
                <a:latin typeface="+mn-lt"/>
                <a:ea typeface="+mn-ea"/>
                <a:cs typeface="+mn-cs"/>
              </a:rPr>
              <a:t>. Sci. 18, 580–585. </a:t>
            </a:r>
            <a:endParaRPr lang="en-US" sz="800" dirty="0"/>
          </a:p>
          <a:p>
            <a:pPr marL="0" marR="0" indent="0" algn="l" defTabSz="914292"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F8B6A7-DB98-47EE-9BB0-6897AB4B330D}" type="slidenum">
              <a:rPr lang="en-US" smtClean="0"/>
              <a:t>2</a:t>
            </a:fld>
            <a:endParaRPr lang="en-US"/>
          </a:p>
        </p:txBody>
      </p:sp>
    </p:spTree>
    <p:extLst>
      <p:ext uri="{BB962C8B-B14F-4D97-AF65-F5344CB8AC3E}">
        <p14:creationId xmlns:p14="http://schemas.microsoft.com/office/powerpoint/2010/main" val="1113473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Many studies have shown inverse associations between childhood adversity and intelligence (IQ), though most are based on small clinical samples and fail to account for the effects of multiple co-occurring adversities</a:t>
            </a:r>
          </a:p>
          <a:p>
            <a:r>
              <a:rPr lang="en-US" sz="1200" kern="1200" dirty="0">
                <a:solidFill>
                  <a:schemeClr val="tx1"/>
                </a:solidFill>
                <a:effectLst/>
                <a:latin typeface="+mn-lt"/>
                <a:ea typeface="+mn-ea"/>
                <a:cs typeface="+mn-cs"/>
              </a:rPr>
              <a:t>TMLE:</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 semi-parametric estimation method used to minimize bias in the relationship between each adversity and the outcome, including interactions and non-linearity</a:t>
            </a:r>
            <a:r>
              <a:rPr lang="en-US" dirty="0">
                <a:effectLst/>
              </a:rPr>
              <a:t> </a:t>
            </a:r>
          </a:p>
          <a:p>
            <a:endParaRPr lang="en-US" dirty="0">
              <a:effectLst/>
            </a:endParaRPr>
          </a:p>
          <a:p>
            <a:r>
              <a:rPr lang="en-US" dirty="0"/>
              <a:t>van der </a:t>
            </a:r>
            <a:r>
              <a:rPr lang="en-US" dirty="0" err="1"/>
              <a:t>Laan</a:t>
            </a:r>
            <a:r>
              <a:rPr lang="en-US" dirty="0"/>
              <a:t> M, Rubin D (2006). “Targeted Maximum Likelihood Learning.” The International Journal of Biostatistics, 2(1).</a:t>
            </a:r>
          </a:p>
        </p:txBody>
      </p:sp>
      <p:sp>
        <p:nvSpPr>
          <p:cNvPr id="4" name="Slide Number Placeholder 3"/>
          <p:cNvSpPr>
            <a:spLocks noGrp="1"/>
          </p:cNvSpPr>
          <p:nvPr>
            <p:ph type="sldNum" sz="quarter" idx="10"/>
          </p:nvPr>
        </p:nvSpPr>
        <p:spPr/>
        <p:txBody>
          <a:bodyPr/>
          <a:lstStyle/>
          <a:p>
            <a:fld id="{45F8B6A7-DB98-47EE-9BB0-6897AB4B330D}" type="slidenum">
              <a:rPr lang="en-US" smtClean="0"/>
              <a:t>3</a:t>
            </a:fld>
            <a:endParaRPr lang="en-US"/>
          </a:p>
        </p:txBody>
      </p:sp>
    </p:spTree>
    <p:extLst>
      <p:ext uri="{BB962C8B-B14F-4D97-AF65-F5344CB8AC3E}">
        <p14:creationId xmlns:p14="http://schemas.microsoft.com/office/powerpoint/2010/main" val="1580442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9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we estimated the differences in the covariate-adjusted mean K-BIT of adolescents who experienced each adversity separately, compared to the mean of those who did not experience that adversity. </a:t>
            </a:r>
          </a:p>
          <a:p>
            <a:pPr marL="0" marR="0" indent="0" algn="l" defTabSz="91429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Second, we estimated the covariate-adjusted population attributable differences in the mean K-BIT, given the observed levels of all adversities, minus the mean K-BIT if none had occurred. </a:t>
            </a:r>
          </a:p>
          <a:p>
            <a:pPr marL="0" marR="0" indent="0" algn="l" defTabSz="91429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Third, we estimated the risk of low vs. average K-BIT score if all adolescents had experienced a given adversity, compared to the risk in the absence of that adversity. </a:t>
            </a:r>
          </a:p>
          <a:p>
            <a:pPr marL="0" marR="0" indent="0" algn="l" defTabSz="91429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Fourth, we also estimated the population attributable risk difference comparing the risk of low K-BIT, given the observed levels of all adversities, minus the risk of low K-BIT if none had occurred.</a:t>
            </a:r>
          </a:p>
          <a:p>
            <a:endParaRPr lang="en-US" dirty="0"/>
          </a:p>
        </p:txBody>
      </p:sp>
      <p:sp>
        <p:nvSpPr>
          <p:cNvPr id="4" name="Slide Number Placeholder 3"/>
          <p:cNvSpPr>
            <a:spLocks noGrp="1"/>
          </p:cNvSpPr>
          <p:nvPr>
            <p:ph type="sldNum" sz="quarter" idx="10"/>
          </p:nvPr>
        </p:nvSpPr>
        <p:spPr/>
        <p:txBody>
          <a:bodyPr/>
          <a:lstStyle/>
          <a:p>
            <a:fld id="{45F8B6A7-DB98-47EE-9BB0-6897AB4B330D}" type="slidenum">
              <a:rPr lang="en-US" smtClean="0"/>
              <a:t>5</a:t>
            </a:fld>
            <a:endParaRPr lang="en-US"/>
          </a:p>
        </p:txBody>
      </p:sp>
    </p:spTree>
    <p:extLst>
      <p:ext uri="{BB962C8B-B14F-4D97-AF65-F5344CB8AC3E}">
        <p14:creationId xmlns:p14="http://schemas.microsoft.com/office/powerpoint/2010/main" val="1825293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Eleven childhood adversities were considered, based on socio-demographic variables and a trauma checklist administered in the Composite International Diagnostic Interview (CIDI)</a:t>
            </a:r>
            <a:r>
              <a:rPr lang="en-US" dirty="0">
                <a:effectLst/>
              </a:rPr>
              <a:t> </a:t>
            </a:r>
          </a:p>
          <a:p>
            <a:endParaRPr lang="en-US" dirty="0"/>
          </a:p>
          <a:p>
            <a:r>
              <a:rPr lang="en-US" dirty="0"/>
              <a:t>*</a:t>
            </a:r>
            <a:r>
              <a:rPr lang="en-US" dirty="0" err="1"/>
              <a:t>KBITbin</a:t>
            </a:r>
            <a:r>
              <a:rPr lang="en-US" dirty="0"/>
              <a:t> = (</a:t>
            </a:r>
            <a:r>
              <a:rPr lang="en-US" dirty="0" err="1"/>
              <a:t>KBITcont</a:t>
            </a:r>
            <a:r>
              <a:rPr lang="en-US" dirty="0"/>
              <a:t>-min)/(max-min)</a:t>
            </a:r>
          </a:p>
        </p:txBody>
      </p:sp>
      <p:sp>
        <p:nvSpPr>
          <p:cNvPr id="4" name="Slide Number Placeholder 3"/>
          <p:cNvSpPr>
            <a:spLocks noGrp="1"/>
          </p:cNvSpPr>
          <p:nvPr>
            <p:ph type="sldNum" sz="quarter" idx="10"/>
          </p:nvPr>
        </p:nvSpPr>
        <p:spPr/>
        <p:txBody>
          <a:bodyPr/>
          <a:lstStyle/>
          <a:p>
            <a:fld id="{45F8B6A7-DB98-47EE-9BB0-6897AB4B330D}" type="slidenum">
              <a:rPr lang="en-US" smtClean="0"/>
              <a:t>6</a:t>
            </a:fld>
            <a:endParaRPr lang="en-US"/>
          </a:p>
        </p:txBody>
      </p:sp>
    </p:spTree>
    <p:extLst>
      <p:ext uri="{BB962C8B-B14F-4D97-AF65-F5344CB8AC3E}">
        <p14:creationId xmlns:p14="http://schemas.microsoft.com/office/powerpoint/2010/main" val="1051753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score was used to update the initial outcome model in order to minimize the bias and maximize the precision of the targeted estimator of the parameter of interest. The resulting estimator is asymptotically normal with a known influence curve, thereby allowing construction of 95% Wald-type confidence intervals. </a:t>
            </a:r>
            <a:endParaRPr lang="en-US" dirty="0"/>
          </a:p>
        </p:txBody>
      </p:sp>
      <p:sp>
        <p:nvSpPr>
          <p:cNvPr id="4" name="Slide Number Placeholder 3"/>
          <p:cNvSpPr>
            <a:spLocks noGrp="1"/>
          </p:cNvSpPr>
          <p:nvPr>
            <p:ph type="sldNum" sz="quarter" idx="10"/>
          </p:nvPr>
        </p:nvSpPr>
        <p:spPr/>
        <p:txBody>
          <a:bodyPr/>
          <a:lstStyle/>
          <a:p>
            <a:fld id="{45F8B6A7-DB98-47EE-9BB0-6897AB4B330D}" type="slidenum">
              <a:rPr lang="en-US" smtClean="0"/>
              <a:t>7</a:t>
            </a:fld>
            <a:endParaRPr lang="en-US"/>
          </a:p>
        </p:txBody>
      </p:sp>
    </p:spTree>
    <p:extLst>
      <p:ext uri="{BB962C8B-B14F-4D97-AF65-F5344CB8AC3E}">
        <p14:creationId xmlns:p14="http://schemas.microsoft.com/office/powerpoint/2010/main" val="238331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a:p>
            <a:r>
              <a:rPr lang="en-US" sz="1200" kern="1200" dirty="0">
                <a:solidFill>
                  <a:schemeClr val="tx1"/>
                </a:solidFill>
                <a:effectLst/>
                <a:latin typeface="+mn-lt"/>
                <a:ea typeface="+mn-ea"/>
                <a:cs typeface="+mn-cs"/>
              </a:rPr>
              <a:t>The best combination was determined via 10-fold cross-validation, whereby, for each adversity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an estimator of the outcome regression was fitted on a 90% random sample of the observed data (i.e., the training data). To prevent overfitting, cross-validated mean-squared error was minimized through subsequent iterations of 10% random samples of the data (i.e., the testing data).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need to incorporate this information is seen in the model parameter weights, which utilized estimates from multiple candidate algorithms, including methods to model high-dimensional non-linear data with potentially multiple interactions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Gruber S, van der </a:t>
            </a:r>
            <a:r>
              <a:rPr lang="en-US" sz="1200" kern="1200" dirty="0" err="1">
                <a:solidFill>
                  <a:schemeClr val="tx1"/>
                </a:solidFill>
                <a:effectLst/>
                <a:latin typeface="+mn-lt"/>
                <a:ea typeface="+mn-ea"/>
                <a:cs typeface="+mn-cs"/>
              </a:rPr>
              <a:t>Laan</a:t>
            </a:r>
            <a:r>
              <a:rPr lang="en-US" sz="1200" kern="1200" dirty="0">
                <a:solidFill>
                  <a:schemeClr val="tx1"/>
                </a:solidFill>
                <a:effectLst/>
                <a:latin typeface="+mn-lt"/>
                <a:ea typeface="+mn-ea"/>
                <a:cs typeface="+mn-cs"/>
              </a:rPr>
              <a:t> MJ. </a:t>
            </a:r>
            <a:r>
              <a:rPr lang="en-US" sz="1200" kern="1200" dirty="0" err="1">
                <a:solidFill>
                  <a:schemeClr val="tx1"/>
                </a:solidFill>
                <a:effectLst/>
                <a:latin typeface="+mn-lt"/>
                <a:ea typeface="+mn-ea"/>
                <a:cs typeface="+mn-cs"/>
              </a:rPr>
              <a:t>tmle</a:t>
            </a:r>
            <a:r>
              <a:rPr lang="en-US" sz="1200" kern="1200" dirty="0">
                <a:solidFill>
                  <a:schemeClr val="tx1"/>
                </a:solidFill>
                <a:effectLst/>
                <a:latin typeface="+mn-lt"/>
                <a:ea typeface="+mn-ea"/>
                <a:cs typeface="+mn-cs"/>
              </a:rPr>
              <a:t>: An R package for targeted maximum likelihood estimation. 2011; </a:t>
            </a:r>
          </a:p>
          <a:p>
            <a:r>
              <a:rPr lang="en-US" sz="1200" kern="1200" dirty="0" err="1">
                <a:solidFill>
                  <a:schemeClr val="tx1"/>
                </a:solidFill>
                <a:effectLst/>
                <a:latin typeface="+mn-lt"/>
                <a:ea typeface="+mn-ea"/>
                <a:cs typeface="+mn-cs"/>
              </a:rPr>
              <a:t>Polley</a:t>
            </a:r>
            <a:r>
              <a:rPr lang="en-US" sz="1200" kern="1200" dirty="0">
                <a:solidFill>
                  <a:schemeClr val="tx1"/>
                </a:solidFill>
                <a:effectLst/>
                <a:latin typeface="+mn-lt"/>
                <a:ea typeface="+mn-ea"/>
                <a:cs typeface="+mn-cs"/>
              </a:rPr>
              <a:t> E, van der </a:t>
            </a:r>
            <a:r>
              <a:rPr lang="en-US" sz="1200" kern="1200" dirty="0" err="1">
                <a:solidFill>
                  <a:schemeClr val="tx1"/>
                </a:solidFill>
                <a:effectLst/>
                <a:latin typeface="+mn-lt"/>
                <a:ea typeface="+mn-ea"/>
                <a:cs typeface="+mn-cs"/>
              </a:rPr>
              <a:t>Laan</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SuperLearner</a:t>
            </a:r>
            <a:r>
              <a:rPr lang="en-US" sz="1200" kern="1200" dirty="0">
                <a:solidFill>
                  <a:schemeClr val="tx1"/>
                </a:solidFill>
                <a:effectLst/>
                <a:latin typeface="+mn-lt"/>
                <a:ea typeface="+mn-ea"/>
                <a:cs typeface="+mn-cs"/>
              </a:rPr>
              <a:t>: Super Learner prediction, Package Version 2.0-4. Vienna R Found Stat </a:t>
            </a:r>
            <a:r>
              <a:rPr lang="en-US" sz="1200" kern="1200" dirty="0" err="1">
                <a:solidFill>
                  <a:schemeClr val="tx1"/>
                </a:solidFill>
                <a:effectLst/>
                <a:latin typeface="+mn-lt"/>
                <a:ea typeface="+mn-ea"/>
                <a:cs typeface="+mn-cs"/>
              </a:rPr>
              <a:t>Comput</a:t>
            </a:r>
            <a:r>
              <a:rPr lang="en-US" sz="1200" kern="1200" dirty="0">
                <a:solidFill>
                  <a:schemeClr val="tx1"/>
                </a:solidFill>
                <a:effectLst/>
                <a:latin typeface="+mn-lt"/>
                <a:ea typeface="+mn-ea"/>
                <a:cs typeface="+mn-cs"/>
              </a:rPr>
              <a:t>. 2011; </a:t>
            </a:r>
          </a:p>
          <a:p>
            <a:endParaRPr lang="en-US" dirty="0"/>
          </a:p>
        </p:txBody>
      </p:sp>
      <p:sp>
        <p:nvSpPr>
          <p:cNvPr id="4" name="Slide Number Placeholder 3"/>
          <p:cNvSpPr>
            <a:spLocks noGrp="1"/>
          </p:cNvSpPr>
          <p:nvPr>
            <p:ph type="sldNum" sz="quarter" idx="10"/>
          </p:nvPr>
        </p:nvSpPr>
        <p:spPr/>
        <p:txBody>
          <a:bodyPr/>
          <a:lstStyle/>
          <a:p>
            <a:fld id="{45F8B6A7-DB98-47EE-9BB0-6897AB4B330D}" type="slidenum">
              <a:rPr lang="en-US" smtClean="0"/>
              <a:t>8</a:t>
            </a:fld>
            <a:endParaRPr lang="en-US"/>
          </a:p>
        </p:txBody>
      </p:sp>
    </p:spTree>
    <p:extLst>
      <p:ext uri="{BB962C8B-B14F-4D97-AF65-F5344CB8AC3E}">
        <p14:creationId xmlns:p14="http://schemas.microsoft.com/office/powerpoint/2010/main" val="1620534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9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Figure 1. TMLE estimated differences in K−BIT means in the presence vs. absence of childhood adversities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among a representative sample of 10,073 adolescents in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United States, 2001−2004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45F8B6A7-DB98-47EE-9BB0-6897AB4B330D}" type="slidenum">
              <a:rPr lang="en-US" smtClean="0"/>
              <a:t>9</a:t>
            </a:fld>
            <a:endParaRPr lang="en-US"/>
          </a:p>
        </p:txBody>
      </p:sp>
    </p:spTree>
    <p:extLst>
      <p:ext uri="{BB962C8B-B14F-4D97-AF65-F5344CB8AC3E}">
        <p14:creationId xmlns:p14="http://schemas.microsoft.com/office/powerpoint/2010/main" val="1347412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Although many are untestable, careful consideration of the assumptions necessary for valid causal inference allows us consider the specific strengths and limitations of the data with respect to interpreting results as causal effects.</a:t>
            </a:r>
          </a:p>
          <a:p>
            <a:endParaRPr lang="en-US" sz="1200" kern="1200" dirty="0">
              <a:solidFill>
                <a:schemeClr val="tx1"/>
              </a:solidFill>
              <a:effectLst/>
              <a:latin typeface="+mn-lt"/>
              <a:ea typeface="+mn-ea"/>
              <a:cs typeface="+mn-cs"/>
            </a:endParaRPr>
          </a:p>
          <a:p>
            <a:pPr marL="0" marR="0" indent="0" algn="l" defTabSz="91429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population attributable difference in KBIT means due to childhood adversities is also nearly three points, highlighting how these individuals are being left behind in the cognitive development compared to their counterparts who did not experience adversity.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Noble KG, Houston SM, Brito NH, </a:t>
            </a:r>
            <a:r>
              <a:rPr lang="en-US" sz="1200" kern="1200" dirty="0" err="1">
                <a:solidFill>
                  <a:schemeClr val="tx1"/>
                </a:solidFill>
                <a:effectLst/>
                <a:latin typeface="+mn-lt"/>
                <a:ea typeface="+mn-ea"/>
                <a:cs typeface="+mn-cs"/>
              </a:rPr>
              <a:t>Bartsch</a:t>
            </a:r>
            <a:r>
              <a:rPr lang="en-US" sz="1200" kern="1200" dirty="0">
                <a:solidFill>
                  <a:schemeClr val="tx1"/>
                </a:solidFill>
                <a:effectLst/>
                <a:latin typeface="+mn-lt"/>
                <a:ea typeface="+mn-ea"/>
                <a:cs typeface="+mn-cs"/>
              </a:rPr>
              <a:t> H, </a:t>
            </a:r>
            <a:r>
              <a:rPr lang="en-US" sz="1200" kern="1200" dirty="0" err="1">
                <a:solidFill>
                  <a:schemeClr val="tx1"/>
                </a:solidFill>
                <a:effectLst/>
                <a:latin typeface="+mn-lt"/>
                <a:ea typeface="+mn-ea"/>
                <a:cs typeface="+mn-cs"/>
              </a:rPr>
              <a:t>Kan</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Kuperman</a:t>
            </a:r>
            <a:r>
              <a:rPr lang="en-US" sz="1200" kern="1200" dirty="0">
                <a:solidFill>
                  <a:schemeClr val="tx1"/>
                </a:solidFill>
                <a:effectLst/>
                <a:latin typeface="+mn-lt"/>
                <a:ea typeface="+mn-ea"/>
                <a:cs typeface="+mn-cs"/>
              </a:rPr>
              <a:t> JM, et al. Family income, parental education and brain structure in children and adolescents. Nat </a:t>
            </a:r>
            <a:r>
              <a:rPr lang="en-US" sz="1200" kern="1200" dirty="0" err="1">
                <a:solidFill>
                  <a:schemeClr val="tx1"/>
                </a:solidFill>
                <a:effectLst/>
                <a:latin typeface="+mn-lt"/>
                <a:ea typeface="+mn-ea"/>
                <a:cs typeface="+mn-cs"/>
              </a:rPr>
              <a:t>Neurosci</a:t>
            </a:r>
            <a:r>
              <a:rPr lang="en-US" sz="1200" kern="1200" dirty="0">
                <a:solidFill>
                  <a:schemeClr val="tx1"/>
                </a:solidFill>
                <a:effectLst/>
                <a:latin typeface="+mn-lt"/>
                <a:ea typeface="+mn-ea"/>
                <a:cs typeface="+mn-cs"/>
              </a:rPr>
              <a:t>. 2015;18(5):773–8. </a:t>
            </a:r>
          </a:p>
          <a:p>
            <a:pPr marL="0" marR="0" indent="0" algn="l" defTabSz="91429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Mackey AP, Finn AS, Leonard JA, Jacoby-Senghor DS, West MR, </a:t>
            </a:r>
            <a:r>
              <a:rPr lang="en-US" sz="1200" kern="1200" dirty="0" err="1">
                <a:solidFill>
                  <a:schemeClr val="tx1"/>
                </a:solidFill>
                <a:effectLst/>
                <a:latin typeface="+mn-lt"/>
                <a:ea typeface="+mn-ea"/>
                <a:cs typeface="+mn-cs"/>
              </a:rPr>
              <a:t>Gabrieli</a:t>
            </a:r>
            <a:r>
              <a:rPr lang="en-US" sz="1200" kern="1200" dirty="0">
                <a:solidFill>
                  <a:schemeClr val="tx1"/>
                </a:solidFill>
                <a:effectLst/>
                <a:latin typeface="+mn-lt"/>
                <a:ea typeface="+mn-ea"/>
                <a:cs typeface="+mn-cs"/>
              </a:rPr>
              <a:t> CF, et al. Neuroanatomical correlates of the income-achievement gap. </a:t>
            </a:r>
            <a:r>
              <a:rPr lang="en-US" sz="1200" kern="1200" dirty="0" err="1">
                <a:solidFill>
                  <a:schemeClr val="tx1"/>
                </a:solidFill>
                <a:effectLst/>
                <a:latin typeface="+mn-lt"/>
                <a:ea typeface="+mn-ea"/>
                <a:cs typeface="+mn-cs"/>
              </a:rPr>
              <a:t>Psychol</a:t>
            </a:r>
            <a:r>
              <a:rPr lang="en-US" sz="1200" kern="1200" dirty="0">
                <a:solidFill>
                  <a:schemeClr val="tx1"/>
                </a:solidFill>
                <a:effectLst/>
                <a:latin typeface="+mn-lt"/>
                <a:ea typeface="+mn-ea"/>
                <a:cs typeface="+mn-cs"/>
              </a:rPr>
              <a:t> Sci. 2015;26(6):925–33. </a:t>
            </a:r>
          </a:p>
          <a:p>
            <a:pPr marL="0" marR="0" indent="0" algn="l" defTabSz="91429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McLaughlin KA, Sheridan MA, Winter W, Fox NA, </a:t>
            </a:r>
            <a:r>
              <a:rPr lang="en-US" sz="1200" kern="1200" dirty="0" err="1">
                <a:solidFill>
                  <a:schemeClr val="tx1"/>
                </a:solidFill>
                <a:effectLst/>
                <a:latin typeface="+mn-lt"/>
                <a:ea typeface="+mn-ea"/>
                <a:cs typeface="+mn-cs"/>
              </a:rPr>
              <a:t>Zeanah</a:t>
            </a:r>
            <a:r>
              <a:rPr lang="en-US" sz="1200" kern="1200" dirty="0">
                <a:solidFill>
                  <a:schemeClr val="tx1"/>
                </a:solidFill>
                <a:effectLst/>
                <a:latin typeface="+mn-lt"/>
                <a:ea typeface="+mn-ea"/>
                <a:cs typeface="+mn-cs"/>
              </a:rPr>
              <a:t> CH, Nelson CA. Widespread reductions in cortical thickness following severe early-life deprivation: a neurodevelopmental pathway to attention-deficit/hyperactivity disorder. </a:t>
            </a:r>
            <a:r>
              <a:rPr lang="en-US" sz="1200" kern="1200" dirty="0" err="1">
                <a:solidFill>
                  <a:schemeClr val="tx1"/>
                </a:solidFill>
                <a:effectLst/>
                <a:latin typeface="+mn-lt"/>
                <a:ea typeface="+mn-ea"/>
                <a:cs typeface="+mn-cs"/>
              </a:rPr>
              <a:t>Biol</a:t>
            </a:r>
            <a:r>
              <a:rPr lang="en-US" sz="1200" kern="1200" dirty="0">
                <a:solidFill>
                  <a:schemeClr val="tx1"/>
                </a:solidFill>
                <a:effectLst/>
                <a:latin typeface="+mn-lt"/>
                <a:ea typeface="+mn-ea"/>
                <a:cs typeface="+mn-cs"/>
              </a:rPr>
              <a:t> Psychiatry. 2014;76(8):629–38.</a:t>
            </a:r>
            <a:r>
              <a:rPr lang="en-US" dirty="0">
                <a:effectLst/>
              </a:rPr>
              <a:t> </a:t>
            </a:r>
          </a:p>
          <a:p>
            <a:pPr marL="0" marR="0" indent="0" algn="l" defTabSz="91429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Noble KG, Houston SM, </a:t>
            </a:r>
            <a:r>
              <a:rPr lang="en-US" sz="1200" kern="1200" dirty="0" err="1">
                <a:solidFill>
                  <a:schemeClr val="tx1"/>
                </a:solidFill>
                <a:effectLst/>
                <a:latin typeface="+mn-lt"/>
                <a:ea typeface="+mn-ea"/>
                <a:cs typeface="+mn-cs"/>
              </a:rPr>
              <a:t>Kan</a:t>
            </a:r>
            <a:r>
              <a:rPr lang="en-US" sz="1200" kern="1200" dirty="0">
                <a:solidFill>
                  <a:schemeClr val="tx1"/>
                </a:solidFill>
                <a:effectLst/>
                <a:latin typeface="+mn-lt"/>
                <a:ea typeface="+mn-ea"/>
                <a:cs typeface="+mn-cs"/>
              </a:rPr>
              <a:t> E, Sowell ER. Neural correlates of socioeconomic status in the developing human brain. Dev Sci. 2012;15(4):516–27.</a:t>
            </a:r>
            <a:r>
              <a:rPr lang="en-US" dirty="0">
                <a:effectLst/>
              </a:rPr>
              <a:t> </a:t>
            </a:r>
            <a:endParaRPr lang="en-US"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McClelland JL, McNaughton BL, </a:t>
            </a:r>
            <a:r>
              <a:rPr lang="en-US" sz="1200" kern="1200" dirty="0" err="1">
                <a:solidFill>
                  <a:schemeClr val="tx1"/>
                </a:solidFill>
                <a:effectLst/>
                <a:latin typeface="+mn-lt"/>
                <a:ea typeface="+mn-ea"/>
                <a:cs typeface="+mn-cs"/>
              </a:rPr>
              <a:t>O’reilly</a:t>
            </a:r>
            <a:r>
              <a:rPr lang="en-US" sz="1200" kern="1200" dirty="0">
                <a:solidFill>
                  <a:schemeClr val="tx1"/>
                </a:solidFill>
                <a:effectLst/>
                <a:latin typeface="+mn-lt"/>
                <a:ea typeface="+mn-ea"/>
                <a:cs typeface="+mn-cs"/>
              </a:rPr>
              <a:t> RC. Why there are complementary learning systems in the hippocampus and neocortex: insights from the successes and failures of connectionist models of learning and memory. </a:t>
            </a:r>
            <a:r>
              <a:rPr lang="en-US" sz="1200" kern="1200" dirty="0" err="1">
                <a:solidFill>
                  <a:schemeClr val="tx1"/>
                </a:solidFill>
                <a:effectLst/>
                <a:latin typeface="+mn-lt"/>
                <a:ea typeface="+mn-ea"/>
                <a:cs typeface="+mn-cs"/>
              </a:rPr>
              <a:t>Psychol</a:t>
            </a:r>
            <a:r>
              <a:rPr lang="en-US" sz="1200" kern="1200" dirty="0">
                <a:solidFill>
                  <a:schemeClr val="tx1"/>
                </a:solidFill>
                <a:effectLst/>
                <a:latin typeface="+mn-lt"/>
                <a:ea typeface="+mn-ea"/>
                <a:cs typeface="+mn-cs"/>
              </a:rPr>
              <a:t> Rev. 1995;102(3):419. </a:t>
            </a:r>
          </a:p>
          <a:p>
            <a:r>
              <a:rPr lang="en-US" sz="1200" kern="1200" dirty="0">
                <a:solidFill>
                  <a:schemeClr val="tx1"/>
                </a:solidFill>
                <a:effectLst/>
                <a:latin typeface="+mn-lt"/>
                <a:ea typeface="+mn-ea"/>
                <a:cs typeface="+mn-cs"/>
              </a:rPr>
              <a:t>Squire LR. Memory and the hippocampus: a synthesis from findings with rats, monkeys, and humans. </a:t>
            </a:r>
            <a:r>
              <a:rPr lang="en-US" sz="1200" kern="1200" dirty="0" err="1">
                <a:solidFill>
                  <a:schemeClr val="tx1"/>
                </a:solidFill>
                <a:effectLst/>
                <a:latin typeface="+mn-lt"/>
                <a:ea typeface="+mn-ea"/>
                <a:cs typeface="+mn-cs"/>
              </a:rPr>
              <a:t>Psychol</a:t>
            </a:r>
            <a:r>
              <a:rPr lang="en-US" sz="1200" kern="1200" dirty="0">
                <a:solidFill>
                  <a:schemeClr val="tx1"/>
                </a:solidFill>
                <a:effectLst/>
                <a:latin typeface="+mn-lt"/>
                <a:ea typeface="+mn-ea"/>
                <a:cs typeface="+mn-cs"/>
              </a:rPr>
              <a:t> Rev. 1992;99(2):195.</a:t>
            </a:r>
            <a:r>
              <a:rPr lang="en-US" dirty="0">
                <a:effectLst/>
              </a:rPr>
              <a:t> </a:t>
            </a:r>
            <a:endParaRPr lang="en-US" dirty="0"/>
          </a:p>
        </p:txBody>
      </p:sp>
      <p:sp>
        <p:nvSpPr>
          <p:cNvPr id="4" name="Slide Number Placeholder 3"/>
          <p:cNvSpPr>
            <a:spLocks noGrp="1"/>
          </p:cNvSpPr>
          <p:nvPr>
            <p:ph type="sldNum" sz="quarter" idx="10"/>
          </p:nvPr>
        </p:nvSpPr>
        <p:spPr/>
        <p:txBody>
          <a:bodyPr/>
          <a:lstStyle/>
          <a:p>
            <a:fld id="{45F8B6A7-DB98-47EE-9BB0-6897AB4B330D}" type="slidenum">
              <a:rPr lang="en-US" smtClean="0"/>
              <a:t>10</a:t>
            </a:fld>
            <a:endParaRPr lang="en-US"/>
          </a:p>
        </p:txBody>
      </p:sp>
    </p:spTree>
    <p:extLst>
      <p:ext uri="{BB962C8B-B14F-4D97-AF65-F5344CB8AC3E}">
        <p14:creationId xmlns:p14="http://schemas.microsoft.com/office/powerpoint/2010/main" val="194947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644786"/>
            <a:ext cx="7772400" cy="1470025"/>
          </a:xfrm>
        </p:spPr>
        <p:txBody>
          <a:bodyPr>
            <a:normAutofit/>
          </a:bodyPr>
          <a:lstStyle>
            <a:lvl1pPr>
              <a:defRPr sz="5400" b="1" cap="all" baseline="0">
                <a:latin typeface="Avenir LT Std 55 Roman" pitchFamily="34" charset="0"/>
              </a:defRPr>
            </a:lvl1pPr>
          </a:lstStyle>
          <a:p>
            <a:r>
              <a:rPr lang="en-US" dirty="0"/>
              <a:t>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1800" cap="all" baseline="0">
                <a:solidFill>
                  <a:schemeClr val="tx1">
                    <a:lumMod val="75000"/>
                  </a:schemeClr>
                </a:solidFill>
                <a:latin typeface="Bell MT" pitchFamily="18" charset="0"/>
              </a:defRPr>
            </a:lvl1pPr>
            <a:lvl2pPr marL="457146" indent="0" algn="ctr">
              <a:buNone/>
              <a:defRPr>
                <a:solidFill>
                  <a:schemeClr val="tx1">
                    <a:tint val="75000"/>
                  </a:schemeClr>
                </a:solidFill>
              </a:defRPr>
            </a:lvl2pPr>
            <a:lvl3pPr marL="914292" indent="0" algn="ctr">
              <a:buNone/>
              <a:defRPr>
                <a:solidFill>
                  <a:schemeClr val="tx1">
                    <a:tint val="75000"/>
                  </a:schemeClr>
                </a:solidFill>
              </a:defRPr>
            </a:lvl3pPr>
            <a:lvl4pPr marL="1371438" indent="0" algn="ctr">
              <a:buNone/>
              <a:defRPr>
                <a:solidFill>
                  <a:schemeClr val="tx1">
                    <a:tint val="75000"/>
                  </a:schemeClr>
                </a:solidFill>
              </a:defRPr>
            </a:lvl4pPr>
            <a:lvl5pPr marL="1828585" indent="0" algn="ctr">
              <a:buNone/>
              <a:defRPr>
                <a:solidFill>
                  <a:schemeClr val="tx1">
                    <a:tint val="75000"/>
                  </a:schemeClr>
                </a:solidFill>
              </a:defRPr>
            </a:lvl5pPr>
            <a:lvl6pPr marL="2285730" indent="0" algn="ctr">
              <a:buNone/>
              <a:defRPr>
                <a:solidFill>
                  <a:schemeClr val="tx1">
                    <a:tint val="75000"/>
                  </a:schemeClr>
                </a:solidFill>
              </a:defRPr>
            </a:lvl6pPr>
            <a:lvl7pPr marL="2742877" indent="0" algn="ctr">
              <a:buNone/>
              <a:defRPr>
                <a:solidFill>
                  <a:schemeClr val="tx1">
                    <a:tint val="75000"/>
                  </a:schemeClr>
                </a:solidFill>
              </a:defRPr>
            </a:lvl7pPr>
            <a:lvl8pPr marL="3200023" indent="0" algn="ctr">
              <a:buNone/>
              <a:defRPr>
                <a:solidFill>
                  <a:schemeClr val="tx1">
                    <a:tint val="75000"/>
                  </a:schemeClr>
                </a:solidFill>
              </a:defRPr>
            </a:lvl8pPr>
            <a:lvl9pPr marL="365716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063663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146" indent="0">
              <a:buNone/>
              <a:defRPr sz="1200"/>
            </a:lvl2pPr>
            <a:lvl3pPr marL="914292" indent="0">
              <a:buNone/>
              <a:defRPr sz="1000"/>
            </a:lvl3pPr>
            <a:lvl4pPr marL="1371438" indent="0">
              <a:buNone/>
              <a:defRPr sz="900"/>
            </a:lvl4pPr>
            <a:lvl5pPr marL="1828585" indent="0">
              <a:buNone/>
              <a:defRPr sz="900"/>
            </a:lvl5pPr>
            <a:lvl6pPr marL="2285730" indent="0">
              <a:buNone/>
              <a:defRPr sz="900"/>
            </a:lvl6pPr>
            <a:lvl7pPr marL="2742877" indent="0">
              <a:buNone/>
              <a:defRPr sz="900"/>
            </a:lvl7pPr>
            <a:lvl8pPr marL="3200023" indent="0">
              <a:buNone/>
              <a:defRPr sz="900"/>
            </a:lvl8pPr>
            <a:lvl9pPr marL="3657169" indent="0">
              <a:buNone/>
              <a:defRPr sz="900"/>
            </a:lvl9pPr>
          </a:lstStyle>
          <a:p>
            <a:pPr lvl="0"/>
            <a:r>
              <a:rPr lang="en-US"/>
              <a:t>Click to edit Master text styles</a:t>
            </a:r>
          </a:p>
        </p:txBody>
      </p:sp>
    </p:spTree>
    <p:extLst>
      <p:ext uri="{BB962C8B-B14F-4D97-AF65-F5344CB8AC3E}">
        <p14:creationId xmlns:p14="http://schemas.microsoft.com/office/powerpoint/2010/main" val="177144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5"/>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2" indent="0">
              <a:buNone/>
              <a:defRPr sz="2400"/>
            </a:lvl3pPr>
            <a:lvl4pPr marL="1371438" indent="0">
              <a:buNone/>
              <a:defRPr sz="2000"/>
            </a:lvl4pPr>
            <a:lvl5pPr marL="1828585" indent="0">
              <a:buNone/>
              <a:defRPr sz="2000"/>
            </a:lvl5pPr>
            <a:lvl6pPr marL="2285730" indent="0">
              <a:buNone/>
              <a:defRPr sz="2000"/>
            </a:lvl6pPr>
            <a:lvl7pPr marL="2742877" indent="0">
              <a:buNone/>
              <a:defRPr sz="2000"/>
            </a:lvl7pPr>
            <a:lvl8pPr marL="3200023" indent="0">
              <a:buNone/>
              <a:defRPr sz="2000"/>
            </a:lvl8pPr>
            <a:lvl9pPr marL="3657169" indent="0">
              <a:buNone/>
              <a:defRPr sz="2000"/>
            </a:lvl9pPr>
          </a:lstStyle>
          <a:p>
            <a:r>
              <a:rPr lang="en-US"/>
              <a:t>Click icon to add picture</a:t>
            </a:r>
          </a:p>
        </p:txBody>
      </p:sp>
      <p:sp>
        <p:nvSpPr>
          <p:cNvPr id="4" name="Text Placeholder 3"/>
          <p:cNvSpPr>
            <a:spLocks noGrp="1"/>
          </p:cNvSpPr>
          <p:nvPr>
            <p:ph type="body" sz="half" idx="2"/>
          </p:nvPr>
        </p:nvSpPr>
        <p:spPr>
          <a:xfrm>
            <a:off x="1792288" y="5367347"/>
            <a:ext cx="5486400" cy="804863"/>
          </a:xfrm>
        </p:spPr>
        <p:txBody>
          <a:bodyPr/>
          <a:lstStyle>
            <a:lvl1pPr marL="0" indent="0">
              <a:buNone/>
              <a:defRPr sz="1400"/>
            </a:lvl1pPr>
            <a:lvl2pPr marL="457146" indent="0">
              <a:buNone/>
              <a:defRPr sz="1200"/>
            </a:lvl2pPr>
            <a:lvl3pPr marL="914292" indent="0">
              <a:buNone/>
              <a:defRPr sz="1000"/>
            </a:lvl3pPr>
            <a:lvl4pPr marL="1371438" indent="0">
              <a:buNone/>
              <a:defRPr sz="900"/>
            </a:lvl4pPr>
            <a:lvl5pPr marL="1828585" indent="0">
              <a:buNone/>
              <a:defRPr sz="900"/>
            </a:lvl5pPr>
            <a:lvl6pPr marL="2285730" indent="0">
              <a:buNone/>
              <a:defRPr sz="900"/>
            </a:lvl6pPr>
            <a:lvl7pPr marL="2742877" indent="0">
              <a:buNone/>
              <a:defRPr sz="900"/>
            </a:lvl7pPr>
            <a:lvl8pPr marL="3200023" indent="0">
              <a:buNone/>
              <a:defRPr sz="900"/>
            </a:lvl8pPr>
            <a:lvl9pPr marL="3657169" indent="0">
              <a:buNone/>
              <a:defRPr sz="900"/>
            </a:lvl9pPr>
          </a:lstStyle>
          <a:p>
            <a:pPr lvl="0"/>
            <a:r>
              <a:rPr lang="en-US"/>
              <a:t>Click to edit Master text styles</a:t>
            </a:r>
          </a:p>
        </p:txBody>
      </p:sp>
    </p:spTree>
    <p:extLst>
      <p:ext uri="{BB962C8B-B14F-4D97-AF65-F5344CB8AC3E}">
        <p14:creationId xmlns:p14="http://schemas.microsoft.com/office/powerpoint/2010/main" val="3533997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678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dirty="0"/>
              <a:t>Click to edit Master title style</a:t>
            </a:r>
          </a:p>
        </p:txBody>
      </p:sp>
      <p:sp>
        <p:nvSpPr>
          <p:cNvPr id="3" name="Content Placeholder 2"/>
          <p:cNvSpPr>
            <a:spLocks noGrp="1"/>
          </p:cNvSpPr>
          <p:nvPr>
            <p:ph idx="1"/>
          </p:nvPr>
        </p:nvSpPr>
        <p:spPr>
          <a:xfrm>
            <a:off x="457200" y="1600205"/>
            <a:ext cx="8229600" cy="467359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387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dirty="0"/>
              <a:t>Click to edit Master title style</a:t>
            </a:r>
          </a:p>
        </p:txBody>
      </p:sp>
      <p:sp>
        <p:nvSpPr>
          <p:cNvPr id="3" name="Content Placeholder 2"/>
          <p:cNvSpPr>
            <a:spLocks noGrp="1"/>
          </p:cNvSpPr>
          <p:nvPr>
            <p:ph idx="1"/>
          </p:nvPr>
        </p:nvSpPr>
        <p:spPr>
          <a:xfrm>
            <a:off x="2209800" y="1600205"/>
            <a:ext cx="6477000" cy="467359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6386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3060701"/>
            <a:ext cx="8229600" cy="1362075"/>
          </a:xfrm>
          <a:ln>
            <a:noFill/>
          </a:ln>
        </p:spPr>
        <p:txBody>
          <a:bodyPr anchor="b"/>
          <a:lstStyle>
            <a:lvl1pPr algn="l">
              <a:defRPr sz="5400" b="1" cap="all">
                <a:latin typeface="Tw Cen MT Condensed" panose="020B0606020104020203" pitchFamily="34" charset="0"/>
              </a:defRPr>
            </a:lvl1pPr>
          </a:lstStyle>
          <a:p>
            <a:r>
              <a:rPr lang="en-US" dirty="0"/>
              <a:t>Click to edit Master title style</a:t>
            </a:r>
          </a:p>
        </p:txBody>
      </p:sp>
      <p:sp>
        <p:nvSpPr>
          <p:cNvPr id="3" name="Text Placeholder 2"/>
          <p:cNvSpPr>
            <a:spLocks noGrp="1"/>
          </p:cNvSpPr>
          <p:nvPr>
            <p:ph type="body" idx="1"/>
          </p:nvPr>
        </p:nvSpPr>
        <p:spPr>
          <a:xfrm>
            <a:off x="762000" y="4468813"/>
            <a:ext cx="8229600" cy="1500187"/>
          </a:xfrm>
        </p:spPr>
        <p:txBody>
          <a:bodyPr anchor="t">
            <a:normAutofit/>
          </a:bodyPr>
          <a:lstStyle>
            <a:lvl1pPr marL="0" indent="0">
              <a:buNone/>
              <a:defRPr sz="4000">
                <a:solidFill>
                  <a:schemeClr val="tx1">
                    <a:tint val="75000"/>
                  </a:schemeClr>
                </a:solidFill>
              </a:defRPr>
            </a:lvl1pPr>
            <a:lvl2pPr marL="457146" indent="0">
              <a:buNone/>
              <a:defRPr sz="1800">
                <a:solidFill>
                  <a:schemeClr val="tx1">
                    <a:tint val="75000"/>
                  </a:schemeClr>
                </a:solidFill>
              </a:defRPr>
            </a:lvl2pPr>
            <a:lvl3pPr marL="914292" indent="0">
              <a:buNone/>
              <a:defRPr sz="1600">
                <a:solidFill>
                  <a:schemeClr val="tx1">
                    <a:tint val="75000"/>
                  </a:schemeClr>
                </a:solidFill>
              </a:defRPr>
            </a:lvl3pPr>
            <a:lvl4pPr marL="1371438" indent="0">
              <a:buNone/>
              <a:defRPr sz="1400">
                <a:solidFill>
                  <a:schemeClr val="tx1">
                    <a:tint val="75000"/>
                  </a:schemeClr>
                </a:solidFill>
              </a:defRPr>
            </a:lvl4pPr>
            <a:lvl5pPr marL="1828585" indent="0">
              <a:buNone/>
              <a:defRPr sz="1400">
                <a:solidFill>
                  <a:schemeClr val="tx1">
                    <a:tint val="75000"/>
                  </a:schemeClr>
                </a:solidFill>
              </a:defRPr>
            </a:lvl5pPr>
            <a:lvl6pPr marL="2285730" indent="0">
              <a:buNone/>
              <a:defRPr sz="1400">
                <a:solidFill>
                  <a:schemeClr val="tx1">
                    <a:tint val="75000"/>
                  </a:schemeClr>
                </a:solidFill>
              </a:defRPr>
            </a:lvl6pPr>
            <a:lvl7pPr marL="2742877" indent="0">
              <a:buNone/>
              <a:defRPr sz="1400">
                <a:solidFill>
                  <a:schemeClr val="tx1">
                    <a:tint val="75000"/>
                  </a:schemeClr>
                </a:solidFill>
              </a:defRPr>
            </a:lvl7pPr>
            <a:lvl8pPr marL="3200023" indent="0">
              <a:buNone/>
              <a:defRPr sz="1400">
                <a:solidFill>
                  <a:schemeClr val="tx1">
                    <a:tint val="75000"/>
                  </a:schemeClr>
                </a:solidFill>
              </a:defRPr>
            </a:lvl8pPr>
            <a:lvl9pPr marL="3657169"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89270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5745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46" indent="0">
              <a:buNone/>
              <a:defRPr sz="2000" b="1"/>
            </a:lvl2pPr>
            <a:lvl3pPr marL="914292" indent="0">
              <a:buNone/>
              <a:defRPr sz="1800" b="1"/>
            </a:lvl3pPr>
            <a:lvl4pPr marL="1371438" indent="0">
              <a:buNone/>
              <a:defRPr sz="1600" b="1"/>
            </a:lvl4pPr>
            <a:lvl5pPr marL="1828585" indent="0">
              <a:buNone/>
              <a:defRPr sz="1600" b="1"/>
            </a:lvl5pPr>
            <a:lvl6pPr marL="2285730" indent="0">
              <a:buNone/>
              <a:defRPr sz="1600" b="1"/>
            </a:lvl6pPr>
            <a:lvl7pPr marL="2742877" indent="0">
              <a:buNone/>
              <a:defRPr sz="1600" b="1"/>
            </a:lvl7pPr>
            <a:lvl8pPr marL="3200023" indent="0">
              <a:buNone/>
              <a:defRPr sz="1600" b="1"/>
            </a:lvl8pPr>
            <a:lvl9pPr marL="365716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vl1pPr>
            <a:lvl2pPr marL="457146" indent="0">
              <a:buNone/>
              <a:defRPr sz="2000" b="1"/>
            </a:lvl2pPr>
            <a:lvl3pPr marL="914292" indent="0">
              <a:buNone/>
              <a:defRPr sz="1800" b="1"/>
            </a:lvl3pPr>
            <a:lvl4pPr marL="1371438" indent="0">
              <a:buNone/>
              <a:defRPr sz="1600" b="1"/>
            </a:lvl4pPr>
            <a:lvl5pPr marL="1828585" indent="0">
              <a:buNone/>
              <a:defRPr sz="1600" b="1"/>
            </a:lvl5pPr>
            <a:lvl6pPr marL="2285730" indent="0">
              <a:buNone/>
              <a:defRPr sz="1600" b="1"/>
            </a:lvl6pPr>
            <a:lvl7pPr marL="2742877" indent="0">
              <a:buNone/>
              <a:defRPr sz="1600" b="1"/>
            </a:lvl7pPr>
            <a:lvl8pPr marL="3200023" indent="0">
              <a:buNone/>
              <a:defRPr sz="1600" b="1"/>
            </a:lvl8pPr>
            <a:lvl9pPr marL="36571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1538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3470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9433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914400"/>
          </a:xfrm>
          <a:prstGeom prst="rect">
            <a:avLst/>
          </a:prstGeom>
          <a:ln>
            <a:noFill/>
          </a:ln>
        </p:spPr>
        <p:txBody>
          <a:bodyPr vert="horz" lIns="91429" tIns="45714" rIns="91429" bIns="45714"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5"/>
            <a:ext cx="8229600" cy="4525963"/>
          </a:xfrm>
          <a:prstGeom prst="rect">
            <a:avLst/>
          </a:prstGeom>
        </p:spPr>
        <p:txBody>
          <a:bodyPr vert="horz" lIns="91429" tIns="45714" rIns="91429" bIns="45714" rtlCol="0">
            <a:normAutofit/>
          </a:bodyPr>
          <a:lstStyle/>
          <a:p>
            <a:pPr lvl="0"/>
            <a:r>
              <a:rPr lang="en-US" dirty="0"/>
              <a:t>Click to edit Master text styles</a:t>
            </a:r>
          </a:p>
          <a:p>
            <a:pPr marL="742862" marR="0" lvl="1" indent="-285717" algn="l" defTabSz="914292" rtl="0" eaLnBrk="1" fontAlgn="auto" latinLnBrk="0" hangingPunct="1">
              <a:lnSpc>
                <a:spcPct val="100000"/>
              </a:lnSpc>
              <a:spcBef>
                <a:spcPct val="20000"/>
              </a:spcBef>
              <a:spcAft>
                <a:spcPts val="0"/>
              </a:spcAft>
              <a:buClrTx/>
              <a:buSzTx/>
              <a:buFont typeface="Arial" pitchFamily="34" charset="0"/>
              <a:buChar char="–"/>
              <a:tabLst/>
              <a:defRPr/>
            </a:pPr>
            <a:r>
              <a:rPr lang="en-US" sz="2400" b="1" dirty="0">
                <a:solidFill>
                  <a:srgbClr val="FFC000"/>
                </a:solidFill>
              </a:rPr>
              <a:t>Accent color can be used thus to highlight content</a:t>
            </a:r>
            <a:endParaRPr lang="en-US" sz="2400" dirty="0"/>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cxnSp>
        <p:nvCxnSpPr>
          <p:cNvPr id="6" name="Straight Connector 5"/>
          <p:cNvCxnSpPr>
            <a:cxnSpLocks/>
          </p:cNvCxnSpPr>
          <p:nvPr userDrawn="1"/>
        </p:nvCxnSpPr>
        <p:spPr>
          <a:xfrm flipH="1">
            <a:off x="152400" y="381000"/>
            <a:ext cx="876300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152400" y="6614011"/>
            <a:ext cx="8839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21454" y="6597134"/>
            <a:ext cx="435746" cy="184666"/>
          </a:xfrm>
          <a:prstGeom prst="rect">
            <a:avLst/>
          </a:prstGeom>
          <a:noFill/>
        </p:spPr>
        <p:txBody>
          <a:bodyPr wrap="square" rtlCol="0">
            <a:spAutoFit/>
          </a:bodyPr>
          <a:lstStyle/>
          <a:p>
            <a:pPr algn="ctr"/>
            <a:r>
              <a:rPr lang="en-US" sz="600" dirty="0"/>
              <a:t>P</a:t>
            </a:r>
            <a:fld id="{11345B3D-9E2B-4648-B8DA-C1967F580BC1}" type="slidenum">
              <a:rPr lang="en-US" sz="600" smtClean="0"/>
              <a:pPr algn="ctr"/>
              <a:t>‹#›</a:t>
            </a:fld>
            <a:endParaRPr lang="en-US" sz="1600" dirty="0"/>
          </a:p>
        </p:txBody>
      </p:sp>
    </p:spTree>
    <p:extLst>
      <p:ext uri="{BB962C8B-B14F-4D97-AF65-F5344CB8AC3E}">
        <p14:creationId xmlns:p14="http://schemas.microsoft.com/office/powerpoint/2010/main" val="3093093626"/>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702"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ctr" defTabSz="914292" rtl="0" eaLnBrk="1" latinLnBrk="0" hangingPunct="1">
        <a:spcBef>
          <a:spcPct val="0"/>
        </a:spcBef>
        <a:buNone/>
        <a:defRPr sz="4200" b="1" i="0" kern="1200">
          <a:solidFill>
            <a:srgbClr val="286FB7"/>
          </a:solidFill>
          <a:effectLst/>
          <a:latin typeface="Arial"/>
          <a:ea typeface="+mj-ea"/>
          <a:cs typeface="Arial"/>
        </a:defRPr>
      </a:lvl1pPr>
    </p:titleStyle>
    <p:bodyStyle>
      <a:lvl1pPr marL="342860" indent="-342860" algn="l" defTabSz="914292" rtl="0" eaLnBrk="1" latinLnBrk="0" hangingPunct="1">
        <a:spcBef>
          <a:spcPct val="20000"/>
        </a:spcBef>
        <a:buFont typeface="Arial" pitchFamily="34" charset="0"/>
        <a:buChar char="•"/>
        <a:defRPr sz="2800" kern="1200">
          <a:solidFill>
            <a:srgbClr val="286FB7"/>
          </a:solidFill>
          <a:effectLst/>
          <a:latin typeface="+mn-lt"/>
          <a:ea typeface="+mn-ea"/>
          <a:cs typeface="+mn-cs"/>
        </a:defRPr>
      </a:lvl1pPr>
      <a:lvl2pPr marL="742862" marR="0" indent="-285717" algn="l" defTabSz="914292" rtl="0" eaLnBrk="1" fontAlgn="auto" latinLnBrk="0" hangingPunct="1">
        <a:lnSpc>
          <a:spcPct val="100000"/>
        </a:lnSpc>
        <a:spcBef>
          <a:spcPct val="20000"/>
        </a:spcBef>
        <a:spcAft>
          <a:spcPts val="0"/>
        </a:spcAft>
        <a:buClrTx/>
        <a:buSzTx/>
        <a:buFont typeface="Arial" pitchFamily="34" charset="0"/>
        <a:buChar char="–"/>
        <a:tabLst/>
        <a:defRPr sz="2400" kern="1200">
          <a:solidFill>
            <a:srgbClr val="E68323"/>
          </a:solidFill>
          <a:effectLst/>
          <a:latin typeface="+mn-lt"/>
          <a:ea typeface="+mn-ea"/>
          <a:cs typeface="+mn-cs"/>
        </a:defRPr>
      </a:lvl2pPr>
      <a:lvl3pPr marL="1142865" indent="-228573" algn="l" defTabSz="914292" rtl="0" eaLnBrk="1" latinLnBrk="0" hangingPunct="1">
        <a:spcBef>
          <a:spcPct val="20000"/>
        </a:spcBef>
        <a:buFont typeface="Arial" pitchFamily="34" charset="0"/>
        <a:buChar char="•"/>
        <a:defRPr sz="2000" kern="1200">
          <a:solidFill>
            <a:srgbClr val="286FB7"/>
          </a:solidFill>
          <a:effectLst/>
          <a:latin typeface="+mn-lt"/>
          <a:ea typeface="+mn-ea"/>
          <a:cs typeface="+mn-cs"/>
        </a:defRPr>
      </a:lvl3pPr>
      <a:lvl4pPr marL="1600012" indent="-228573" algn="l" defTabSz="914292" rtl="0" eaLnBrk="1" latinLnBrk="0" hangingPunct="1">
        <a:spcBef>
          <a:spcPct val="20000"/>
        </a:spcBef>
        <a:buFont typeface="Arial" pitchFamily="34" charset="0"/>
        <a:buChar char="–"/>
        <a:defRPr sz="1800" kern="1200">
          <a:solidFill>
            <a:srgbClr val="286FB7"/>
          </a:solidFill>
          <a:effectLst/>
          <a:latin typeface="+mn-lt"/>
          <a:ea typeface="+mn-ea"/>
          <a:cs typeface="+mn-cs"/>
        </a:defRPr>
      </a:lvl4pPr>
      <a:lvl5pPr marL="2057158" marR="0" indent="-228573" algn="l" defTabSz="914292" rtl="0" eaLnBrk="1" fontAlgn="auto" latinLnBrk="0" hangingPunct="1">
        <a:lnSpc>
          <a:spcPct val="100000"/>
        </a:lnSpc>
        <a:spcBef>
          <a:spcPct val="20000"/>
        </a:spcBef>
        <a:spcAft>
          <a:spcPts val="0"/>
        </a:spcAft>
        <a:buClrTx/>
        <a:buSzTx/>
        <a:buFont typeface="Arial" pitchFamily="34" charset="0"/>
        <a:buChar char="»"/>
        <a:tabLst/>
        <a:defRPr sz="2600" kern="1200">
          <a:solidFill>
            <a:srgbClr val="286FB7"/>
          </a:solidFill>
          <a:effectLst/>
          <a:latin typeface="+mn-lt"/>
          <a:ea typeface="+mn-ea"/>
          <a:cs typeface="+mn-cs"/>
        </a:defRPr>
      </a:lvl5pPr>
      <a:lvl6pPr marL="2514304" indent="-228573" algn="l" defTabSz="91429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0" indent="-228573" algn="l" defTabSz="91429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7" indent="-228573" algn="l" defTabSz="91429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2" indent="-228573" algn="l" defTabSz="91429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2" rtl="0" eaLnBrk="1" latinLnBrk="0" hangingPunct="1">
        <a:defRPr sz="1800" kern="1200">
          <a:solidFill>
            <a:schemeClr val="tx1"/>
          </a:solidFill>
          <a:latin typeface="+mn-lt"/>
          <a:ea typeface="+mn-ea"/>
          <a:cs typeface="+mn-cs"/>
        </a:defRPr>
      </a:lvl1pPr>
      <a:lvl2pPr marL="457146" algn="l" defTabSz="914292" rtl="0" eaLnBrk="1" latinLnBrk="0" hangingPunct="1">
        <a:defRPr sz="1800" kern="1200">
          <a:solidFill>
            <a:schemeClr val="tx1"/>
          </a:solidFill>
          <a:latin typeface="+mn-lt"/>
          <a:ea typeface="+mn-ea"/>
          <a:cs typeface="+mn-cs"/>
        </a:defRPr>
      </a:lvl2pPr>
      <a:lvl3pPr marL="914292" algn="l" defTabSz="914292" rtl="0" eaLnBrk="1" latinLnBrk="0" hangingPunct="1">
        <a:defRPr sz="1800" kern="1200">
          <a:solidFill>
            <a:schemeClr val="tx1"/>
          </a:solidFill>
          <a:latin typeface="+mn-lt"/>
          <a:ea typeface="+mn-ea"/>
          <a:cs typeface="+mn-cs"/>
        </a:defRPr>
      </a:lvl3pPr>
      <a:lvl4pPr marL="1371438" algn="l" defTabSz="914292" rtl="0" eaLnBrk="1" latinLnBrk="0" hangingPunct="1">
        <a:defRPr sz="1800" kern="1200">
          <a:solidFill>
            <a:schemeClr val="tx1"/>
          </a:solidFill>
          <a:latin typeface="+mn-lt"/>
          <a:ea typeface="+mn-ea"/>
          <a:cs typeface="+mn-cs"/>
        </a:defRPr>
      </a:lvl4pPr>
      <a:lvl5pPr marL="1828585" algn="l" defTabSz="914292" rtl="0" eaLnBrk="1" latinLnBrk="0" hangingPunct="1">
        <a:defRPr sz="1800" kern="1200">
          <a:solidFill>
            <a:schemeClr val="tx1"/>
          </a:solidFill>
          <a:latin typeface="+mn-lt"/>
          <a:ea typeface="+mn-ea"/>
          <a:cs typeface="+mn-cs"/>
        </a:defRPr>
      </a:lvl5pPr>
      <a:lvl6pPr marL="2285730" algn="l" defTabSz="914292" rtl="0" eaLnBrk="1" latinLnBrk="0" hangingPunct="1">
        <a:defRPr sz="1800" kern="1200">
          <a:solidFill>
            <a:schemeClr val="tx1"/>
          </a:solidFill>
          <a:latin typeface="+mn-lt"/>
          <a:ea typeface="+mn-ea"/>
          <a:cs typeface="+mn-cs"/>
        </a:defRPr>
      </a:lvl6pPr>
      <a:lvl7pPr marL="2742877" algn="l" defTabSz="914292" rtl="0" eaLnBrk="1" latinLnBrk="0" hangingPunct="1">
        <a:defRPr sz="1800" kern="1200">
          <a:solidFill>
            <a:schemeClr val="tx1"/>
          </a:solidFill>
          <a:latin typeface="+mn-lt"/>
          <a:ea typeface="+mn-ea"/>
          <a:cs typeface="+mn-cs"/>
        </a:defRPr>
      </a:lvl7pPr>
      <a:lvl8pPr marL="3200023" algn="l" defTabSz="914292" rtl="0" eaLnBrk="1" latinLnBrk="0" hangingPunct="1">
        <a:defRPr sz="1800" kern="1200">
          <a:solidFill>
            <a:schemeClr val="tx1"/>
          </a:solidFill>
          <a:latin typeface="+mn-lt"/>
          <a:ea typeface="+mn-ea"/>
          <a:cs typeface="+mn-cs"/>
        </a:defRPr>
      </a:lvl8pPr>
      <a:lvl9pPr marL="3657169" algn="l" defTabSz="9142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tiff"/><Relationship Id="rId4" Type="http://schemas.openxmlformats.org/officeDocument/2006/relationships/image" Target="../media/image6.tif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3238"/>
            <a:ext cx="8229600" cy="2384762"/>
          </a:xfrm>
        </p:spPr>
        <p:txBody>
          <a:bodyPr/>
          <a:lstStyle/>
          <a:p>
            <a:pPr algn="l"/>
            <a:r>
              <a:rPr lang="en-US" sz="3600" dirty="0"/>
              <a:t>Targeted estimation of the effects of childhood adversity on fluid intelligence in a U.S. population sample of adolescents</a:t>
            </a:r>
          </a:p>
        </p:txBody>
      </p:sp>
      <p:sp>
        <p:nvSpPr>
          <p:cNvPr id="4" name="TextBox 3"/>
          <p:cNvSpPr txBox="1"/>
          <p:nvPr/>
        </p:nvSpPr>
        <p:spPr>
          <a:xfrm>
            <a:off x="452919" y="4871323"/>
            <a:ext cx="7772400" cy="1323439"/>
          </a:xfrm>
          <a:prstGeom prst="rect">
            <a:avLst/>
          </a:prstGeom>
          <a:noFill/>
        </p:spPr>
        <p:txBody>
          <a:bodyPr wrap="square" rtlCol="0">
            <a:spAutoFit/>
          </a:bodyPr>
          <a:lstStyle/>
          <a:p>
            <a:r>
              <a:rPr lang="en-US" sz="2000" dirty="0">
                <a:solidFill>
                  <a:srgbClr val="286FB7"/>
                </a:solidFill>
              </a:rPr>
              <a:t>Jonathan Platt, MPH, PhD</a:t>
            </a:r>
          </a:p>
          <a:p>
            <a:r>
              <a:rPr lang="en-US" sz="2000" dirty="0">
                <a:solidFill>
                  <a:srgbClr val="286FB7"/>
                </a:solidFill>
              </a:rPr>
              <a:t>Department of Epidemiology, University of Iowa</a:t>
            </a:r>
            <a:endParaRPr lang="en-US" sz="2000" baseline="30000" dirty="0">
              <a:solidFill>
                <a:srgbClr val="286FB7"/>
              </a:solidFill>
            </a:endParaRPr>
          </a:p>
          <a:p>
            <a:endParaRPr lang="en-US" sz="2000" dirty="0">
              <a:solidFill>
                <a:srgbClr val="286FB7"/>
              </a:solidFill>
            </a:endParaRPr>
          </a:p>
          <a:p>
            <a:r>
              <a:rPr lang="en-US" sz="2000" b="1" dirty="0">
                <a:solidFill>
                  <a:srgbClr val="389DAA"/>
                </a:solidFill>
              </a:rPr>
              <a:t>May 7, 2025</a:t>
            </a:r>
          </a:p>
        </p:txBody>
      </p:sp>
    </p:spTree>
    <p:extLst>
      <p:ext uri="{BB962C8B-B14F-4D97-AF65-F5344CB8AC3E}">
        <p14:creationId xmlns:p14="http://schemas.microsoft.com/office/powerpoint/2010/main" val="1211093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3238"/>
            <a:ext cx="8229600" cy="914400"/>
          </a:xfrm>
        </p:spPr>
        <p:txBody>
          <a:bodyPr/>
          <a:lstStyle/>
          <a:p>
            <a:pPr algn="l"/>
            <a:r>
              <a:rPr lang="en-US" dirty="0"/>
              <a:t>Overall</a:t>
            </a:r>
          </a:p>
        </p:txBody>
      </p:sp>
      <p:sp>
        <p:nvSpPr>
          <p:cNvPr id="4" name="TextBox 3"/>
          <p:cNvSpPr txBox="1"/>
          <p:nvPr/>
        </p:nvSpPr>
        <p:spPr>
          <a:xfrm>
            <a:off x="457200" y="1595567"/>
            <a:ext cx="8229600" cy="3939540"/>
          </a:xfrm>
          <a:prstGeom prst="rect">
            <a:avLst/>
          </a:prstGeom>
          <a:noFill/>
        </p:spPr>
        <p:txBody>
          <a:bodyPr wrap="square" rtlCol="0">
            <a:spAutoFit/>
          </a:bodyPr>
          <a:lstStyle/>
          <a:p>
            <a:r>
              <a:rPr lang="en-US" sz="2400" dirty="0">
                <a:solidFill>
                  <a:srgbClr val="286FB7"/>
                </a:solidFill>
              </a:rPr>
              <a:t>Consistent with previous literature</a:t>
            </a:r>
            <a:endParaRPr lang="en-US" sz="2400" b="1" dirty="0">
              <a:solidFill>
                <a:srgbClr val="389DAA"/>
              </a:solidFill>
            </a:endParaRPr>
          </a:p>
          <a:p>
            <a:r>
              <a:rPr lang="en-US" sz="2400" b="1" dirty="0">
                <a:solidFill>
                  <a:srgbClr val="389DAA"/>
                </a:solidFill>
              </a:rPr>
              <a:t>Different experiences &amp; different pathways</a:t>
            </a:r>
          </a:p>
          <a:p>
            <a:endParaRPr lang="en-US" sz="2000" dirty="0">
              <a:solidFill>
                <a:srgbClr val="286FB7"/>
              </a:solidFill>
            </a:endParaRPr>
          </a:p>
          <a:p>
            <a:r>
              <a:rPr lang="en-US" sz="2000" dirty="0">
                <a:solidFill>
                  <a:srgbClr val="286FB7"/>
                </a:solidFill>
              </a:rPr>
              <a:t>Threat: increased trauma, stress, and fear</a:t>
            </a:r>
          </a:p>
          <a:p>
            <a:pPr marL="342900" indent="-342900">
              <a:buFont typeface="Arial" charset="0"/>
              <a:buChar char="•"/>
            </a:pPr>
            <a:r>
              <a:rPr lang="en-US" sz="2000" dirty="0">
                <a:solidFill>
                  <a:srgbClr val="286FB7"/>
                </a:solidFill>
              </a:rPr>
              <a:t>Hippocampal neurons and hippocampal volume</a:t>
            </a:r>
          </a:p>
          <a:p>
            <a:pPr marL="342900" indent="-342900">
              <a:buFont typeface="Arial" charset="0"/>
              <a:buChar char="•"/>
            </a:pPr>
            <a:r>
              <a:rPr lang="en-US" sz="2000" dirty="0">
                <a:solidFill>
                  <a:srgbClr val="286FB7"/>
                </a:solidFill>
              </a:rPr>
              <a:t>Learning and memory</a:t>
            </a:r>
          </a:p>
          <a:p>
            <a:pPr lvl="0" algn="r"/>
            <a:r>
              <a:rPr lang="en-US" sz="1400" dirty="0">
                <a:solidFill>
                  <a:srgbClr val="E68323"/>
                </a:solidFill>
              </a:rPr>
              <a:t>(McClelland et al, 1995; Squire, 1992)</a:t>
            </a:r>
          </a:p>
          <a:p>
            <a:endParaRPr lang="en-US" sz="2000" dirty="0">
              <a:solidFill>
                <a:srgbClr val="286FB7"/>
              </a:solidFill>
            </a:endParaRPr>
          </a:p>
          <a:p>
            <a:r>
              <a:rPr lang="en-US" sz="2000" dirty="0">
                <a:solidFill>
                  <a:srgbClr val="286FB7"/>
                </a:solidFill>
              </a:rPr>
              <a:t>Deprivation: decreased stimulation</a:t>
            </a:r>
          </a:p>
          <a:p>
            <a:pPr marL="342900" indent="-342900">
              <a:buFont typeface="Arial" charset="0"/>
              <a:buChar char="•"/>
            </a:pPr>
            <a:r>
              <a:rPr lang="en-US" sz="2000" dirty="0">
                <a:solidFill>
                  <a:srgbClr val="286FB7"/>
                </a:solidFill>
              </a:rPr>
              <a:t>Cortex development, </a:t>
            </a:r>
            <a:r>
              <a:rPr lang="en-US" sz="2000" dirty="0" err="1">
                <a:solidFill>
                  <a:srgbClr val="286FB7"/>
                </a:solidFill>
              </a:rPr>
              <a:t>fronto</a:t>
            </a:r>
            <a:r>
              <a:rPr lang="en-US" sz="2000" dirty="0">
                <a:solidFill>
                  <a:srgbClr val="286FB7"/>
                </a:solidFill>
              </a:rPr>
              <a:t>-parietal, and </a:t>
            </a:r>
            <a:r>
              <a:rPr lang="en-US" sz="2000" dirty="0" err="1">
                <a:solidFill>
                  <a:srgbClr val="286FB7"/>
                </a:solidFill>
              </a:rPr>
              <a:t>fronto</a:t>
            </a:r>
            <a:r>
              <a:rPr lang="en-US" sz="2000" dirty="0">
                <a:solidFill>
                  <a:srgbClr val="286FB7"/>
                </a:solidFill>
              </a:rPr>
              <a:t>-temporal systems </a:t>
            </a:r>
          </a:p>
          <a:p>
            <a:pPr marL="342900" indent="-342900">
              <a:buFont typeface="Arial" charset="0"/>
              <a:buChar char="•"/>
            </a:pPr>
            <a:r>
              <a:rPr lang="en-US" sz="2000" dirty="0">
                <a:solidFill>
                  <a:srgbClr val="286FB7"/>
                </a:solidFill>
              </a:rPr>
              <a:t>Working memory, cognitive control, language processing</a:t>
            </a:r>
          </a:p>
          <a:p>
            <a:pPr algn="r"/>
            <a:endParaRPr lang="en-US" sz="1400" dirty="0">
              <a:solidFill>
                <a:srgbClr val="E68323"/>
              </a:solidFill>
            </a:endParaRPr>
          </a:p>
          <a:p>
            <a:pPr algn="r"/>
            <a:r>
              <a:rPr lang="en-US" sz="1400" dirty="0">
                <a:solidFill>
                  <a:srgbClr val="E68323"/>
                </a:solidFill>
              </a:rPr>
              <a:t>(Noble et al, 2015; McLaughlin et al, 2014)</a:t>
            </a:r>
            <a:endParaRPr lang="en-US" sz="2000" dirty="0">
              <a:solidFill>
                <a:srgbClr val="286FB7"/>
              </a:solidFill>
            </a:endParaRPr>
          </a:p>
        </p:txBody>
      </p:sp>
    </p:spTree>
    <p:extLst>
      <p:ext uri="{BB962C8B-B14F-4D97-AF65-F5344CB8AC3E}">
        <p14:creationId xmlns:p14="http://schemas.microsoft.com/office/powerpoint/2010/main" val="1715749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3238"/>
            <a:ext cx="8229600" cy="914400"/>
          </a:xfrm>
        </p:spPr>
        <p:txBody>
          <a:bodyPr/>
          <a:lstStyle/>
          <a:p>
            <a:pPr algn="l"/>
            <a:r>
              <a:rPr lang="en-US" dirty="0"/>
              <a:t>Interventions</a:t>
            </a:r>
          </a:p>
        </p:txBody>
      </p:sp>
      <p:sp>
        <p:nvSpPr>
          <p:cNvPr id="4" name="TextBox 3"/>
          <p:cNvSpPr txBox="1"/>
          <p:nvPr/>
        </p:nvSpPr>
        <p:spPr>
          <a:xfrm>
            <a:off x="457199" y="1600200"/>
            <a:ext cx="4411587" cy="3908762"/>
          </a:xfrm>
          <a:prstGeom prst="rect">
            <a:avLst/>
          </a:prstGeom>
          <a:noFill/>
        </p:spPr>
        <p:txBody>
          <a:bodyPr wrap="square" rtlCol="0">
            <a:spAutoFit/>
          </a:bodyPr>
          <a:lstStyle/>
          <a:p>
            <a:pPr marL="0" marR="0" lvl="0" indent="0" defTabSz="914292" rtl="0" eaLnBrk="1" fontAlgn="auto" latinLnBrk="0" hangingPunct="1">
              <a:lnSpc>
                <a:spcPct val="100000"/>
              </a:lnSpc>
              <a:spcBef>
                <a:spcPts val="0"/>
              </a:spcBef>
              <a:spcAft>
                <a:spcPts val="0"/>
              </a:spcAft>
              <a:buClrTx/>
              <a:buSzTx/>
              <a:buFontTx/>
              <a:buNone/>
              <a:tabLst/>
              <a:defRPr/>
            </a:pPr>
            <a:r>
              <a:rPr lang="en-US" sz="2000" dirty="0">
                <a:solidFill>
                  <a:srgbClr val="286FB7"/>
                </a:solidFill>
              </a:rPr>
              <a:t>Structural interventions </a:t>
            </a:r>
            <a:r>
              <a:rPr kumimoji="0" lang="en-US" sz="1400" b="0" i="0" u="none" strike="noStrike" kern="1200" cap="none" spc="0" normalizeH="0" baseline="0" noProof="0" dirty="0">
                <a:ln>
                  <a:noFill/>
                </a:ln>
                <a:solidFill>
                  <a:srgbClr val="E68323"/>
                </a:solidFill>
                <a:effectLst/>
                <a:uLnTx/>
                <a:uFillTx/>
                <a:latin typeface="Gill Sans MT"/>
                <a:ea typeface="+mn-ea"/>
                <a:cs typeface="+mn-cs"/>
              </a:rPr>
              <a:t>(Jackson, 2015; Duncan &amp; Brooks-Gunn, 2000)</a:t>
            </a:r>
            <a:endParaRPr lang="en-US" sz="2000" dirty="0">
              <a:solidFill>
                <a:srgbClr val="286FB7"/>
              </a:solidFill>
            </a:endParaRPr>
          </a:p>
          <a:p>
            <a:pPr marL="342900" indent="-342900">
              <a:buFont typeface="Arial" charset="0"/>
              <a:buChar char="•"/>
            </a:pPr>
            <a:r>
              <a:rPr lang="en-US" sz="2000" dirty="0">
                <a:solidFill>
                  <a:srgbClr val="286FB7"/>
                </a:solidFill>
              </a:rPr>
              <a:t>Child tax credits</a:t>
            </a:r>
          </a:p>
          <a:p>
            <a:pPr marL="342900" indent="-342900">
              <a:buFont typeface="Arial" charset="0"/>
              <a:buChar char="•"/>
            </a:pPr>
            <a:r>
              <a:rPr lang="en-US" sz="2000" dirty="0">
                <a:solidFill>
                  <a:srgbClr val="286FB7"/>
                </a:solidFill>
              </a:rPr>
              <a:t>Women, Infants, and Children (WIC)</a:t>
            </a:r>
          </a:p>
          <a:p>
            <a:pPr marL="342900" indent="-342900">
              <a:buFont typeface="Arial" charset="0"/>
              <a:buChar char="•"/>
            </a:pPr>
            <a:r>
              <a:rPr lang="en-US" sz="2000" dirty="0">
                <a:solidFill>
                  <a:srgbClr val="286FB7"/>
                </a:solidFill>
              </a:rPr>
              <a:t>Temporary Assistance to Needy Families (TANF) </a:t>
            </a:r>
          </a:p>
          <a:p>
            <a:endParaRPr lang="en-US" sz="2000" dirty="0">
              <a:solidFill>
                <a:srgbClr val="286FB7"/>
              </a:solidFill>
            </a:endParaRPr>
          </a:p>
          <a:p>
            <a:r>
              <a:rPr lang="en-US" sz="2000" dirty="0">
                <a:solidFill>
                  <a:srgbClr val="286FB7"/>
                </a:solidFill>
              </a:rPr>
              <a:t>Clinical/school-based interventions</a:t>
            </a:r>
          </a:p>
          <a:p>
            <a:pPr marL="342900" indent="-342900">
              <a:buFont typeface="Arial" charset="0"/>
              <a:buChar char="•"/>
            </a:pPr>
            <a:r>
              <a:rPr lang="en-US" sz="2000" dirty="0">
                <a:solidFill>
                  <a:srgbClr val="286FB7"/>
                </a:solidFill>
              </a:rPr>
              <a:t>Trauma-focused Cognitive Behavioral Therapy </a:t>
            </a:r>
            <a:r>
              <a:rPr lang="en-US" sz="1400" dirty="0">
                <a:solidFill>
                  <a:srgbClr val="E68323"/>
                </a:solidFill>
              </a:rPr>
              <a:t>(Cohen et al, 2011)</a:t>
            </a:r>
          </a:p>
          <a:p>
            <a:pPr marL="342900" indent="-342900">
              <a:buFont typeface="Arial" charset="0"/>
              <a:buChar char="•"/>
            </a:pPr>
            <a:r>
              <a:rPr lang="en-US" sz="2000" dirty="0">
                <a:solidFill>
                  <a:srgbClr val="286FB7"/>
                </a:solidFill>
              </a:rPr>
              <a:t>Child-focused psychotherapy </a:t>
            </a:r>
            <a:r>
              <a:rPr lang="en-US" sz="1400" dirty="0">
                <a:solidFill>
                  <a:srgbClr val="E68323"/>
                </a:solidFill>
              </a:rPr>
              <a:t>(Lieberman et al, 2000)</a:t>
            </a:r>
          </a:p>
          <a:p>
            <a:endParaRPr lang="en-US" sz="2000" dirty="0">
              <a:solidFill>
                <a:srgbClr val="286FB7"/>
              </a:solidFill>
            </a:endParaRPr>
          </a:p>
        </p:txBody>
      </p:sp>
      <p:pic>
        <p:nvPicPr>
          <p:cNvPr id="6" name="Picture 5"/>
          <p:cNvPicPr>
            <a:picLocks noChangeAspect="1"/>
          </p:cNvPicPr>
          <p:nvPr/>
        </p:nvPicPr>
        <p:blipFill rotWithShape="1">
          <a:blip r:embed="rId3"/>
          <a:srcRect l="5128" t="3477" r="10256" b="16642"/>
          <a:stretch/>
        </p:blipFill>
        <p:spPr>
          <a:xfrm>
            <a:off x="3289901" y="4998929"/>
            <a:ext cx="2120299" cy="1542035"/>
          </a:xfrm>
          <a:prstGeom prst="rect">
            <a:avLst/>
          </a:prstGeom>
        </p:spPr>
      </p:pic>
      <p:pic>
        <p:nvPicPr>
          <p:cNvPr id="7" name="Picture 6"/>
          <p:cNvPicPr>
            <a:picLocks noChangeAspect="1"/>
          </p:cNvPicPr>
          <p:nvPr/>
        </p:nvPicPr>
        <p:blipFill>
          <a:blip r:embed="rId4"/>
          <a:stretch>
            <a:fillRect/>
          </a:stretch>
        </p:blipFill>
        <p:spPr>
          <a:xfrm>
            <a:off x="5410200" y="3258239"/>
            <a:ext cx="2614471" cy="1089362"/>
          </a:xfrm>
          <a:prstGeom prst="rect">
            <a:avLst/>
          </a:prstGeom>
        </p:spPr>
      </p:pic>
      <p:pic>
        <p:nvPicPr>
          <p:cNvPr id="8" name="Picture 7"/>
          <p:cNvPicPr>
            <a:picLocks noChangeAspect="1"/>
          </p:cNvPicPr>
          <p:nvPr/>
        </p:nvPicPr>
        <p:blipFill>
          <a:blip r:embed="rId5"/>
          <a:stretch>
            <a:fillRect/>
          </a:stretch>
        </p:blipFill>
        <p:spPr>
          <a:xfrm>
            <a:off x="6248400" y="5029200"/>
            <a:ext cx="2362200" cy="658607"/>
          </a:xfrm>
          <a:prstGeom prst="rect">
            <a:avLst/>
          </a:prstGeom>
        </p:spPr>
      </p:pic>
      <p:pic>
        <p:nvPicPr>
          <p:cNvPr id="1028" name="Picture 4" descr="Lapse of Expanded Child Tax Credit Led to Unprecedented Rise in Child  Poverty – ITEP">
            <a:extLst>
              <a:ext uri="{FF2B5EF4-FFF2-40B4-BE49-F238E27FC236}">
                <a16:creationId xmlns:a16="http://schemas.microsoft.com/office/drawing/2014/main" id="{1A576A86-F994-FA5D-5896-9F318D87ED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6712" y="630790"/>
            <a:ext cx="3048000" cy="2204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396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68658A-1E7D-179F-F2B8-6CB13746516E}"/>
              </a:ext>
            </a:extLst>
          </p:cNvPr>
          <p:cNvSpPr>
            <a:spLocks noGrp="1"/>
          </p:cNvSpPr>
          <p:nvPr>
            <p:ph type="title"/>
          </p:nvPr>
        </p:nvSpPr>
        <p:spPr/>
        <p:txBody>
          <a:bodyPr/>
          <a:lstStyle/>
          <a:p>
            <a:r>
              <a:rPr lang="en-US" dirty="0"/>
              <a:t>Questions?</a:t>
            </a:r>
          </a:p>
        </p:txBody>
      </p:sp>
      <p:pic>
        <p:nvPicPr>
          <p:cNvPr id="6" name="Picture 5">
            <a:extLst>
              <a:ext uri="{FF2B5EF4-FFF2-40B4-BE49-F238E27FC236}">
                <a16:creationId xmlns:a16="http://schemas.microsoft.com/office/drawing/2014/main" id="{94570CD5-AE78-21A8-9716-5D95E39BA0AC}"/>
              </a:ext>
            </a:extLst>
          </p:cNvPr>
          <p:cNvPicPr>
            <a:picLocks noChangeAspect="1"/>
          </p:cNvPicPr>
          <p:nvPr/>
        </p:nvPicPr>
        <p:blipFill>
          <a:blip r:embed="rId3"/>
          <a:stretch>
            <a:fillRect/>
          </a:stretch>
        </p:blipFill>
        <p:spPr>
          <a:xfrm>
            <a:off x="1028700" y="2209800"/>
            <a:ext cx="7086600" cy="2802099"/>
          </a:xfrm>
          <a:prstGeom prst="rect">
            <a:avLst/>
          </a:prstGeom>
        </p:spPr>
      </p:pic>
    </p:spTree>
    <p:extLst>
      <p:ext uri="{BB962C8B-B14F-4D97-AF65-F5344CB8AC3E}">
        <p14:creationId xmlns:p14="http://schemas.microsoft.com/office/powerpoint/2010/main" val="988833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3238"/>
            <a:ext cx="8229600" cy="914400"/>
          </a:xfrm>
        </p:spPr>
        <p:txBody>
          <a:bodyPr/>
          <a:lstStyle/>
          <a:p>
            <a:pPr algn="l"/>
            <a:r>
              <a:rPr lang="en-US" dirty="0"/>
              <a:t>General intelligence?</a:t>
            </a:r>
          </a:p>
        </p:txBody>
      </p:sp>
      <p:sp>
        <p:nvSpPr>
          <p:cNvPr id="4" name="TextBox 3"/>
          <p:cNvSpPr txBox="1"/>
          <p:nvPr/>
        </p:nvSpPr>
        <p:spPr>
          <a:xfrm>
            <a:off x="457200" y="1882438"/>
            <a:ext cx="7772400" cy="2554545"/>
          </a:xfrm>
          <a:prstGeom prst="rect">
            <a:avLst/>
          </a:prstGeom>
          <a:noFill/>
        </p:spPr>
        <p:txBody>
          <a:bodyPr wrap="square" rtlCol="0">
            <a:spAutoFit/>
          </a:bodyPr>
          <a:lstStyle/>
          <a:p>
            <a:pPr marL="357188" indent="-357188">
              <a:buFont typeface="Arial" charset="0"/>
              <a:buChar char="•"/>
            </a:pPr>
            <a:r>
              <a:rPr lang="en-US" sz="2000" dirty="0">
                <a:solidFill>
                  <a:srgbClr val="286FB7"/>
                </a:solidFill>
              </a:rPr>
              <a:t>General intelligence and fluid reasoning are, to some extent, social constructs</a:t>
            </a:r>
          </a:p>
          <a:p>
            <a:pPr marL="357188" indent="-357188">
              <a:buFont typeface="Arial" charset="0"/>
              <a:buChar char="•"/>
            </a:pPr>
            <a:r>
              <a:rPr lang="en-US" sz="2000" dirty="0">
                <a:solidFill>
                  <a:srgbClr val="286FB7"/>
                </a:solidFill>
              </a:rPr>
              <a:t>Factor structure is consistent across ethnic groups in the U.S. and elsewhere </a:t>
            </a:r>
            <a:r>
              <a:rPr lang="en-US" sz="1400" dirty="0">
                <a:solidFill>
                  <a:srgbClr val="E68323"/>
                </a:solidFill>
              </a:rPr>
              <a:t>(</a:t>
            </a:r>
            <a:r>
              <a:rPr lang="en-US" sz="1400" dirty="0" err="1">
                <a:solidFill>
                  <a:srgbClr val="E68323"/>
                </a:solidFill>
              </a:rPr>
              <a:t>Chabris</a:t>
            </a:r>
            <a:r>
              <a:rPr lang="en-US" sz="1400" dirty="0">
                <a:solidFill>
                  <a:srgbClr val="E68323"/>
                </a:solidFill>
              </a:rPr>
              <a:t>, 2007)</a:t>
            </a:r>
          </a:p>
          <a:p>
            <a:pPr marL="357188" indent="-357188">
              <a:buFont typeface="Arial" charset="0"/>
              <a:buChar char="•"/>
            </a:pPr>
            <a:r>
              <a:rPr lang="en-US" sz="2000" dirty="0">
                <a:solidFill>
                  <a:srgbClr val="286FB7"/>
                </a:solidFill>
              </a:rPr>
              <a:t>g found to be the most invariant of all factors in cross-cultural comparisons </a:t>
            </a:r>
            <a:r>
              <a:rPr lang="en-US" sz="1400" dirty="0">
                <a:solidFill>
                  <a:srgbClr val="E68323"/>
                </a:solidFill>
              </a:rPr>
              <a:t>(Jensen, 1998)</a:t>
            </a:r>
          </a:p>
          <a:p>
            <a:pPr marL="357188" indent="-357188">
              <a:buFont typeface="Arial" charset="0"/>
              <a:buChar char="•"/>
            </a:pPr>
            <a:r>
              <a:rPr lang="en-US" sz="2000" dirty="0">
                <a:solidFill>
                  <a:srgbClr val="286FB7"/>
                </a:solidFill>
              </a:rPr>
              <a:t>Differences in g between the sexes found in some specific domains; greater variance in men </a:t>
            </a:r>
            <a:r>
              <a:rPr lang="en-US" sz="1400" dirty="0">
                <a:solidFill>
                  <a:srgbClr val="E68323"/>
                </a:solidFill>
              </a:rPr>
              <a:t>(Mackintosh, 2011)</a:t>
            </a:r>
          </a:p>
        </p:txBody>
      </p:sp>
    </p:spTree>
    <p:extLst>
      <p:ext uri="{BB962C8B-B14F-4D97-AF65-F5344CB8AC3E}">
        <p14:creationId xmlns:p14="http://schemas.microsoft.com/office/powerpoint/2010/main" val="344077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3238"/>
            <a:ext cx="8229600" cy="914400"/>
          </a:xfrm>
        </p:spPr>
        <p:txBody>
          <a:bodyPr/>
          <a:lstStyle/>
          <a:p>
            <a:pPr algn="l"/>
            <a:r>
              <a:rPr lang="en-US" dirty="0"/>
              <a:t>Causal assumptions</a:t>
            </a:r>
          </a:p>
        </p:txBody>
      </p:sp>
      <p:sp>
        <p:nvSpPr>
          <p:cNvPr id="4" name="TextBox 3"/>
          <p:cNvSpPr txBox="1"/>
          <p:nvPr/>
        </p:nvSpPr>
        <p:spPr>
          <a:xfrm>
            <a:off x="457200" y="1882438"/>
            <a:ext cx="7772400" cy="4154984"/>
          </a:xfrm>
          <a:prstGeom prst="rect">
            <a:avLst/>
          </a:prstGeom>
          <a:noFill/>
        </p:spPr>
        <p:txBody>
          <a:bodyPr wrap="square" rtlCol="0">
            <a:spAutoFit/>
          </a:bodyPr>
          <a:lstStyle/>
          <a:p>
            <a:pPr marL="342900" indent="-342900">
              <a:buFont typeface="Arial" charset="0"/>
              <a:buChar char="•"/>
            </a:pPr>
            <a:r>
              <a:rPr lang="en-US" sz="2400" b="1" dirty="0">
                <a:solidFill>
                  <a:srgbClr val="389DAA"/>
                </a:solidFill>
              </a:rPr>
              <a:t>Temporality</a:t>
            </a:r>
            <a:r>
              <a:rPr lang="en-US" sz="2000" dirty="0">
                <a:solidFill>
                  <a:srgbClr val="286FB7"/>
                </a:solidFill>
              </a:rPr>
              <a:t>: all adversities occurred prior to the K-BIT administration, though IQ and adversities measured cross-</a:t>
            </a:r>
            <a:r>
              <a:rPr lang="en-US" sz="2000" dirty="0" err="1">
                <a:solidFill>
                  <a:srgbClr val="286FB7"/>
                </a:solidFill>
              </a:rPr>
              <a:t>sectionally</a:t>
            </a:r>
            <a:endParaRPr lang="en-US" sz="2000" dirty="0">
              <a:solidFill>
                <a:srgbClr val="286FB7"/>
              </a:solidFill>
            </a:endParaRPr>
          </a:p>
          <a:p>
            <a:pPr marL="342900" indent="-342900">
              <a:buFont typeface="Arial" charset="0"/>
              <a:buChar char="•"/>
            </a:pPr>
            <a:r>
              <a:rPr lang="en-US" sz="2000" dirty="0">
                <a:solidFill>
                  <a:srgbClr val="286FB7"/>
                </a:solidFill>
              </a:rPr>
              <a:t>Assume conditional </a:t>
            </a:r>
            <a:r>
              <a:rPr lang="en-US" sz="2400" b="1" dirty="0">
                <a:solidFill>
                  <a:srgbClr val="389DAA"/>
                </a:solidFill>
              </a:rPr>
              <a:t>exchangeability</a:t>
            </a:r>
          </a:p>
          <a:p>
            <a:pPr marL="342900" indent="-342900">
              <a:buFont typeface="Arial" charset="0"/>
              <a:buChar char="•"/>
            </a:pPr>
            <a:r>
              <a:rPr lang="en-US" sz="2400" b="1" dirty="0">
                <a:solidFill>
                  <a:srgbClr val="389DAA"/>
                </a:solidFill>
              </a:rPr>
              <a:t>Interference</a:t>
            </a:r>
            <a:r>
              <a:rPr lang="en-US" sz="2000" dirty="0">
                <a:solidFill>
                  <a:srgbClr val="286FB7"/>
                </a:solidFill>
              </a:rPr>
              <a:t> unlikely in a nationally representative sample</a:t>
            </a:r>
          </a:p>
          <a:p>
            <a:pPr marL="342900" indent="-342900">
              <a:buFont typeface="Arial" charset="0"/>
              <a:buChar char="•"/>
            </a:pPr>
            <a:r>
              <a:rPr lang="en-US" sz="2400" b="1" dirty="0">
                <a:solidFill>
                  <a:srgbClr val="389DAA"/>
                </a:solidFill>
              </a:rPr>
              <a:t>Consistency</a:t>
            </a:r>
            <a:r>
              <a:rPr lang="en-US" sz="2000" dirty="0">
                <a:solidFill>
                  <a:srgbClr val="286FB7"/>
                </a:solidFill>
              </a:rPr>
              <a:t> violation if there is heterogeneity in the potential outcomes of respondents who report experiencing the same adversity</a:t>
            </a:r>
          </a:p>
          <a:p>
            <a:pPr marL="800046" lvl="1" indent="-342900">
              <a:buFont typeface="Arial" charset="0"/>
              <a:buChar char="•"/>
            </a:pPr>
            <a:r>
              <a:rPr lang="en-US" sz="2000" dirty="0">
                <a:solidFill>
                  <a:srgbClr val="286FB7"/>
                </a:solidFill>
              </a:rPr>
              <a:t>If so, estimates could be interpreted as a random draw of the variation present under each adversity </a:t>
            </a:r>
            <a:r>
              <a:rPr lang="en-US" sz="1400" dirty="0">
                <a:solidFill>
                  <a:srgbClr val="E68323"/>
                </a:solidFill>
              </a:rPr>
              <a:t>(van der </a:t>
            </a:r>
            <a:r>
              <a:rPr lang="en-US" sz="1400" dirty="0" err="1">
                <a:solidFill>
                  <a:srgbClr val="E68323"/>
                </a:solidFill>
              </a:rPr>
              <a:t>Laan</a:t>
            </a:r>
            <a:r>
              <a:rPr lang="en-US" sz="1400" dirty="0">
                <a:solidFill>
                  <a:srgbClr val="E68323"/>
                </a:solidFill>
              </a:rPr>
              <a:t>, et al, 2005)</a:t>
            </a:r>
          </a:p>
          <a:p>
            <a:pPr marL="342900" lvl="0" indent="-342900">
              <a:buFont typeface="Arial" charset="0"/>
              <a:buChar char="•"/>
            </a:pPr>
            <a:r>
              <a:rPr lang="en-US" sz="2000" dirty="0">
                <a:solidFill>
                  <a:srgbClr val="286FB7"/>
                </a:solidFill>
              </a:rPr>
              <a:t>Minimal influential outliers in our mean difference estimates (IC mean=0; 99% CI: -1.5, 1.8), satisfying the </a:t>
            </a:r>
            <a:r>
              <a:rPr lang="en-US" sz="2400" b="1" dirty="0">
                <a:solidFill>
                  <a:srgbClr val="389DAA"/>
                </a:solidFill>
              </a:rPr>
              <a:t>positivity</a:t>
            </a:r>
            <a:r>
              <a:rPr lang="en-US" sz="2000" dirty="0">
                <a:solidFill>
                  <a:srgbClr val="286FB7"/>
                </a:solidFill>
              </a:rPr>
              <a:t> assumption</a:t>
            </a:r>
          </a:p>
          <a:p>
            <a:endParaRPr lang="en-US" sz="2400" i="1" dirty="0">
              <a:solidFill>
                <a:srgbClr val="286FB7"/>
              </a:solidFill>
            </a:endParaRPr>
          </a:p>
        </p:txBody>
      </p:sp>
    </p:spTree>
    <p:extLst>
      <p:ext uri="{BB962C8B-B14F-4D97-AF65-F5344CB8AC3E}">
        <p14:creationId xmlns:p14="http://schemas.microsoft.com/office/powerpoint/2010/main" val="1826028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3238"/>
            <a:ext cx="8229600" cy="914400"/>
          </a:xfrm>
        </p:spPr>
        <p:txBody>
          <a:bodyPr/>
          <a:lstStyle/>
          <a:p>
            <a:pPr algn="l"/>
            <a:r>
              <a:rPr lang="en-US" dirty="0"/>
              <a:t>Limitations</a:t>
            </a:r>
          </a:p>
        </p:txBody>
      </p:sp>
      <p:sp>
        <p:nvSpPr>
          <p:cNvPr id="4" name="TextBox 3"/>
          <p:cNvSpPr txBox="1"/>
          <p:nvPr/>
        </p:nvSpPr>
        <p:spPr>
          <a:xfrm>
            <a:off x="457200" y="1882438"/>
            <a:ext cx="7772400" cy="1384995"/>
          </a:xfrm>
          <a:prstGeom prst="rect">
            <a:avLst/>
          </a:prstGeom>
          <a:noFill/>
        </p:spPr>
        <p:txBody>
          <a:bodyPr wrap="square" rtlCol="0">
            <a:spAutoFit/>
          </a:bodyPr>
          <a:lstStyle/>
          <a:p>
            <a:pPr marL="342900" indent="-342900">
              <a:buFont typeface="Arial" charset="0"/>
              <a:buChar char="•"/>
            </a:pPr>
            <a:r>
              <a:rPr lang="en-US" sz="2000" dirty="0">
                <a:solidFill>
                  <a:srgbClr val="286FB7"/>
                </a:solidFill>
              </a:rPr>
              <a:t>Cross-sectional data, though adolescent recall period is short</a:t>
            </a:r>
          </a:p>
          <a:p>
            <a:pPr marL="342900" indent="-342900">
              <a:buFont typeface="Arial" charset="0"/>
              <a:buChar char="•"/>
            </a:pPr>
            <a:r>
              <a:rPr lang="en-US" sz="2000" dirty="0">
                <a:solidFill>
                  <a:srgbClr val="286FB7"/>
                </a:solidFill>
              </a:rPr>
              <a:t>No measures of timing, duration, severity of adversities</a:t>
            </a:r>
          </a:p>
          <a:p>
            <a:pPr marL="342900" indent="-342900">
              <a:buFont typeface="Arial" charset="0"/>
              <a:buChar char="•"/>
            </a:pPr>
            <a:r>
              <a:rPr lang="en-US" sz="2000" dirty="0">
                <a:solidFill>
                  <a:srgbClr val="286FB7"/>
                </a:solidFill>
              </a:rPr>
              <a:t>Confounding by other environmental exposures?</a:t>
            </a:r>
          </a:p>
          <a:p>
            <a:pPr marL="342900" indent="-342900">
              <a:buFont typeface="Arial" charset="0"/>
              <a:buChar char="•"/>
            </a:pPr>
            <a:endParaRPr lang="en-US" sz="2400" i="1" dirty="0">
              <a:solidFill>
                <a:srgbClr val="286FB7"/>
              </a:solidFill>
            </a:endParaRPr>
          </a:p>
        </p:txBody>
      </p:sp>
    </p:spTree>
    <p:extLst>
      <p:ext uri="{BB962C8B-B14F-4D97-AF65-F5344CB8AC3E}">
        <p14:creationId xmlns:p14="http://schemas.microsoft.com/office/powerpoint/2010/main" val="56487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lstStyle/>
          <a:p>
            <a:pPr algn="l"/>
            <a:r>
              <a:rPr lang="en-US" dirty="0"/>
              <a:t>National Comorbidity Study Adolescent Supplement</a:t>
            </a:r>
            <a:br>
              <a:rPr lang="en-US" dirty="0"/>
            </a:br>
            <a:r>
              <a:rPr lang="en-US" sz="2800" i="1" dirty="0"/>
              <a:t>NCS-A</a:t>
            </a:r>
          </a:p>
        </p:txBody>
      </p:sp>
      <p:sp>
        <p:nvSpPr>
          <p:cNvPr id="4" name="TextBox 3"/>
          <p:cNvSpPr txBox="1"/>
          <p:nvPr/>
        </p:nvSpPr>
        <p:spPr>
          <a:xfrm>
            <a:off x="457200" y="2971800"/>
            <a:ext cx="7772400" cy="3077766"/>
          </a:xfrm>
          <a:prstGeom prst="rect">
            <a:avLst/>
          </a:prstGeom>
          <a:noFill/>
        </p:spPr>
        <p:txBody>
          <a:bodyPr wrap="square" rtlCol="0">
            <a:spAutoFit/>
          </a:bodyPr>
          <a:lstStyle/>
          <a:p>
            <a:r>
              <a:rPr lang="en-US" sz="1400" dirty="0">
                <a:solidFill>
                  <a:srgbClr val="E68323"/>
                </a:solidFill>
              </a:rPr>
              <a:t>(</a:t>
            </a:r>
            <a:r>
              <a:rPr lang="en-US" sz="1400" dirty="0" err="1">
                <a:solidFill>
                  <a:srgbClr val="E68323"/>
                </a:solidFill>
              </a:rPr>
              <a:t>Merikangas</a:t>
            </a:r>
            <a:r>
              <a:rPr lang="en-US" sz="1400" dirty="0">
                <a:solidFill>
                  <a:srgbClr val="E68323"/>
                </a:solidFill>
              </a:rPr>
              <a:t> et al, 2009; Kessler et al, 2009)</a:t>
            </a:r>
          </a:p>
          <a:p>
            <a:endParaRPr lang="en-US" sz="2000" dirty="0">
              <a:solidFill>
                <a:srgbClr val="286FB7"/>
              </a:solidFill>
            </a:endParaRPr>
          </a:p>
          <a:p>
            <a:pPr marL="342900" indent="-342900">
              <a:buFont typeface="Arial" charset="0"/>
              <a:buChar char="•"/>
            </a:pPr>
            <a:r>
              <a:rPr lang="en-US" sz="2000" dirty="0">
                <a:solidFill>
                  <a:srgbClr val="286FB7"/>
                </a:solidFill>
              </a:rPr>
              <a:t>2001-2004</a:t>
            </a:r>
          </a:p>
          <a:p>
            <a:pPr marL="342900" indent="-342900">
              <a:buFont typeface="Arial" charset="0"/>
              <a:buChar char="•"/>
            </a:pPr>
            <a:endParaRPr lang="en-US" sz="2000" dirty="0">
              <a:solidFill>
                <a:srgbClr val="286FB7"/>
              </a:solidFill>
            </a:endParaRPr>
          </a:p>
          <a:p>
            <a:pPr marL="342900" indent="-342900">
              <a:buFont typeface="Arial" charset="0"/>
              <a:buChar char="•"/>
            </a:pPr>
            <a:r>
              <a:rPr lang="en-US" sz="2000" dirty="0">
                <a:solidFill>
                  <a:srgbClr val="286FB7"/>
                </a:solidFill>
              </a:rPr>
              <a:t>US representative study of adolescents, ages 13-18</a:t>
            </a:r>
          </a:p>
          <a:p>
            <a:pPr marL="342900" indent="-342900">
              <a:buFont typeface="Arial" charset="0"/>
              <a:buChar char="•"/>
            </a:pPr>
            <a:endParaRPr lang="en-US" sz="2000" dirty="0">
              <a:solidFill>
                <a:srgbClr val="286FB7"/>
              </a:solidFill>
            </a:endParaRPr>
          </a:p>
          <a:p>
            <a:pPr marL="342900" indent="-342900">
              <a:buFont typeface="Arial" charset="0"/>
              <a:buChar char="•"/>
            </a:pPr>
            <a:r>
              <a:rPr lang="en-US" sz="2000" dirty="0">
                <a:solidFill>
                  <a:srgbClr val="286FB7"/>
                </a:solidFill>
              </a:rPr>
              <a:t>Prevalence, demographic correlates, and risk factors for psychiatric disorders in adolescence</a:t>
            </a:r>
          </a:p>
          <a:p>
            <a:pPr marL="342900" indent="-342900">
              <a:buFont typeface="Arial" charset="0"/>
              <a:buChar char="•"/>
            </a:pPr>
            <a:endParaRPr lang="en-US" sz="2000" dirty="0">
              <a:solidFill>
                <a:srgbClr val="286FB7"/>
              </a:solidFill>
            </a:endParaRPr>
          </a:p>
          <a:p>
            <a:pPr marL="342900" indent="-342900">
              <a:buFont typeface="Arial" charset="0"/>
              <a:buChar char="•"/>
            </a:pPr>
            <a:r>
              <a:rPr lang="en-US" sz="2000" dirty="0">
                <a:solidFill>
                  <a:srgbClr val="286FB7"/>
                </a:solidFill>
              </a:rPr>
              <a:t>n=10,073 (99.3%)</a:t>
            </a:r>
          </a:p>
        </p:txBody>
      </p:sp>
    </p:spTree>
    <p:extLst>
      <p:ext uri="{BB962C8B-B14F-4D97-AF65-F5344CB8AC3E}">
        <p14:creationId xmlns:p14="http://schemas.microsoft.com/office/powerpoint/2010/main" val="2097491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3238"/>
            <a:ext cx="8229600" cy="914400"/>
          </a:xfrm>
        </p:spPr>
        <p:txBody>
          <a:bodyPr/>
          <a:lstStyle/>
          <a:p>
            <a:pPr algn="l"/>
            <a:r>
              <a:rPr lang="en-US" dirty="0"/>
              <a:t>Kaufman Brief Intelligence Test </a:t>
            </a:r>
            <a:r>
              <a:rPr lang="en-US" sz="3200" i="1" dirty="0"/>
              <a:t>K-BIT</a:t>
            </a:r>
            <a:endParaRPr lang="en-US" sz="2800" i="1" dirty="0"/>
          </a:p>
        </p:txBody>
      </p:sp>
      <p:sp>
        <p:nvSpPr>
          <p:cNvPr id="4" name="TextBox 3"/>
          <p:cNvSpPr txBox="1"/>
          <p:nvPr/>
        </p:nvSpPr>
        <p:spPr>
          <a:xfrm>
            <a:off x="457200" y="2133600"/>
            <a:ext cx="7772400" cy="3447098"/>
          </a:xfrm>
          <a:prstGeom prst="rect">
            <a:avLst/>
          </a:prstGeom>
          <a:noFill/>
        </p:spPr>
        <p:txBody>
          <a:bodyPr wrap="square" rtlCol="0">
            <a:spAutoFit/>
          </a:bodyPr>
          <a:lstStyle/>
          <a:p>
            <a:r>
              <a:rPr lang="en-US" sz="1400" dirty="0">
                <a:solidFill>
                  <a:srgbClr val="E68323"/>
                </a:solidFill>
              </a:rPr>
              <a:t>(Kaufman &amp; Kaufman, 1990)</a:t>
            </a:r>
          </a:p>
          <a:p>
            <a:pPr marL="342900" indent="-342900">
              <a:buFont typeface="Arial" charset="0"/>
              <a:buChar char="•"/>
            </a:pPr>
            <a:endParaRPr lang="en-US" sz="2400" dirty="0">
              <a:solidFill>
                <a:srgbClr val="286FB7"/>
              </a:solidFill>
            </a:endParaRPr>
          </a:p>
          <a:p>
            <a:pPr marL="342900" indent="-342900">
              <a:buFont typeface="Arial" charset="0"/>
              <a:buChar char="•"/>
            </a:pPr>
            <a:r>
              <a:rPr lang="en-US" sz="2000" dirty="0">
                <a:solidFill>
                  <a:srgbClr val="286FB7"/>
                </a:solidFill>
              </a:rPr>
              <a:t>Non-verbal fluid reasoning/ novel problem solving using abstract matrices</a:t>
            </a:r>
          </a:p>
          <a:p>
            <a:pPr marL="342900" indent="-342900">
              <a:buFont typeface="Arial" charset="0"/>
              <a:buChar char="•"/>
            </a:pPr>
            <a:endParaRPr lang="en-US" sz="2000" dirty="0">
              <a:solidFill>
                <a:srgbClr val="286FB7"/>
              </a:solidFill>
            </a:endParaRPr>
          </a:p>
          <a:p>
            <a:pPr marL="342900" indent="-342900">
              <a:buFont typeface="Arial" charset="0"/>
              <a:buChar char="•"/>
            </a:pPr>
            <a:r>
              <a:rPr lang="en-US" sz="2000" dirty="0">
                <a:solidFill>
                  <a:srgbClr val="286FB7"/>
                </a:solidFill>
              </a:rPr>
              <a:t>48 items of progressive difficulty; participant continues until failing a complete set of 5 items</a:t>
            </a:r>
          </a:p>
          <a:p>
            <a:pPr marL="342900" indent="-342900">
              <a:buFont typeface="Arial" charset="0"/>
              <a:buChar char="•"/>
            </a:pPr>
            <a:endParaRPr lang="en-US" sz="2000" dirty="0">
              <a:solidFill>
                <a:srgbClr val="286FB7"/>
              </a:solidFill>
            </a:endParaRPr>
          </a:p>
          <a:p>
            <a:pPr marL="342900" indent="-342900">
              <a:buFont typeface="Arial" charset="0"/>
              <a:buChar char="•"/>
            </a:pPr>
            <a:r>
              <a:rPr lang="en-US" sz="2000" dirty="0">
                <a:solidFill>
                  <a:srgbClr val="286FB7"/>
                </a:solidFill>
              </a:rPr>
              <a:t>Re-normed to standardized score (</a:t>
            </a:r>
            <a:r>
              <a:rPr lang="en-US" sz="2000" dirty="0" err="1">
                <a:solidFill>
                  <a:srgbClr val="286FB7"/>
                </a:solidFill>
              </a:rPr>
              <a:t>μ</a:t>
            </a:r>
            <a:r>
              <a:rPr lang="en-US" sz="2000" dirty="0">
                <a:solidFill>
                  <a:srgbClr val="286FB7"/>
                </a:solidFill>
              </a:rPr>
              <a:t>=100, SD=15) by 6-month age-groups</a:t>
            </a:r>
          </a:p>
          <a:p>
            <a:pPr marL="800046" lvl="1" indent="-342900">
              <a:buFont typeface="Arial" charset="0"/>
              <a:buChar char="•"/>
            </a:pPr>
            <a:r>
              <a:rPr lang="en-US" sz="2000" dirty="0">
                <a:solidFill>
                  <a:srgbClr val="286FB7"/>
                </a:solidFill>
              </a:rPr>
              <a:t>Low score: &lt;85</a:t>
            </a:r>
          </a:p>
        </p:txBody>
      </p:sp>
    </p:spTree>
    <p:extLst>
      <p:ext uri="{BB962C8B-B14F-4D97-AF65-F5344CB8AC3E}">
        <p14:creationId xmlns:p14="http://schemas.microsoft.com/office/powerpoint/2010/main" val="308725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K-BIT</a:t>
            </a:r>
          </a:p>
        </p:txBody>
      </p:sp>
      <p:sp>
        <p:nvSpPr>
          <p:cNvPr id="7" name="Text Placeholder 6"/>
          <p:cNvSpPr>
            <a:spLocks noGrp="1"/>
          </p:cNvSpPr>
          <p:nvPr>
            <p:ph type="body" idx="1"/>
          </p:nvPr>
        </p:nvSpPr>
        <p:spPr>
          <a:xfrm>
            <a:off x="457200" y="1417637"/>
            <a:ext cx="4040188" cy="639763"/>
          </a:xfrm>
        </p:spPr>
        <p:txBody>
          <a:bodyPr>
            <a:normAutofit/>
          </a:bodyPr>
          <a:lstStyle/>
          <a:p>
            <a:r>
              <a:rPr lang="en-US" dirty="0">
                <a:solidFill>
                  <a:srgbClr val="389DAA"/>
                </a:solidFill>
              </a:rPr>
              <a:t>Basic fluid reasoning</a:t>
            </a:r>
          </a:p>
        </p:txBody>
      </p:sp>
      <p:sp>
        <p:nvSpPr>
          <p:cNvPr id="8" name="Content Placeholder 7"/>
          <p:cNvSpPr>
            <a:spLocks noGrp="1"/>
          </p:cNvSpPr>
          <p:nvPr>
            <p:ph sz="half" idx="2"/>
          </p:nvPr>
        </p:nvSpPr>
        <p:spPr>
          <a:xfrm>
            <a:off x="457200" y="2174875"/>
            <a:ext cx="3810000" cy="3951288"/>
          </a:xfrm>
        </p:spPr>
        <p:txBody>
          <a:bodyPr/>
          <a:lstStyle/>
          <a:p>
            <a:r>
              <a:rPr lang="en-US" dirty="0"/>
              <a:t>“A hat (POINT) goes on a head (POINT); a shoe (POINT) goes on a foot (POINT).” </a:t>
            </a:r>
          </a:p>
          <a:p>
            <a:r>
              <a:rPr lang="en-US" i="1" dirty="0"/>
              <a:t>Repeat the item. (If the respondent seems confused)</a:t>
            </a:r>
          </a:p>
          <a:p>
            <a:r>
              <a:rPr lang="en-US" dirty="0"/>
              <a:t>“On what part of your body do you wear a hat?” </a:t>
            </a:r>
          </a:p>
        </p:txBody>
      </p:sp>
      <p:sp>
        <p:nvSpPr>
          <p:cNvPr id="9" name="Text Placeholder 8"/>
          <p:cNvSpPr>
            <a:spLocks noGrp="1"/>
          </p:cNvSpPr>
          <p:nvPr>
            <p:ph type="body" sz="quarter" idx="3"/>
          </p:nvPr>
        </p:nvSpPr>
        <p:spPr>
          <a:xfrm>
            <a:off x="4645033" y="1417637"/>
            <a:ext cx="4041775" cy="639763"/>
          </a:xfrm>
        </p:spPr>
        <p:txBody>
          <a:bodyPr>
            <a:normAutofit/>
          </a:bodyPr>
          <a:lstStyle/>
          <a:p>
            <a:r>
              <a:rPr lang="en-US" dirty="0" err="1">
                <a:solidFill>
                  <a:srgbClr val="389DAA"/>
                </a:solidFill>
              </a:rPr>
              <a:t>Visuo</a:t>
            </a:r>
            <a:r>
              <a:rPr lang="en-US" dirty="0">
                <a:solidFill>
                  <a:srgbClr val="389DAA"/>
                </a:solidFill>
              </a:rPr>
              <a:t>-spatial processing</a:t>
            </a:r>
          </a:p>
        </p:txBody>
      </p:sp>
      <p:pic>
        <p:nvPicPr>
          <p:cNvPr id="6" name="Picture 5"/>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6477000" y="4120393"/>
            <a:ext cx="2503849" cy="2381885"/>
          </a:xfrm>
          <a:prstGeom prst="rect">
            <a:avLst/>
          </a:prstGeom>
          <a:ln>
            <a:solidFill>
              <a:schemeClr val="bg2"/>
            </a:solidFill>
          </a:ln>
        </p:spPr>
      </p:pic>
      <p:pic>
        <p:nvPicPr>
          <p:cNvPr id="5" name="Picture 4"/>
          <p:cNvPicPr>
            <a:picLocks noChangeAspect="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4645033" y="2163758"/>
            <a:ext cx="2481932" cy="2361036"/>
          </a:xfrm>
          <a:prstGeom prst="rect">
            <a:avLst/>
          </a:prstGeom>
          <a:ln>
            <a:solidFill>
              <a:schemeClr val="bg2"/>
            </a:solidFill>
          </a:ln>
        </p:spPr>
      </p:pic>
    </p:spTree>
    <p:extLst>
      <p:ext uri="{BB962C8B-B14F-4D97-AF65-F5344CB8AC3E}">
        <p14:creationId xmlns:p14="http://schemas.microsoft.com/office/powerpoint/2010/main" val="787773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6EEC8-288D-8B2B-C8FA-ABEC9CC8C7A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266F803-77D2-5FFA-225D-DFCC01A3F72C}"/>
              </a:ext>
            </a:extLst>
          </p:cNvPr>
          <p:cNvPicPr>
            <a:picLocks noChangeAspect="1"/>
          </p:cNvPicPr>
          <p:nvPr/>
        </p:nvPicPr>
        <p:blipFill rotWithShape="1">
          <a:blip r:embed="rId3"/>
          <a:srcRect l="2863" r="33394"/>
          <a:stretch/>
        </p:blipFill>
        <p:spPr>
          <a:xfrm>
            <a:off x="93791" y="1283153"/>
            <a:ext cx="3393834" cy="4536554"/>
          </a:xfrm>
          <a:prstGeom prst="rect">
            <a:avLst/>
          </a:prstGeom>
        </p:spPr>
      </p:pic>
      <p:sp>
        <p:nvSpPr>
          <p:cNvPr id="4" name="Text Placeholder 3">
            <a:extLst>
              <a:ext uri="{FF2B5EF4-FFF2-40B4-BE49-F238E27FC236}">
                <a16:creationId xmlns:a16="http://schemas.microsoft.com/office/drawing/2014/main" id="{A72D2A37-A5A0-8225-C0F9-978101F9595F}"/>
              </a:ext>
            </a:extLst>
          </p:cNvPr>
          <p:cNvSpPr>
            <a:spLocks noGrp="1"/>
          </p:cNvSpPr>
          <p:nvPr>
            <p:ph type="body" idx="1"/>
          </p:nvPr>
        </p:nvSpPr>
        <p:spPr>
          <a:xfrm>
            <a:off x="496017" y="457200"/>
            <a:ext cx="4040188" cy="639763"/>
          </a:xfrm>
        </p:spPr>
        <p:txBody>
          <a:bodyPr/>
          <a:lstStyle/>
          <a:p>
            <a:r>
              <a:rPr lang="en-US" dirty="0"/>
              <a:t>K−BIT mean differences</a:t>
            </a:r>
          </a:p>
        </p:txBody>
      </p:sp>
      <p:sp>
        <p:nvSpPr>
          <p:cNvPr id="12" name="Text Placeholder 11">
            <a:extLst>
              <a:ext uri="{FF2B5EF4-FFF2-40B4-BE49-F238E27FC236}">
                <a16:creationId xmlns:a16="http://schemas.microsoft.com/office/drawing/2014/main" id="{A1615CF5-45DF-1AB9-1B5E-7C7E413D0F6D}"/>
              </a:ext>
            </a:extLst>
          </p:cNvPr>
          <p:cNvSpPr>
            <a:spLocks noGrp="1"/>
          </p:cNvSpPr>
          <p:nvPr>
            <p:ph type="body" sz="quarter" idx="3"/>
          </p:nvPr>
        </p:nvSpPr>
        <p:spPr>
          <a:xfrm>
            <a:off x="4683850" y="457200"/>
            <a:ext cx="4041775" cy="639763"/>
          </a:xfrm>
        </p:spPr>
        <p:txBody>
          <a:bodyPr/>
          <a:lstStyle/>
          <a:p>
            <a:r>
              <a:rPr lang="en-US" dirty="0"/>
              <a:t>Low K-BIT RDs</a:t>
            </a:r>
          </a:p>
        </p:txBody>
      </p:sp>
      <p:sp>
        <p:nvSpPr>
          <p:cNvPr id="5" name="Rectangle 4">
            <a:extLst>
              <a:ext uri="{FF2B5EF4-FFF2-40B4-BE49-F238E27FC236}">
                <a16:creationId xmlns:a16="http://schemas.microsoft.com/office/drawing/2014/main" id="{7C19828F-60C9-F98A-F377-0145D6368FC1}"/>
              </a:ext>
            </a:extLst>
          </p:cNvPr>
          <p:cNvSpPr/>
          <p:nvPr/>
        </p:nvSpPr>
        <p:spPr>
          <a:xfrm>
            <a:off x="2781797" y="1937717"/>
            <a:ext cx="1170192" cy="307777"/>
          </a:xfrm>
          <a:prstGeom prst="rect">
            <a:avLst/>
          </a:prstGeom>
        </p:spPr>
        <p:txBody>
          <a:bodyPr wrap="square">
            <a:spAutoFit/>
          </a:bodyPr>
          <a:lstStyle/>
          <a:p>
            <a:r>
              <a:rPr lang="en-US" sz="1400" dirty="0">
                <a:solidFill>
                  <a:srgbClr val="286FB7"/>
                </a:solidFill>
              </a:rPr>
              <a:t>1.97 (0.5, 3.4)</a:t>
            </a:r>
          </a:p>
        </p:txBody>
      </p:sp>
      <p:sp>
        <p:nvSpPr>
          <p:cNvPr id="6" name="Rectangle 5">
            <a:extLst>
              <a:ext uri="{FF2B5EF4-FFF2-40B4-BE49-F238E27FC236}">
                <a16:creationId xmlns:a16="http://schemas.microsoft.com/office/drawing/2014/main" id="{364E765E-FD08-5C60-6C73-13B92511F3D8}"/>
              </a:ext>
            </a:extLst>
          </p:cNvPr>
          <p:cNvSpPr/>
          <p:nvPr/>
        </p:nvSpPr>
        <p:spPr>
          <a:xfrm>
            <a:off x="2781797" y="4585803"/>
            <a:ext cx="1178145" cy="307777"/>
          </a:xfrm>
          <a:prstGeom prst="rect">
            <a:avLst/>
          </a:prstGeom>
        </p:spPr>
        <p:txBody>
          <a:bodyPr wrap="square">
            <a:spAutoFit/>
          </a:bodyPr>
          <a:lstStyle/>
          <a:p>
            <a:r>
              <a:rPr lang="en-US" sz="1400" dirty="0">
                <a:solidFill>
                  <a:srgbClr val="286FB7"/>
                </a:solidFill>
              </a:rPr>
              <a:t>2.32 (1.2, 3.4)</a:t>
            </a:r>
            <a:endParaRPr lang="en-US" sz="1400" dirty="0"/>
          </a:p>
        </p:txBody>
      </p:sp>
      <p:sp>
        <p:nvSpPr>
          <p:cNvPr id="7" name="Rectangle 6">
            <a:extLst>
              <a:ext uri="{FF2B5EF4-FFF2-40B4-BE49-F238E27FC236}">
                <a16:creationId xmlns:a16="http://schemas.microsoft.com/office/drawing/2014/main" id="{B064A6FD-E607-3708-D8A2-53357FF660EB}"/>
              </a:ext>
            </a:extLst>
          </p:cNvPr>
          <p:cNvSpPr/>
          <p:nvPr/>
        </p:nvSpPr>
        <p:spPr>
          <a:xfrm>
            <a:off x="2781797" y="2498540"/>
            <a:ext cx="1170192" cy="307777"/>
          </a:xfrm>
          <a:prstGeom prst="rect">
            <a:avLst/>
          </a:prstGeom>
        </p:spPr>
        <p:txBody>
          <a:bodyPr wrap="none">
            <a:spAutoFit/>
          </a:bodyPr>
          <a:lstStyle/>
          <a:p>
            <a:r>
              <a:rPr lang="en-US" sz="1400" dirty="0">
                <a:solidFill>
                  <a:srgbClr val="286FB7"/>
                </a:solidFill>
              </a:rPr>
              <a:t>1.86 (0.5, 3.6)</a:t>
            </a:r>
            <a:endParaRPr lang="en-US" sz="1400" i="1" dirty="0">
              <a:solidFill>
                <a:srgbClr val="286FB7"/>
              </a:solidFill>
            </a:endParaRPr>
          </a:p>
        </p:txBody>
      </p:sp>
      <p:sp>
        <p:nvSpPr>
          <p:cNvPr id="8" name="Rectangle 7">
            <a:extLst>
              <a:ext uri="{FF2B5EF4-FFF2-40B4-BE49-F238E27FC236}">
                <a16:creationId xmlns:a16="http://schemas.microsoft.com/office/drawing/2014/main" id="{30EB87EF-7D29-561F-09FF-7C10B473E465}"/>
              </a:ext>
            </a:extLst>
          </p:cNvPr>
          <p:cNvSpPr/>
          <p:nvPr/>
        </p:nvSpPr>
        <p:spPr>
          <a:xfrm>
            <a:off x="2781797" y="2810715"/>
            <a:ext cx="1170192" cy="307777"/>
          </a:xfrm>
          <a:prstGeom prst="rect">
            <a:avLst/>
          </a:prstGeom>
        </p:spPr>
        <p:txBody>
          <a:bodyPr wrap="none">
            <a:spAutoFit/>
          </a:bodyPr>
          <a:lstStyle/>
          <a:p>
            <a:r>
              <a:rPr lang="en-US" sz="1400" dirty="0">
                <a:solidFill>
                  <a:srgbClr val="286FB7"/>
                </a:solidFill>
              </a:rPr>
              <a:t>1.82 (0.8, 2.8)</a:t>
            </a:r>
          </a:p>
        </p:txBody>
      </p:sp>
      <p:sp>
        <p:nvSpPr>
          <p:cNvPr id="9" name="Rectangle 8">
            <a:extLst>
              <a:ext uri="{FF2B5EF4-FFF2-40B4-BE49-F238E27FC236}">
                <a16:creationId xmlns:a16="http://schemas.microsoft.com/office/drawing/2014/main" id="{DFE7E3FF-3B91-9474-598A-3ABAF84648AF}"/>
              </a:ext>
            </a:extLst>
          </p:cNvPr>
          <p:cNvSpPr/>
          <p:nvPr/>
        </p:nvSpPr>
        <p:spPr>
          <a:xfrm>
            <a:off x="2781797" y="3707267"/>
            <a:ext cx="1170192" cy="307777"/>
          </a:xfrm>
          <a:prstGeom prst="rect">
            <a:avLst/>
          </a:prstGeom>
        </p:spPr>
        <p:txBody>
          <a:bodyPr wrap="none">
            <a:spAutoFit/>
          </a:bodyPr>
          <a:lstStyle/>
          <a:p>
            <a:r>
              <a:rPr lang="en-US" sz="1400">
                <a:solidFill>
                  <a:srgbClr val="286FB7"/>
                </a:solidFill>
              </a:rPr>
              <a:t>2.29 (1.5, 3.1)</a:t>
            </a:r>
            <a:endParaRPr lang="en-US" sz="1400" dirty="0">
              <a:solidFill>
                <a:srgbClr val="286FB7"/>
              </a:solidFill>
            </a:endParaRPr>
          </a:p>
        </p:txBody>
      </p:sp>
      <p:sp>
        <p:nvSpPr>
          <p:cNvPr id="10" name="Rectangle 9">
            <a:extLst>
              <a:ext uri="{FF2B5EF4-FFF2-40B4-BE49-F238E27FC236}">
                <a16:creationId xmlns:a16="http://schemas.microsoft.com/office/drawing/2014/main" id="{E268095D-35FE-ED6D-164D-296C91B8C902}"/>
              </a:ext>
            </a:extLst>
          </p:cNvPr>
          <p:cNvSpPr/>
          <p:nvPr/>
        </p:nvSpPr>
        <p:spPr>
          <a:xfrm>
            <a:off x="2781797" y="3134436"/>
            <a:ext cx="1170192" cy="307777"/>
          </a:xfrm>
          <a:prstGeom prst="rect">
            <a:avLst/>
          </a:prstGeom>
        </p:spPr>
        <p:txBody>
          <a:bodyPr wrap="none">
            <a:spAutoFit/>
          </a:bodyPr>
          <a:lstStyle/>
          <a:p>
            <a:r>
              <a:rPr lang="en-US" sz="1400" dirty="0">
                <a:solidFill>
                  <a:srgbClr val="286FB7"/>
                </a:solidFill>
              </a:rPr>
              <a:t>3.58 (1.8, 5.4)</a:t>
            </a:r>
          </a:p>
        </p:txBody>
      </p:sp>
      <p:sp>
        <p:nvSpPr>
          <p:cNvPr id="13" name="Rectangle 12">
            <a:extLst>
              <a:ext uri="{FF2B5EF4-FFF2-40B4-BE49-F238E27FC236}">
                <a16:creationId xmlns:a16="http://schemas.microsoft.com/office/drawing/2014/main" id="{E3BAB83C-C757-1F82-C9CA-3C35623D6DDB}"/>
              </a:ext>
            </a:extLst>
          </p:cNvPr>
          <p:cNvSpPr/>
          <p:nvPr/>
        </p:nvSpPr>
        <p:spPr>
          <a:xfrm>
            <a:off x="2784254" y="4911988"/>
            <a:ext cx="1178145" cy="309926"/>
          </a:xfrm>
          <a:prstGeom prst="rect">
            <a:avLst/>
          </a:prstGeom>
        </p:spPr>
        <p:txBody>
          <a:bodyPr wrap="square">
            <a:spAutoFit/>
          </a:bodyPr>
          <a:lstStyle/>
          <a:p>
            <a:r>
              <a:rPr lang="en-US" sz="1400" dirty="0">
                <a:solidFill>
                  <a:srgbClr val="286FB7"/>
                </a:solidFill>
              </a:rPr>
              <a:t>2.02 (0.9, 3.1)</a:t>
            </a:r>
          </a:p>
        </p:txBody>
      </p:sp>
      <p:sp>
        <p:nvSpPr>
          <p:cNvPr id="14" name="Rectangle 13">
            <a:extLst>
              <a:ext uri="{FF2B5EF4-FFF2-40B4-BE49-F238E27FC236}">
                <a16:creationId xmlns:a16="http://schemas.microsoft.com/office/drawing/2014/main" id="{78AC547B-B256-0735-491C-F1BEBA489CB3}"/>
              </a:ext>
            </a:extLst>
          </p:cNvPr>
          <p:cNvSpPr/>
          <p:nvPr/>
        </p:nvSpPr>
        <p:spPr>
          <a:xfrm>
            <a:off x="2784255" y="5190744"/>
            <a:ext cx="1178145" cy="307777"/>
          </a:xfrm>
          <a:prstGeom prst="rect">
            <a:avLst/>
          </a:prstGeom>
        </p:spPr>
        <p:txBody>
          <a:bodyPr wrap="square">
            <a:spAutoFit/>
          </a:bodyPr>
          <a:lstStyle/>
          <a:p>
            <a:r>
              <a:rPr lang="en-US" sz="1400" dirty="0">
                <a:solidFill>
                  <a:srgbClr val="286FB7"/>
                </a:solidFill>
              </a:rPr>
              <a:t>2.91 (1.6, 4.3)</a:t>
            </a:r>
          </a:p>
        </p:txBody>
      </p:sp>
      <p:grpSp>
        <p:nvGrpSpPr>
          <p:cNvPr id="17" name="Group 16">
            <a:extLst>
              <a:ext uri="{FF2B5EF4-FFF2-40B4-BE49-F238E27FC236}">
                <a16:creationId xmlns:a16="http://schemas.microsoft.com/office/drawing/2014/main" id="{9CC740DC-62B1-E800-B4EA-1E822C9C861F}"/>
              </a:ext>
            </a:extLst>
          </p:cNvPr>
          <p:cNvGrpSpPr>
            <a:grpSpLocks noChangeAspect="1"/>
          </p:cNvGrpSpPr>
          <p:nvPr/>
        </p:nvGrpSpPr>
        <p:grpSpPr>
          <a:xfrm>
            <a:off x="4267200" y="1296420"/>
            <a:ext cx="4810421" cy="4163555"/>
            <a:chOff x="3505200" y="990600"/>
            <a:chExt cx="6248153" cy="5407953"/>
          </a:xfrm>
        </p:grpSpPr>
        <p:pic>
          <p:nvPicPr>
            <p:cNvPr id="18" name="Picture 17">
              <a:extLst>
                <a:ext uri="{FF2B5EF4-FFF2-40B4-BE49-F238E27FC236}">
                  <a16:creationId xmlns:a16="http://schemas.microsoft.com/office/drawing/2014/main" id="{863A4533-CB64-105B-6E70-394D3C8A0AD6}"/>
                </a:ext>
              </a:extLst>
            </p:cNvPr>
            <p:cNvPicPr>
              <a:picLocks noChangeAspect="1"/>
            </p:cNvPicPr>
            <p:nvPr/>
          </p:nvPicPr>
          <p:blipFill>
            <a:blip r:embed="rId4"/>
            <a:stretch>
              <a:fillRect/>
            </a:stretch>
          </p:blipFill>
          <p:spPr>
            <a:xfrm>
              <a:off x="3505200" y="990600"/>
              <a:ext cx="5790953" cy="5407953"/>
            </a:xfrm>
            <a:prstGeom prst="rect">
              <a:avLst/>
            </a:prstGeom>
          </p:spPr>
        </p:pic>
        <p:sp>
          <p:nvSpPr>
            <p:cNvPr id="19" name="Rectangle 18">
              <a:extLst>
                <a:ext uri="{FF2B5EF4-FFF2-40B4-BE49-F238E27FC236}">
                  <a16:creationId xmlns:a16="http://schemas.microsoft.com/office/drawing/2014/main" id="{14689DAC-748F-4050-6BB5-A78088DA76A4}"/>
                </a:ext>
              </a:extLst>
            </p:cNvPr>
            <p:cNvSpPr/>
            <p:nvPr/>
          </p:nvSpPr>
          <p:spPr>
            <a:xfrm>
              <a:off x="8838953" y="2780176"/>
              <a:ext cx="914400" cy="16394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42280263-268E-4879-E572-550B6F28CC2C}"/>
              </a:ext>
            </a:extLst>
          </p:cNvPr>
          <p:cNvSpPr/>
          <p:nvPr/>
        </p:nvSpPr>
        <p:spPr>
          <a:xfrm>
            <a:off x="7732974" y="1362017"/>
            <a:ext cx="1371600" cy="307777"/>
          </a:xfrm>
          <a:prstGeom prst="rect">
            <a:avLst/>
          </a:prstGeom>
        </p:spPr>
        <p:txBody>
          <a:bodyPr wrap="square">
            <a:spAutoFit/>
          </a:bodyPr>
          <a:lstStyle/>
          <a:p>
            <a:r>
              <a:rPr lang="en-US" sz="1400">
                <a:solidFill>
                  <a:srgbClr val="286FB7"/>
                </a:solidFill>
              </a:rPr>
              <a:t>0.06 (0.01, 0.10)</a:t>
            </a:r>
            <a:endParaRPr lang="en-US" sz="1400" dirty="0">
              <a:solidFill>
                <a:srgbClr val="286FB7"/>
              </a:solidFill>
            </a:endParaRPr>
          </a:p>
        </p:txBody>
      </p:sp>
      <p:sp>
        <p:nvSpPr>
          <p:cNvPr id="21" name="Rectangle 20">
            <a:extLst>
              <a:ext uri="{FF2B5EF4-FFF2-40B4-BE49-F238E27FC236}">
                <a16:creationId xmlns:a16="http://schemas.microsoft.com/office/drawing/2014/main" id="{832EE932-172A-D6C5-CAEC-AE1A456805BC}"/>
              </a:ext>
            </a:extLst>
          </p:cNvPr>
          <p:cNvSpPr/>
          <p:nvPr/>
        </p:nvSpPr>
        <p:spPr>
          <a:xfrm>
            <a:off x="7743385" y="3926793"/>
            <a:ext cx="1371600" cy="307777"/>
          </a:xfrm>
          <a:prstGeom prst="rect">
            <a:avLst/>
          </a:prstGeom>
        </p:spPr>
        <p:txBody>
          <a:bodyPr wrap="square">
            <a:spAutoFit/>
          </a:bodyPr>
          <a:lstStyle/>
          <a:p>
            <a:r>
              <a:rPr lang="en-US" sz="1400" dirty="0">
                <a:solidFill>
                  <a:srgbClr val="286FB7"/>
                </a:solidFill>
              </a:rPr>
              <a:t>0.11 (0.02, 0.21)</a:t>
            </a:r>
            <a:endParaRPr lang="en-US" sz="1400" dirty="0"/>
          </a:p>
        </p:txBody>
      </p:sp>
      <p:sp>
        <p:nvSpPr>
          <p:cNvPr id="22" name="Rectangle 21">
            <a:extLst>
              <a:ext uri="{FF2B5EF4-FFF2-40B4-BE49-F238E27FC236}">
                <a16:creationId xmlns:a16="http://schemas.microsoft.com/office/drawing/2014/main" id="{D7E8CEB2-9C9A-BD8E-43B3-657EE4E0851D}"/>
              </a:ext>
            </a:extLst>
          </p:cNvPr>
          <p:cNvSpPr/>
          <p:nvPr/>
        </p:nvSpPr>
        <p:spPr>
          <a:xfrm>
            <a:off x="7732974" y="1618287"/>
            <a:ext cx="1371600" cy="307777"/>
          </a:xfrm>
          <a:prstGeom prst="rect">
            <a:avLst/>
          </a:prstGeom>
        </p:spPr>
        <p:txBody>
          <a:bodyPr wrap="none">
            <a:spAutoFit/>
          </a:bodyPr>
          <a:lstStyle/>
          <a:p>
            <a:r>
              <a:rPr lang="en-US" sz="1400" dirty="0">
                <a:solidFill>
                  <a:srgbClr val="286FB7"/>
                </a:solidFill>
              </a:rPr>
              <a:t>0.05 </a:t>
            </a:r>
            <a:r>
              <a:rPr lang="en-US" sz="1400">
                <a:solidFill>
                  <a:srgbClr val="286FB7"/>
                </a:solidFill>
              </a:rPr>
              <a:t>(0.0, 0.09)</a:t>
            </a:r>
            <a:endParaRPr lang="en-US" sz="1400" i="1" dirty="0">
              <a:solidFill>
                <a:srgbClr val="286FB7"/>
              </a:solidFill>
            </a:endParaRPr>
          </a:p>
        </p:txBody>
      </p:sp>
      <p:sp>
        <p:nvSpPr>
          <p:cNvPr id="23" name="Rectangle 22">
            <a:extLst>
              <a:ext uri="{FF2B5EF4-FFF2-40B4-BE49-F238E27FC236}">
                <a16:creationId xmlns:a16="http://schemas.microsoft.com/office/drawing/2014/main" id="{0EF588E6-6DB0-BFF8-78AC-D4CC55DD665F}"/>
              </a:ext>
            </a:extLst>
          </p:cNvPr>
          <p:cNvSpPr/>
          <p:nvPr/>
        </p:nvSpPr>
        <p:spPr>
          <a:xfrm>
            <a:off x="7743385" y="2301206"/>
            <a:ext cx="1371600" cy="307777"/>
          </a:xfrm>
          <a:prstGeom prst="rect">
            <a:avLst/>
          </a:prstGeom>
        </p:spPr>
        <p:txBody>
          <a:bodyPr wrap="none">
            <a:spAutoFit/>
          </a:bodyPr>
          <a:lstStyle/>
          <a:p>
            <a:r>
              <a:rPr lang="en-US" sz="1400" dirty="0">
                <a:solidFill>
                  <a:srgbClr val="286FB7"/>
                </a:solidFill>
              </a:rPr>
              <a:t>0.08 (0.01, 0.16)</a:t>
            </a:r>
          </a:p>
        </p:txBody>
      </p:sp>
      <p:sp>
        <p:nvSpPr>
          <p:cNvPr id="24" name="Rectangle 23">
            <a:extLst>
              <a:ext uri="{FF2B5EF4-FFF2-40B4-BE49-F238E27FC236}">
                <a16:creationId xmlns:a16="http://schemas.microsoft.com/office/drawing/2014/main" id="{3B0BCF98-7AD9-544B-A4B9-E82049EF748A}"/>
              </a:ext>
            </a:extLst>
          </p:cNvPr>
          <p:cNvSpPr/>
          <p:nvPr/>
        </p:nvSpPr>
        <p:spPr>
          <a:xfrm>
            <a:off x="7754208" y="3154542"/>
            <a:ext cx="1371600" cy="307777"/>
          </a:xfrm>
          <a:prstGeom prst="rect">
            <a:avLst/>
          </a:prstGeom>
        </p:spPr>
        <p:txBody>
          <a:bodyPr wrap="none">
            <a:spAutoFit/>
          </a:bodyPr>
          <a:lstStyle/>
          <a:p>
            <a:r>
              <a:rPr lang="en-US" sz="1400" dirty="0">
                <a:solidFill>
                  <a:srgbClr val="286FB7"/>
                </a:solidFill>
              </a:rPr>
              <a:t>0.13 (0.06, 0.19)</a:t>
            </a:r>
          </a:p>
        </p:txBody>
      </p:sp>
      <p:sp>
        <p:nvSpPr>
          <p:cNvPr id="25" name="Rectangle 24">
            <a:extLst>
              <a:ext uri="{FF2B5EF4-FFF2-40B4-BE49-F238E27FC236}">
                <a16:creationId xmlns:a16="http://schemas.microsoft.com/office/drawing/2014/main" id="{3211BE0D-6548-4035-C38B-8AAB3B5087E3}"/>
              </a:ext>
            </a:extLst>
          </p:cNvPr>
          <p:cNvSpPr/>
          <p:nvPr/>
        </p:nvSpPr>
        <p:spPr>
          <a:xfrm>
            <a:off x="7732974" y="2653489"/>
            <a:ext cx="1371600" cy="307777"/>
          </a:xfrm>
          <a:prstGeom prst="rect">
            <a:avLst/>
          </a:prstGeom>
        </p:spPr>
        <p:txBody>
          <a:bodyPr wrap="none">
            <a:spAutoFit/>
          </a:bodyPr>
          <a:lstStyle/>
          <a:p>
            <a:r>
              <a:rPr lang="en-US" sz="1400">
                <a:solidFill>
                  <a:srgbClr val="286FB7"/>
                </a:solidFill>
              </a:rPr>
              <a:t>0.06 (0.03, 0.10)</a:t>
            </a:r>
            <a:endParaRPr lang="en-US" sz="1400" dirty="0">
              <a:solidFill>
                <a:srgbClr val="286FB7"/>
              </a:solidFill>
            </a:endParaRPr>
          </a:p>
        </p:txBody>
      </p:sp>
      <p:sp>
        <p:nvSpPr>
          <p:cNvPr id="26" name="Rectangle 25">
            <a:extLst>
              <a:ext uri="{FF2B5EF4-FFF2-40B4-BE49-F238E27FC236}">
                <a16:creationId xmlns:a16="http://schemas.microsoft.com/office/drawing/2014/main" id="{4E9D7E43-C103-CAAB-CB03-2830B37EEC13}"/>
              </a:ext>
            </a:extLst>
          </p:cNvPr>
          <p:cNvSpPr/>
          <p:nvPr/>
        </p:nvSpPr>
        <p:spPr>
          <a:xfrm>
            <a:off x="7732974" y="4272124"/>
            <a:ext cx="1371600" cy="307777"/>
          </a:xfrm>
          <a:prstGeom prst="rect">
            <a:avLst/>
          </a:prstGeom>
        </p:spPr>
        <p:txBody>
          <a:bodyPr wrap="square">
            <a:spAutoFit/>
          </a:bodyPr>
          <a:lstStyle/>
          <a:p>
            <a:r>
              <a:rPr lang="en-US" sz="1400" dirty="0">
                <a:solidFill>
                  <a:srgbClr val="286FB7"/>
                </a:solidFill>
              </a:rPr>
              <a:t>0.07 (0.03, 0.11)</a:t>
            </a:r>
          </a:p>
        </p:txBody>
      </p:sp>
      <p:sp>
        <p:nvSpPr>
          <p:cNvPr id="27" name="Rectangle 26">
            <a:extLst>
              <a:ext uri="{FF2B5EF4-FFF2-40B4-BE49-F238E27FC236}">
                <a16:creationId xmlns:a16="http://schemas.microsoft.com/office/drawing/2014/main" id="{BAAB42F7-398A-2CDE-426C-A1153F8F3BD8}"/>
              </a:ext>
            </a:extLst>
          </p:cNvPr>
          <p:cNvSpPr/>
          <p:nvPr/>
        </p:nvSpPr>
        <p:spPr>
          <a:xfrm>
            <a:off x="7732974" y="4793470"/>
            <a:ext cx="1371600" cy="307777"/>
          </a:xfrm>
          <a:prstGeom prst="rect">
            <a:avLst/>
          </a:prstGeom>
        </p:spPr>
        <p:txBody>
          <a:bodyPr wrap="square">
            <a:spAutoFit/>
          </a:bodyPr>
          <a:lstStyle/>
          <a:p>
            <a:r>
              <a:rPr lang="en-US" sz="1400" dirty="0">
                <a:solidFill>
                  <a:srgbClr val="286FB7"/>
                </a:solidFill>
              </a:rPr>
              <a:t>0.07 (0.03, 0.12)</a:t>
            </a:r>
          </a:p>
        </p:txBody>
      </p:sp>
      <p:sp>
        <p:nvSpPr>
          <p:cNvPr id="28" name="Rectangle 27">
            <a:extLst>
              <a:ext uri="{FF2B5EF4-FFF2-40B4-BE49-F238E27FC236}">
                <a16:creationId xmlns:a16="http://schemas.microsoft.com/office/drawing/2014/main" id="{F1B47C28-FB83-D6FE-BDB9-E123A0B398E7}"/>
              </a:ext>
            </a:extLst>
          </p:cNvPr>
          <p:cNvSpPr/>
          <p:nvPr/>
        </p:nvSpPr>
        <p:spPr>
          <a:xfrm>
            <a:off x="7732974" y="4545155"/>
            <a:ext cx="1371600" cy="307777"/>
          </a:xfrm>
          <a:prstGeom prst="rect">
            <a:avLst/>
          </a:prstGeom>
        </p:spPr>
        <p:txBody>
          <a:bodyPr wrap="square">
            <a:spAutoFit/>
          </a:bodyPr>
          <a:lstStyle/>
          <a:p>
            <a:r>
              <a:rPr lang="en-US" sz="1400" dirty="0">
                <a:solidFill>
                  <a:srgbClr val="286FB7"/>
                </a:solidFill>
              </a:rPr>
              <a:t>0.06 (0.03, 0.10)</a:t>
            </a:r>
          </a:p>
        </p:txBody>
      </p:sp>
      <p:sp>
        <p:nvSpPr>
          <p:cNvPr id="29" name="Rectangle 28">
            <a:extLst>
              <a:ext uri="{FF2B5EF4-FFF2-40B4-BE49-F238E27FC236}">
                <a16:creationId xmlns:a16="http://schemas.microsoft.com/office/drawing/2014/main" id="{CCC9A70C-0CAD-BC22-9586-30E3CAF0EB67}"/>
              </a:ext>
            </a:extLst>
          </p:cNvPr>
          <p:cNvSpPr/>
          <p:nvPr/>
        </p:nvSpPr>
        <p:spPr>
          <a:xfrm>
            <a:off x="182652" y="5877610"/>
            <a:ext cx="4666917" cy="923330"/>
          </a:xfrm>
          <a:prstGeom prst="rect">
            <a:avLst/>
          </a:prstGeom>
          <a:solidFill>
            <a:schemeClr val="bg1"/>
          </a:solidFill>
        </p:spPr>
        <p:txBody>
          <a:bodyPr wrap="square">
            <a:spAutoFit/>
          </a:bodyPr>
          <a:lstStyle/>
          <a:p>
            <a:r>
              <a:rPr lang="en-US" i="1" dirty="0">
                <a:solidFill>
                  <a:srgbClr val="286FB7"/>
                </a:solidFill>
              </a:rPr>
              <a:t>Compared to the observed score, eliminating the adversities reported by respondents would increase the mean K-BIT score by 2.91 standard units</a:t>
            </a:r>
          </a:p>
        </p:txBody>
      </p:sp>
      <p:sp>
        <p:nvSpPr>
          <p:cNvPr id="30" name="Rectangle 29">
            <a:extLst>
              <a:ext uri="{FF2B5EF4-FFF2-40B4-BE49-F238E27FC236}">
                <a16:creationId xmlns:a16="http://schemas.microsoft.com/office/drawing/2014/main" id="{9D47E789-956A-1B12-EF4E-324724762DF8}"/>
              </a:ext>
            </a:extLst>
          </p:cNvPr>
          <p:cNvSpPr/>
          <p:nvPr/>
        </p:nvSpPr>
        <p:spPr>
          <a:xfrm>
            <a:off x="5465852" y="5877610"/>
            <a:ext cx="3649133" cy="923330"/>
          </a:xfrm>
          <a:prstGeom prst="rect">
            <a:avLst/>
          </a:prstGeom>
          <a:solidFill>
            <a:schemeClr val="bg1"/>
          </a:solidFill>
        </p:spPr>
        <p:txBody>
          <a:bodyPr wrap="square">
            <a:spAutoFit/>
          </a:bodyPr>
          <a:lstStyle/>
          <a:p>
            <a:r>
              <a:rPr lang="en-US" i="1" dirty="0">
                <a:solidFill>
                  <a:srgbClr val="286FB7"/>
                </a:solidFill>
              </a:rPr>
              <a:t>7 cases per 100 with low (vs. average) K-BIT scores can be attributed to the observed levels of all adversities</a:t>
            </a:r>
          </a:p>
        </p:txBody>
      </p:sp>
    </p:spTree>
    <p:extLst>
      <p:ext uri="{BB962C8B-B14F-4D97-AF65-F5344CB8AC3E}">
        <p14:creationId xmlns:p14="http://schemas.microsoft.com/office/powerpoint/2010/main" val="99779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3" grpId="0"/>
      <p:bldP spid="14" grpId="0"/>
      <p:bldP spid="20" grpId="0"/>
      <p:bldP spid="21" grpId="0"/>
      <p:bldP spid="22" grpId="0"/>
      <p:bldP spid="23"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Constructs</a:t>
            </a:r>
          </a:p>
        </p:txBody>
      </p:sp>
      <p:sp>
        <p:nvSpPr>
          <p:cNvPr id="11" name="Text Placeholder 10">
            <a:extLst>
              <a:ext uri="{FF2B5EF4-FFF2-40B4-BE49-F238E27FC236}">
                <a16:creationId xmlns:a16="http://schemas.microsoft.com/office/drawing/2014/main" id="{E429F654-4623-6C04-5A7B-4838C57A5BC7}"/>
              </a:ext>
            </a:extLst>
          </p:cNvPr>
          <p:cNvSpPr>
            <a:spLocks noGrp="1"/>
          </p:cNvSpPr>
          <p:nvPr>
            <p:ph type="body" idx="1"/>
          </p:nvPr>
        </p:nvSpPr>
        <p:spPr/>
        <p:txBody>
          <a:bodyPr/>
          <a:lstStyle/>
          <a:p>
            <a:r>
              <a:rPr lang="en-US" dirty="0"/>
              <a:t>Fluid intelligence</a:t>
            </a:r>
          </a:p>
        </p:txBody>
      </p:sp>
      <p:sp>
        <p:nvSpPr>
          <p:cNvPr id="12" name="Content Placeholder 11">
            <a:extLst>
              <a:ext uri="{FF2B5EF4-FFF2-40B4-BE49-F238E27FC236}">
                <a16:creationId xmlns:a16="http://schemas.microsoft.com/office/drawing/2014/main" id="{01C25FA0-752A-D7D6-34E7-8B0BF21C0759}"/>
              </a:ext>
            </a:extLst>
          </p:cNvPr>
          <p:cNvSpPr>
            <a:spLocks noGrp="1"/>
          </p:cNvSpPr>
          <p:nvPr>
            <p:ph sz="half" idx="2"/>
          </p:nvPr>
        </p:nvSpPr>
        <p:spPr/>
        <p:txBody>
          <a:bodyPr/>
          <a:lstStyle/>
          <a:p>
            <a:pPr marL="342900" marR="0" lvl="0" indent="-342900" algn="l" defTabSz="914292" rtl="0" eaLnBrk="1" fontAlgn="auto" latinLnBrk="0" hangingPunct="1">
              <a:lnSpc>
                <a:spcPct val="100000"/>
              </a:lnSpc>
              <a:spcBef>
                <a:spcPct val="20000"/>
              </a:spcBef>
              <a:spcAft>
                <a:spcPts val="0"/>
              </a:spcAft>
              <a:buClrTx/>
              <a:buSzTx/>
              <a:buFont typeface="Arial" charset="0"/>
              <a:buChar char="•"/>
              <a:tabLst/>
              <a:defRPr/>
            </a:pPr>
            <a:r>
              <a:rPr kumimoji="0" lang="en-US" sz="2000" b="0" i="0" u="none" strike="noStrike" kern="1200" cap="none" spc="0" normalizeH="0" baseline="0" noProof="0" dirty="0">
                <a:ln>
                  <a:noFill/>
                </a:ln>
                <a:solidFill>
                  <a:srgbClr val="286FB7"/>
                </a:solidFill>
                <a:effectLst/>
                <a:uLnTx/>
                <a:uFillTx/>
                <a:latin typeface="Gill Sans MT"/>
                <a:ea typeface="+mn-ea"/>
                <a:cs typeface="+mn-cs"/>
              </a:rPr>
              <a:t>Complex and contentious </a:t>
            </a:r>
            <a:r>
              <a:rPr kumimoji="0" lang="en-US" sz="1400" b="0" i="0" u="none" strike="noStrike" kern="1200" cap="none" spc="0" normalizeH="0" baseline="0" noProof="0" dirty="0">
                <a:ln>
                  <a:noFill/>
                </a:ln>
                <a:solidFill>
                  <a:srgbClr val="E68323"/>
                </a:solidFill>
                <a:effectLst/>
                <a:uLnTx/>
                <a:uFillTx/>
                <a:latin typeface="Gill Sans MT"/>
                <a:ea typeface="+mn-ea"/>
                <a:cs typeface="+mn-cs"/>
              </a:rPr>
              <a:t>(Sternberg, 1985; Gardner, 2000)</a:t>
            </a:r>
          </a:p>
          <a:p>
            <a:pPr marL="342900" indent="-342900">
              <a:buFont typeface="Arial" charset="0"/>
              <a:buChar char="•"/>
            </a:pPr>
            <a:r>
              <a:rPr lang="en-US" sz="2000" dirty="0">
                <a:solidFill>
                  <a:srgbClr val="286FB7"/>
                </a:solidFill>
              </a:rPr>
              <a:t>Reasoning and novel problem solving </a:t>
            </a:r>
            <a:r>
              <a:rPr kumimoji="0" lang="en-US" sz="1400" b="0" i="0" u="none" strike="noStrike" kern="1200" cap="none" spc="0" normalizeH="0" baseline="0" noProof="0" dirty="0">
                <a:ln>
                  <a:noFill/>
                </a:ln>
                <a:solidFill>
                  <a:srgbClr val="E68323"/>
                </a:solidFill>
                <a:effectLst/>
                <a:uLnTx/>
                <a:uFillTx/>
                <a:latin typeface="Gill Sans MT"/>
                <a:ea typeface="+mn-ea"/>
                <a:cs typeface="+mn-cs"/>
              </a:rPr>
              <a:t>(Cattell, 1987; </a:t>
            </a:r>
            <a:r>
              <a:rPr kumimoji="0" lang="en-US" sz="1400" b="0" i="0" u="none" strike="noStrike" kern="1200" cap="none" spc="0" normalizeH="0" baseline="0" noProof="0" dirty="0" err="1">
                <a:ln>
                  <a:noFill/>
                </a:ln>
                <a:solidFill>
                  <a:srgbClr val="E68323"/>
                </a:solidFill>
                <a:effectLst/>
                <a:uLnTx/>
                <a:uFillTx/>
                <a:latin typeface="Gill Sans MT"/>
                <a:ea typeface="+mn-ea"/>
                <a:cs typeface="+mn-cs"/>
              </a:rPr>
              <a:t>Revlin</a:t>
            </a:r>
            <a:r>
              <a:rPr kumimoji="0" lang="en-US" sz="1400" b="0" i="0" u="none" strike="noStrike" kern="1200" cap="none" spc="0" normalizeH="0" baseline="0" noProof="0" dirty="0">
                <a:ln>
                  <a:noFill/>
                </a:ln>
                <a:solidFill>
                  <a:srgbClr val="E68323"/>
                </a:solidFill>
                <a:effectLst/>
                <a:uLnTx/>
                <a:uFillTx/>
                <a:latin typeface="Gill Sans MT"/>
                <a:ea typeface="+mn-ea"/>
                <a:cs typeface="+mn-cs"/>
              </a:rPr>
              <a:t>, 2012)</a:t>
            </a:r>
            <a:endParaRPr lang="en-US" dirty="0">
              <a:solidFill>
                <a:srgbClr val="286FB7"/>
              </a:solidFill>
            </a:endParaRPr>
          </a:p>
          <a:p>
            <a:pPr marL="342900" indent="-342900">
              <a:buFont typeface="Arial" charset="0"/>
              <a:buChar char="•"/>
              <a:defRPr/>
            </a:pPr>
            <a:r>
              <a:rPr kumimoji="0" lang="en-US" sz="2000" b="0" i="0" u="none" strike="noStrike" kern="1200" cap="none" spc="0" normalizeH="0" baseline="0" noProof="0" dirty="0">
                <a:ln>
                  <a:noFill/>
                </a:ln>
                <a:solidFill>
                  <a:srgbClr val="286FB7"/>
                </a:solidFill>
                <a:effectLst/>
                <a:uLnTx/>
                <a:uFillTx/>
                <a:latin typeface="Gill Sans MT"/>
                <a:ea typeface="+mn-ea"/>
                <a:cs typeface="+mn-cs"/>
              </a:rPr>
              <a:t>K-BIT </a:t>
            </a:r>
            <a:r>
              <a:rPr kumimoji="0" lang="en-US" sz="1400" b="0" i="0" u="none" strike="noStrike" kern="1200" cap="none" spc="0" normalizeH="0" baseline="0" noProof="0" dirty="0">
                <a:ln>
                  <a:noFill/>
                </a:ln>
                <a:solidFill>
                  <a:srgbClr val="E68323"/>
                </a:solidFill>
                <a:effectLst/>
                <a:uLnTx/>
                <a:uFillTx/>
                <a:latin typeface="Gill Sans MT"/>
                <a:ea typeface="+mn-ea"/>
                <a:cs typeface="+mn-cs"/>
              </a:rPr>
              <a:t>(Kaufman &amp; Kaufman, 1990)</a:t>
            </a:r>
          </a:p>
          <a:p>
            <a:pPr marL="342900" marR="0" lvl="0" indent="-342900" algn="l" defTabSz="914292" rtl="0" eaLnBrk="1" fontAlgn="auto" latinLnBrk="0" hangingPunct="1">
              <a:lnSpc>
                <a:spcPct val="100000"/>
              </a:lnSpc>
              <a:spcBef>
                <a:spcPct val="20000"/>
              </a:spcBef>
              <a:spcAft>
                <a:spcPts val="0"/>
              </a:spcAft>
              <a:buClrTx/>
              <a:buSzTx/>
              <a:buFont typeface="Arial" charset="0"/>
              <a:buChar char="•"/>
              <a:tabLst/>
              <a:defRPr/>
            </a:pPr>
            <a:endParaRPr kumimoji="0" lang="en-US" sz="2000" b="0" i="0" u="none" strike="noStrike" kern="1200" cap="none" spc="0" normalizeH="0" baseline="0" noProof="0" dirty="0">
              <a:ln>
                <a:noFill/>
              </a:ln>
              <a:solidFill>
                <a:srgbClr val="286FB7"/>
              </a:solidFill>
              <a:effectLst/>
              <a:uLnTx/>
              <a:uFillTx/>
              <a:latin typeface="Gill Sans MT"/>
              <a:ea typeface="+mn-ea"/>
              <a:cs typeface="+mn-cs"/>
            </a:endParaRPr>
          </a:p>
          <a:p>
            <a:endParaRPr lang="en-US" dirty="0"/>
          </a:p>
        </p:txBody>
      </p:sp>
      <p:sp>
        <p:nvSpPr>
          <p:cNvPr id="13" name="Text Placeholder 12">
            <a:extLst>
              <a:ext uri="{FF2B5EF4-FFF2-40B4-BE49-F238E27FC236}">
                <a16:creationId xmlns:a16="http://schemas.microsoft.com/office/drawing/2014/main" id="{038EE671-100E-2415-2FA2-F4E1CB0839E2}"/>
              </a:ext>
            </a:extLst>
          </p:cNvPr>
          <p:cNvSpPr>
            <a:spLocks noGrp="1"/>
          </p:cNvSpPr>
          <p:nvPr>
            <p:ph type="body" sz="quarter" idx="3"/>
          </p:nvPr>
        </p:nvSpPr>
        <p:spPr/>
        <p:txBody>
          <a:bodyPr/>
          <a:lstStyle/>
          <a:p>
            <a:r>
              <a:rPr lang="en-US" dirty="0"/>
              <a:t>Childhood adversity</a:t>
            </a:r>
          </a:p>
        </p:txBody>
      </p:sp>
      <p:sp>
        <p:nvSpPr>
          <p:cNvPr id="14" name="Content Placeholder 13">
            <a:extLst>
              <a:ext uri="{FF2B5EF4-FFF2-40B4-BE49-F238E27FC236}">
                <a16:creationId xmlns:a16="http://schemas.microsoft.com/office/drawing/2014/main" id="{DB75A24D-0FE9-6CD3-1B61-F63455A77E97}"/>
              </a:ext>
            </a:extLst>
          </p:cNvPr>
          <p:cNvSpPr>
            <a:spLocks noGrp="1"/>
          </p:cNvSpPr>
          <p:nvPr>
            <p:ph sz="quarter" idx="4"/>
          </p:nvPr>
        </p:nvSpPr>
        <p:spPr>
          <a:xfrm>
            <a:off x="4645034" y="2174875"/>
            <a:ext cx="4189420" cy="3951288"/>
          </a:xfrm>
        </p:spPr>
        <p:txBody>
          <a:bodyPr/>
          <a:lstStyle/>
          <a:p>
            <a:pPr marL="342900" indent="-342900">
              <a:buFont typeface="Arial" charset="0"/>
              <a:buChar char="•"/>
            </a:pPr>
            <a:r>
              <a:rPr lang="en-US" sz="2000" b="1" dirty="0">
                <a:solidFill>
                  <a:srgbClr val="286FB7"/>
                </a:solidFill>
              </a:rPr>
              <a:t>Deprivation:</a:t>
            </a:r>
            <a:r>
              <a:rPr lang="en-US" sz="2000" dirty="0">
                <a:solidFill>
                  <a:srgbClr val="286FB7"/>
                </a:solidFill>
              </a:rPr>
              <a:t> Absence of expected environmental inputs</a:t>
            </a:r>
          </a:p>
          <a:p>
            <a:pPr marL="342900" lvl="0" indent="-342900">
              <a:buFont typeface="Arial" charset="0"/>
              <a:buChar char="•"/>
            </a:pPr>
            <a:r>
              <a:rPr lang="en-US" sz="2000" b="1" dirty="0">
                <a:solidFill>
                  <a:srgbClr val="286FB7"/>
                </a:solidFill>
              </a:rPr>
              <a:t>Threat:</a:t>
            </a:r>
            <a:r>
              <a:rPr lang="en-US" sz="2000" dirty="0">
                <a:solidFill>
                  <a:srgbClr val="286FB7"/>
                </a:solidFill>
              </a:rPr>
              <a:t> Harm to physical integrity </a:t>
            </a:r>
          </a:p>
          <a:p>
            <a:pPr marL="342900" indent="-342900">
              <a:buFont typeface="Arial" charset="0"/>
              <a:buChar char="•"/>
            </a:pPr>
            <a:r>
              <a:rPr kumimoji="0" lang="en-US" sz="2000" b="0" i="0" u="none" strike="noStrike" kern="1200" cap="none" spc="0" normalizeH="0" baseline="0" noProof="0" dirty="0">
                <a:ln>
                  <a:noFill/>
                </a:ln>
                <a:solidFill>
                  <a:srgbClr val="286FB7"/>
                </a:solidFill>
                <a:effectLst/>
                <a:uLnTx/>
                <a:uFillTx/>
                <a:latin typeface="Gill Sans MT"/>
                <a:ea typeface="+mn-ea"/>
                <a:cs typeface="+mn-cs"/>
              </a:rPr>
              <a:t>Cognitive development </a:t>
            </a:r>
            <a:r>
              <a:rPr kumimoji="0" lang="en-US" sz="1400" b="0" i="0" u="none" strike="noStrike" kern="1200" cap="none" spc="0" normalizeH="0" baseline="0" noProof="0" dirty="0">
                <a:ln>
                  <a:noFill/>
                </a:ln>
                <a:solidFill>
                  <a:srgbClr val="E68323"/>
                </a:solidFill>
                <a:effectLst/>
                <a:uLnTx/>
                <a:uFillTx/>
                <a:latin typeface="Gill Sans MT"/>
                <a:ea typeface="+mn-ea"/>
                <a:cs typeface="+mn-cs"/>
              </a:rPr>
              <a:t>(Noble et al, 2007)</a:t>
            </a:r>
            <a:endParaRPr lang="en-US" sz="2000" dirty="0">
              <a:solidFill>
                <a:srgbClr val="286FB7"/>
              </a:solidFill>
            </a:endParaRPr>
          </a:p>
          <a:p>
            <a:endParaRPr lang="en-US" dirty="0"/>
          </a:p>
        </p:txBody>
      </p:sp>
      <p:pic>
        <p:nvPicPr>
          <p:cNvPr id="3" name="Picture 2"/>
          <p:cNvPicPr>
            <a:picLocks noChangeAspect="1"/>
          </p:cNvPicPr>
          <p:nvPr/>
        </p:nvPicPr>
        <p:blipFill>
          <a:blip r:embed="rId3"/>
          <a:stretch>
            <a:fillRect/>
          </a:stretch>
        </p:blipFill>
        <p:spPr>
          <a:xfrm>
            <a:off x="5335588" y="4037915"/>
            <a:ext cx="2970212" cy="2227659"/>
          </a:xfrm>
          <a:prstGeom prst="rect">
            <a:avLst/>
          </a:prstGeom>
        </p:spPr>
      </p:pic>
      <p:sp>
        <p:nvSpPr>
          <p:cNvPr id="10" name="TextBox 9">
            <a:extLst>
              <a:ext uri="{FF2B5EF4-FFF2-40B4-BE49-F238E27FC236}">
                <a16:creationId xmlns:a16="http://schemas.microsoft.com/office/drawing/2014/main" id="{2CFFF1D1-EE10-DFD6-FA7C-D535D4CCE108}"/>
              </a:ext>
            </a:extLst>
          </p:cNvPr>
          <p:cNvSpPr txBox="1"/>
          <p:nvPr/>
        </p:nvSpPr>
        <p:spPr>
          <a:xfrm>
            <a:off x="7021132" y="6300991"/>
            <a:ext cx="1905000" cy="261610"/>
          </a:xfrm>
          <a:prstGeom prst="rect">
            <a:avLst/>
          </a:prstGeom>
          <a:noFill/>
        </p:spPr>
        <p:txBody>
          <a:bodyPr wrap="square">
            <a:spAutoFit/>
          </a:bodyPr>
          <a:lstStyle/>
          <a:p>
            <a:r>
              <a:rPr lang="en-US" sz="1100" dirty="0">
                <a:solidFill>
                  <a:srgbClr val="E68323"/>
                </a:solidFill>
              </a:rPr>
              <a:t>Sheridan &amp; McLaughlin, 2014</a:t>
            </a:r>
            <a:endParaRPr lang="en-US" sz="1100" dirty="0"/>
          </a:p>
        </p:txBody>
      </p:sp>
      <p:pic>
        <p:nvPicPr>
          <p:cNvPr id="15" name="Picture 14">
            <a:extLst>
              <a:ext uri="{FF2B5EF4-FFF2-40B4-BE49-F238E27FC236}">
                <a16:creationId xmlns:a16="http://schemas.microsoft.com/office/drawing/2014/main" id="{20B95DDD-E7E8-490A-41D4-C19ADA4BB230}"/>
              </a:ext>
            </a:extLst>
          </p:cNvPr>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1226022" y="4144079"/>
            <a:ext cx="2230126" cy="2121495"/>
          </a:xfrm>
          <a:prstGeom prst="rect">
            <a:avLst/>
          </a:prstGeom>
          <a:ln>
            <a:solidFill>
              <a:schemeClr val="bg2"/>
            </a:solidFill>
          </a:ln>
        </p:spPr>
      </p:pic>
    </p:spTree>
    <p:extLst>
      <p:ext uri="{BB962C8B-B14F-4D97-AF65-F5344CB8AC3E}">
        <p14:creationId xmlns:p14="http://schemas.microsoft.com/office/powerpoint/2010/main" val="1772280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3238"/>
            <a:ext cx="8229600" cy="914400"/>
          </a:xfrm>
        </p:spPr>
        <p:txBody>
          <a:bodyPr/>
          <a:lstStyle/>
          <a:p>
            <a:pPr algn="l"/>
            <a:r>
              <a:rPr lang="en-US" dirty="0"/>
              <a:t>Adversity and Intelligence</a:t>
            </a:r>
          </a:p>
        </p:txBody>
      </p:sp>
      <p:sp>
        <p:nvSpPr>
          <p:cNvPr id="4" name="TextBox 3"/>
          <p:cNvSpPr txBox="1"/>
          <p:nvPr/>
        </p:nvSpPr>
        <p:spPr>
          <a:xfrm>
            <a:off x="457200" y="1882438"/>
            <a:ext cx="7772400" cy="3170099"/>
          </a:xfrm>
          <a:prstGeom prst="rect">
            <a:avLst/>
          </a:prstGeom>
          <a:noFill/>
        </p:spPr>
        <p:txBody>
          <a:bodyPr wrap="square" rtlCol="0">
            <a:spAutoFit/>
          </a:bodyPr>
          <a:lstStyle/>
          <a:p>
            <a:r>
              <a:rPr lang="en-US" sz="2000" dirty="0">
                <a:solidFill>
                  <a:srgbClr val="286FB7"/>
                </a:solidFill>
              </a:rPr>
              <a:t>How to model a complex, multidimensional exposure?</a:t>
            </a:r>
          </a:p>
          <a:p>
            <a:pPr marL="342900" indent="-342900">
              <a:buFont typeface="Arial"/>
              <a:buChar char="•"/>
            </a:pPr>
            <a:r>
              <a:rPr lang="en-US" sz="2000" dirty="0">
                <a:solidFill>
                  <a:srgbClr val="286FB7"/>
                </a:solidFill>
              </a:rPr>
              <a:t>Individual exposures</a:t>
            </a:r>
          </a:p>
          <a:p>
            <a:pPr marL="342900" indent="-342900">
              <a:buFont typeface="Arial"/>
              <a:buChar char="•"/>
            </a:pPr>
            <a:r>
              <a:rPr lang="en-US" sz="2000" dirty="0">
                <a:solidFill>
                  <a:srgbClr val="286FB7"/>
                </a:solidFill>
              </a:rPr>
              <a:t>Linear accumulations</a:t>
            </a:r>
          </a:p>
          <a:p>
            <a:pPr marL="342900" indent="-342900">
              <a:buFont typeface="Arial"/>
              <a:buChar char="•"/>
            </a:pPr>
            <a:r>
              <a:rPr lang="en-US" sz="2000" dirty="0">
                <a:solidFill>
                  <a:srgbClr val="286FB7"/>
                </a:solidFill>
              </a:rPr>
              <a:t>Latent variable framework</a:t>
            </a:r>
          </a:p>
          <a:p>
            <a:endParaRPr lang="en-US" sz="2000" dirty="0">
              <a:solidFill>
                <a:srgbClr val="286FB7"/>
              </a:solidFill>
            </a:endParaRPr>
          </a:p>
          <a:p>
            <a:r>
              <a:rPr lang="en-US" sz="2000" dirty="0">
                <a:solidFill>
                  <a:srgbClr val="286FB7"/>
                </a:solidFill>
              </a:rPr>
              <a:t>Assumptions?</a:t>
            </a:r>
          </a:p>
          <a:p>
            <a:pPr marL="342900" indent="-342900">
              <a:buFont typeface="Arial" charset="0"/>
              <a:buChar char="•"/>
            </a:pPr>
            <a:r>
              <a:rPr lang="en-US" sz="2000" dirty="0">
                <a:solidFill>
                  <a:srgbClr val="286FB7"/>
                </a:solidFill>
              </a:rPr>
              <a:t>No interaction between adversities</a:t>
            </a:r>
          </a:p>
          <a:p>
            <a:pPr marL="342900" indent="-342900">
              <a:buFont typeface="Arial" charset="0"/>
              <a:buChar char="•"/>
            </a:pPr>
            <a:r>
              <a:rPr lang="en-US" sz="2000" dirty="0">
                <a:solidFill>
                  <a:srgbClr val="286FB7"/>
                </a:solidFill>
              </a:rPr>
              <a:t>The effect of cumulative exposures is linear</a:t>
            </a:r>
          </a:p>
          <a:p>
            <a:pPr marL="342900" indent="-342900">
              <a:buFont typeface="Arial" charset="0"/>
              <a:buChar char="•"/>
            </a:pPr>
            <a:endParaRPr lang="en-US" sz="2000" dirty="0">
              <a:solidFill>
                <a:srgbClr val="286FB7"/>
              </a:solidFill>
            </a:endParaRPr>
          </a:p>
          <a:p>
            <a:endParaRPr lang="en-US" sz="2000" dirty="0">
              <a:solidFill>
                <a:srgbClr val="286FB7"/>
              </a:solidFill>
            </a:endParaRPr>
          </a:p>
        </p:txBody>
      </p:sp>
    </p:spTree>
    <p:extLst>
      <p:ext uri="{BB962C8B-B14F-4D97-AF65-F5344CB8AC3E}">
        <p14:creationId xmlns:p14="http://schemas.microsoft.com/office/powerpoint/2010/main" val="978580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D90E95-BE61-E07D-CD91-0D8C891974C1}"/>
              </a:ext>
            </a:extLst>
          </p:cNvPr>
          <p:cNvSpPr>
            <a:spLocks noGrp="1"/>
          </p:cNvSpPr>
          <p:nvPr>
            <p:ph type="title"/>
          </p:nvPr>
        </p:nvSpPr>
        <p:spPr/>
        <p:txBody>
          <a:bodyPr/>
          <a:lstStyle/>
          <a:p>
            <a:pPr algn="l"/>
            <a:r>
              <a:rPr lang="en-US" dirty="0"/>
              <a:t>Current Study</a:t>
            </a:r>
          </a:p>
        </p:txBody>
      </p:sp>
      <p:sp>
        <p:nvSpPr>
          <p:cNvPr id="4" name="Content Placeholder 3">
            <a:extLst>
              <a:ext uri="{FF2B5EF4-FFF2-40B4-BE49-F238E27FC236}">
                <a16:creationId xmlns:a16="http://schemas.microsoft.com/office/drawing/2014/main" id="{19EDAC67-13E5-76F2-46FF-B34087F5E407}"/>
              </a:ext>
            </a:extLst>
          </p:cNvPr>
          <p:cNvSpPr>
            <a:spLocks noGrp="1"/>
          </p:cNvSpPr>
          <p:nvPr>
            <p:ph idx="1"/>
          </p:nvPr>
        </p:nvSpPr>
        <p:spPr/>
        <p:txBody>
          <a:bodyPr>
            <a:normAutofit/>
          </a:bodyPr>
          <a:lstStyle/>
          <a:p>
            <a:pPr marL="342900" indent="-342900">
              <a:buFont typeface="Arial" charset="0"/>
              <a:buChar char="•"/>
            </a:pPr>
            <a:r>
              <a:rPr kumimoji="0" lang="en-US" sz="2800" b="0" i="0" u="none" strike="noStrike" kern="1200" cap="none" spc="0" normalizeH="0" baseline="0" noProof="0" dirty="0">
                <a:ln>
                  <a:noFill/>
                </a:ln>
                <a:solidFill>
                  <a:srgbClr val="286FB7"/>
                </a:solidFill>
                <a:effectLst/>
                <a:uLnTx/>
                <a:uFillTx/>
                <a:latin typeface="Gill Sans MT"/>
                <a:ea typeface="+mn-ea"/>
                <a:cs typeface="+mn-cs"/>
              </a:rPr>
              <a:t>What are the effects of childhood adversity on Fluid intelligence (K-BIT)?</a:t>
            </a:r>
          </a:p>
          <a:p>
            <a:pPr marL="342900" indent="-342900">
              <a:buFont typeface="Arial" charset="0"/>
              <a:buChar char="•"/>
            </a:pPr>
            <a:r>
              <a:rPr kumimoji="0" lang="en-US" sz="2800" b="0" i="0" u="none" strike="noStrike" kern="1200" cap="none" spc="0" normalizeH="0" baseline="0" noProof="0" dirty="0">
                <a:ln>
                  <a:noFill/>
                </a:ln>
                <a:solidFill>
                  <a:srgbClr val="286FB7"/>
                </a:solidFill>
                <a:effectLst/>
                <a:uLnTx/>
                <a:uFillTx/>
                <a:latin typeface="Gill Sans MT"/>
                <a:ea typeface="+mn-ea"/>
                <a:cs typeface="+mn-cs"/>
              </a:rPr>
              <a:t>Targeted Maximum Likelihood Estimation </a:t>
            </a:r>
            <a:r>
              <a:rPr kumimoji="0" lang="en-US" sz="2800" b="0" i="1" u="none" strike="noStrike" kern="1200" cap="none" spc="0" normalizeH="0" baseline="0" noProof="0" dirty="0">
                <a:ln>
                  <a:noFill/>
                </a:ln>
                <a:solidFill>
                  <a:srgbClr val="286FB7"/>
                </a:solidFill>
                <a:effectLst/>
                <a:uLnTx/>
                <a:uFillTx/>
                <a:latin typeface="Gill Sans MT"/>
                <a:ea typeface="+mn-ea"/>
                <a:cs typeface="+mn-cs"/>
              </a:rPr>
              <a:t>(TMLE) </a:t>
            </a:r>
            <a:r>
              <a:rPr kumimoji="0" lang="en-US" sz="1800" b="0" i="0" u="none" strike="noStrike" kern="1200" cap="none" spc="0" normalizeH="0" baseline="0" noProof="0" dirty="0">
                <a:ln>
                  <a:noFill/>
                </a:ln>
                <a:solidFill>
                  <a:srgbClr val="E68323"/>
                </a:solidFill>
                <a:effectLst/>
                <a:uLnTx/>
                <a:uFillTx/>
                <a:latin typeface="Gill Sans MT"/>
                <a:ea typeface="+mn-ea"/>
                <a:cs typeface="+mn-cs"/>
              </a:rPr>
              <a:t>(van der Laan &amp; Rubin, 2006)</a:t>
            </a:r>
          </a:p>
          <a:p>
            <a:pPr marL="342900" indent="-342900">
              <a:buFont typeface="Arial" charset="0"/>
              <a:buChar char="•"/>
            </a:pPr>
            <a:endParaRPr lang="en-US" sz="2800" dirty="0">
              <a:solidFill>
                <a:srgbClr val="286FB7"/>
              </a:solidFill>
            </a:endParaRPr>
          </a:p>
          <a:p>
            <a:pPr marL="342900" indent="-342900">
              <a:buFont typeface="Arial" charset="0"/>
              <a:buChar char="•"/>
            </a:pPr>
            <a:r>
              <a:rPr lang="en-US" sz="2800" dirty="0">
                <a:solidFill>
                  <a:srgbClr val="286FB7"/>
                </a:solidFill>
              </a:rPr>
              <a:t>US representative study of adolescents </a:t>
            </a:r>
            <a:r>
              <a:rPr lang="en-US" dirty="0"/>
              <a:t>(NCS-A)</a:t>
            </a:r>
          </a:p>
          <a:p>
            <a:pPr marL="342900" indent="-342900">
              <a:buFont typeface="Arial" charset="0"/>
              <a:buChar char="•"/>
            </a:pPr>
            <a:r>
              <a:rPr lang="en-US" dirty="0"/>
              <a:t>a</a:t>
            </a:r>
            <a:r>
              <a:rPr lang="en-US" sz="2800" dirty="0">
                <a:solidFill>
                  <a:srgbClr val="286FB7"/>
                </a:solidFill>
              </a:rPr>
              <a:t>ges 13-18 </a:t>
            </a:r>
          </a:p>
          <a:p>
            <a:pPr marL="342900" indent="-342900">
              <a:buFont typeface="Arial" charset="0"/>
              <a:buChar char="•"/>
            </a:pPr>
            <a:r>
              <a:rPr lang="en-US" sz="2800" dirty="0">
                <a:solidFill>
                  <a:srgbClr val="286FB7"/>
                </a:solidFill>
              </a:rPr>
              <a:t>n =10,073</a:t>
            </a:r>
            <a:endParaRPr lang="en-US" dirty="0"/>
          </a:p>
          <a:p>
            <a:pPr marL="342900" indent="-342900">
              <a:buFont typeface="Arial" charset="0"/>
              <a:buChar char="•"/>
            </a:pPr>
            <a:r>
              <a:rPr lang="en-US" sz="2800" dirty="0">
                <a:solidFill>
                  <a:srgbClr val="286FB7"/>
                </a:solidFill>
              </a:rPr>
              <a:t>years = 2001-2004</a:t>
            </a:r>
          </a:p>
          <a:p>
            <a:pPr marL="342900" indent="-342900">
              <a:buFont typeface="Arial" charset="0"/>
              <a:buChar char="•"/>
            </a:pPr>
            <a:endParaRPr lang="en-US" sz="2800" dirty="0">
              <a:solidFill>
                <a:srgbClr val="286FB7"/>
              </a:solidFill>
            </a:endParaRPr>
          </a:p>
        </p:txBody>
      </p:sp>
    </p:spTree>
    <p:extLst>
      <p:ext uri="{BB962C8B-B14F-4D97-AF65-F5344CB8AC3E}">
        <p14:creationId xmlns:p14="http://schemas.microsoft.com/office/powerpoint/2010/main" val="3325345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3238"/>
            <a:ext cx="8229600" cy="914400"/>
          </a:xfrm>
        </p:spPr>
        <p:txBody>
          <a:bodyPr/>
          <a:lstStyle/>
          <a:p>
            <a:pPr algn="l"/>
            <a:r>
              <a:rPr lang="en-US" dirty="0"/>
              <a:t>TMLE</a:t>
            </a:r>
            <a:r>
              <a:rPr lang="en-US" dirty="0">
                <a:solidFill>
                  <a:srgbClr val="89B2DB"/>
                </a:solidFill>
              </a:rPr>
              <a:t> </a:t>
            </a:r>
            <a:r>
              <a:rPr lang="en-US" dirty="0"/>
              <a:t>|</a:t>
            </a:r>
            <a:r>
              <a:rPr lang="en-US" dirty="0">
                <a:solidFill>
                  <a:srgbClr val="89B2DB"/>
                </a:solidFill>
              </a:rPr>
              <a:t> </a:t>
            </a:r>
            <a:r>
              <a:rPr lang="en-US" dirty="0"/>
              <a:t>Step 1.  Identify causal parameters of interest</a:t>
            </a:r>
          </a:p>
        </p:txBody>
      </p:sp>
      <p:sp>
        <p:nvSpPr>
          <p:cNvPr id="4" name="TextBox 3"/>
          <p:cNvSpPr txBox="1"/>
          <p:nvPr/>
        </p:nvSpPr>
        <p:spPr>
          <a:xfrm>
            <a:off x="457200" y="1882438"/>
            <a:ext cx="8686800" cy="4001095"/>
          </a:xfrm>
          <a:prstGeom prst="rect">
            <a:avLst/>
          </a:prstGeom>
          <a:solidFill>
            <a:schemeClr val="bg1"/>
          </a:solidFill>
        </p:spPr>
        <p:txBody>
          <a:bodyPr wrap="square" rtlCol="0">
            <a:spAutoFit/>
          </a:bodyPr>
          <a:lstStyle/>
          <a:p>
            <a:pPr lvl="0"/>
            <a:r>
              <a:rPr lang="en-US" sz="1400" dirty="0">
                <a:solidFill>
                  <a:srgbClr val="E68323"/>
                </a:solidFill>
              </a:rPr>
              <a:t>(Gruber &amp; van der </a:t>
            </a:r>
            <a:r>
              <a:rPr lang="en-US" sz="1400" dirty="0" err="1">
                <a:solidFill>
                  <a:srgbClr val="E68323"/>
                </a:solidFill>
              </a:rPr>
              <a:t>Laan</a:t>
            </a:r>
            <a:r>
              <a:rPr lang="en-US" sz="1400" dirty="0">
                <a:solidFill>
                  <a:srgbClr val="E68323"/>
                </a:solidFill>
              </a:rPr>
              <a:t>, 2011)</a:t>
            </a:r>
          </a:p>
          <a:p>
            <a:pPr marL="342900" indent="-342900">
              <a:buFont typeface="Arial" charset="0"/>
              <a:buChar char="•"/>
            </a:pPr>
            <a:endParaRPr lang="en-US" sz="2000" dirty="0">
              <a:solidFill>
                <a:srgbClr val="286FB7"/>
              </a:solidFill>
            </a:endParaRPr>
          </a:p>
          <a:p>
            <a:pPr marL="342900" indent="-342900">
              <a:buFont typeface="Arial" charset="0"/>
              <a:buChar char="•"/>
            </a:pPr>
            <a:r>
              <a:rPr lang="en-US" sz="2000" dirty="0">
                <a:solidFill>
                  <a:srgbClr val="286FB7"/>
                </a:solidFill>
              </a:rPr>
              <a:t>Marginal risk differences</a:t>
            </a:r>
          </a:p>
          <a:p>
            <a:pPr marL="800046" lvl="1" indent="-342900">
              <a:buFont typeface="Arial" charset="0"/>
              <a:buChar char="•"/>
            </a:pPr>
            <a:r>
              <a:rPr lang="en-US" sz="2000" dirty="0">
                <a:solidFill>
                  <a:srgbClr val="286FB7"/>
                </a:solidFill>
              </a:rPr>
              <a:t>Risk of low K-BIT (&lt;85) if all adolescents had experienced each adversity </a:t>
            </a:r>
            <a:r>
              <a:rPr lang="mr-IN" sz="2000" dirty="0">
                <a:solidFill>
                  <a:srgbClr val="286FB7"/>
                </a:solidFill>
              </a:rPr>
              <a:t>–</a:t>
            </a:r>
            <a:r>
              <a:rPr lang="en-US" sz="2000" dirty="0">
                <a:solidFill>
                  <a:srgbClr val="286FB7"/>
                </a:solidFill>
              </a:rPr>
              <a:t> risk in the absence of that adversity</a:t>
            </a:r>
          </a:p>
          <a:p>
            <a:endParaRPr lang="en-US" sz="2000" dirty="0">
              <a:solidFill>
                <a:srgbClr val="E68323"/>
              </a:solidFill>
            </a:endParaRPr>
          </a:p>
          <a:p>
            <a:pPr algn="ctr"/>
            <a:r>
              <a:rPr lang="en-US" sz="2000" dirty="0" err="1">
                <a:solidFill>
                  <a:srgbClr val="286FB7"/>
                </a:solidFill>
              </a:rPr>
              <a:t>Ψi</a:t>
            </a:r>
            <a:r>
              <a:rPr lang="en-US" sz="2000" dirty="0">
                <a:solidFill>
                  <a:srgbClr val="286FB7"/>
                </a:solidFill>
              </a:rPr>
              <a:t>(1) – </a:t>
            </a:r>
            <a:r>
              <a:rPr lang="en-US" sz="2000" dirty="0" err="1">
                <a:solidFill>
                  <a:srgbClr val="286FB7"/>
                </a:solidFill>
              </a:rPr>
              <a:t>Ψi</a:t>
            </a:r>
            <a:r>
              <a:rPr lang="en-US" sz="2000" dirty="0">
                <a:solidFill>
                  <a:srgbClr val="286FB7"/>
                </a:solidFill>
              </a:rPr>
              <a:t>(0)= E[Yi | Ai=1, W] − E[Yi | Ai= 0, W]</a:t>
            </a:r>
          </a:p>
          <a:p>
            <a:pPr algn="ctr"/>
            <a:endParaRPr lang="en-US" sz="2000" dirty="0">
              <a:solidFill>
                <a:srgbClr val="E68323"/>
              </a:solidFill>
            </a:endParaRPr>
          </a:p>
          <a:p>
            <a:pPr marL="342900" indent="-342900">
              <a:buFont typeface="Arial" charset="0"/>
              <a:buChar char="•"/>
            </a:pPr>
            <a:r>
              <a:rPr lang="en-US" sz="2000" dirty="0">
                <a:solidFill>
                  <a:srgbClr val="286FB7"/>
                </a:solidFill>
              </a:rPr>
              <a:t>Population attributable risk difference</a:t>
            </a:r>
          </a:p>
          <a:p>
            <a:pPr marL="800046" lvl="1" indent="-342900">
              <a:buFont typeface="Arial" charset="0"/>
              <a:buChar char="•"/>
            </a:pPr>
            <a:r>
              <a:rPr lang="en-US" sz="2000" dirty="0">
                <a:solidFill>
                  <a:srgbClr val="286FB7"/>
                </a:solidFill>
              </a:rPr>
              <a:t>Risk of low K-BIT (&lt;85) given the observed prevalence of all adversities </a:t>
            </a:r>
            <a:r>
              <a:rPr lang="mr-IN" sz="2000" dirty="0">
                <a:solidFill>
                  <a:srgbClr val="286FB7"/>
                </a:solidFill>
              </a:rPr>
              <a:t>–</a:t>
            </a:r>
            <a:r>
              <a:rPr lang="en-US" sz="2000" dirty="0">
                <a:solidFill>
                  <a:srgbClr val="286FB7"/>
                </a:solidFill>
              </a:rPr>
              <a:t> prevalence if none had been experienced</a:t>
            </a:r>
          </a:p>
          <a:p>
            <a:pPr algn="ctr"/>
            <a:endParaRPr lang="hr-HR" sz="2000" dirty="0">
              <a:solidFill>
                <a:srgbClr val="E68323"/>
              </a:solidFill>
            </a:endParaRPr>
          </a:p>
          <a:p>
            <a:pPr algn="ctr"/>
            <a:r>
              <a:rPr lang="hr-HR" sz="2000" dirty="0" err="1">
                <a:solidFill>
                  <a:srgbClr val="286FB7"/>
                </a:solidFill>
              </a:rPr>
              <a:t>Ψ</a:t>
            </a:r>
            <a:r>
              <a:rPr lang="hr-HR" sz="2000" dirty="0">
                <a:solidFill>
                  <a:srgbClr val="286FB7"/>
                </a:solidFill>
              </a:rPr>
              <a:t>(A) – </a:t>
            </a:r>
            <a:r>
              <a:rPr lang="hr-HR" sz="2000" dirty="0" err="1">
                <a:solidFill>
                  <a:srgbClr val="286FB7"/>
                </a:solidFill>
              </a:rPr>
              <a:t>Ψ</a:t>
            </a:r>
            <a:r>
              <a:rPr lang="hr-HR" sz="2000" dirty="0">
                <a:solidFill>
                  <a:srgbClr val="286FB7"/>
                </a:solidFill>
              </a:rPr>
              <a:t>(0) = E[Y | A=a, W] − E[Y | A=0, W]</a:t>
            </a:r>
          </a:p>
        </p:txBody>
      </p:sp>
    </p:spTree>
    <p:extLst>
      <p:ext uri="{BB962C8B-B14F-4D97-AF65-F5344CB8AC3E}">
        <p14:creationId xmlns:p14="http://schemas.microsoft.com/office/powerpoint/2010/main" val="61311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8" y="5181600"/>
            <a:ext cx="4343392" cy="1692771"/>
          </a:xfrm>
          <a:prstGeom prst="rect">
            <a:avLst/>
          </a:prstGeom>
          <a:noFill/>
        </p:spPr>
        <p:txBody>
          <a:bodyPr wrap="square" rtlCol="0">
            <a:spAutoFit/>
          </a:bodyPr>
          <a:lstStyle/>
          <a:p>
            <a:r>
              <a:rPr lang="en-US" sz="2400" b="1" dirty="0">
                <a:solidFill>
                  <a:srgbClr val="389DAA"/>
                </a:solidFill>
              </a:rPr>
              <a:t>Covariates </a:t>
            </a:r>
            <a:r>
              <a:rPr lang="en-US" sz="2400" b="1" i="1" dirty="0">
                <a:solidFill>
                  <a:srgbClr val="389DAA"/>
                </a:solidFill>
              </a:rPr>
              <a:t>(W)</a:t>
            </a:r>
            <a:r>
              <a:rPr lang="en-US" sz="2400" b="1" dirty="0">
                <a:solidFill>
                  <a:srgbClr val="389DAA"/>
                </a:solidFill>
              </a:rPr>
              <a:t> </a:t>
            </a:r>
          </a:p>
          <a:p>
            <a:pPr marL="342900" indent="-342900">
              <a:buFont typeface="Arial" charset="0"/>
              <a:buChar char="•"/>
            </a:pPr>
            <a:r>
              <a:rPr lang="en-US" sz="2000" dirty="0">
                <a:solidFill>
                  <a:srgbClr val="286FB7"/>
                </a:solidFill>
              </a:rPr>
              <a:t>Race/ethnicity;  age;  US/foreign born;  # of siblings;  birth order;  sex;  survey weight</a:t>
            </a:r>
          </a:p>
          <a:p>
            <a:r>
              <a:rPr lang="en-US" sz="2000" dirty="0">
                <a:solidFill>
                  <a:srgbClr val="286FB7"/>
                </a:solidFill>
              </a:rPr>
              <a:t> </a:t>
            </a:r>
            <a:endParaRPr lang="en-US" sz="2400" i="1" dirty="0">
              <a:solidFill>
                <a:srgbClr val="286FB7"/>
              </a:solidFill>
            </a:endParaRPr>
          </a:p>
        </p:txBody>
      </p:sp>
      <p:sp>
        <p:nvSpPr>
          <p:cNvPr id="6" name="Title 1"/>
          <p:cNvSpPr txBox="1">
            <a:spLocks/>
          </p:cNvSpPr>
          <p:nvPr/>
        </p:nvSpPr>
        <p:spPr>
          <a:xfrm>
            <a:off x="457200" y="663238"/>
            <a:ext cx="8686800" cy="914400"/>
          </a:xfrm>
          <a:prstGeom prst="rect">
            <a:avLst/>
          </a:prstGeom>
          <a:ln>
            <a:noFill/>
          </a:ln>
        </p:spPr>
        <p:txBody>
          <a:bodyPr vert="horz" lIns="91429" tIns="45714" rIns="91429" bIns="45714" rtlCol="0" anchor="ctr">
            <a:noAutofit/>
          </a:bodyPr>
          <a:lstStyle>
            <a:lvl1pPr algn="ctr" defTabSz="914292" rtl="0" eaLnBrk="1" latinLnBrk="0" hangingPunct="1">
              <a:spcBef>
                <a:spcPct val="0"/>
              </a:spcBef>
              <a:buNone/>
              <a:defRPr sz="4200" b="1" i="0" kern="1200">
                <a:solidFill>
                  <a:srgbClr val="286FB7"/>
                </a:solidFill>
                <a:effectLst/>
                <a:latin typeface="Arial"/>
                <a:ea typeface="+mj-ea"/>
                <a:cs typeface="Arial"/>
              </a:defRPr>
            </a:lvl1pPr>
          </a:lstStyle>
          <a:p>
            <a:pPr algn="l"/>
            <a:r>
              <a:rPr lang="en-US" dirty="0">
                <a:solidFill>
                  <a:srgbClr val="89B2DB"/>
                </a:solidFill>
              </a:rPr>
              <a:t>TMLE | </a:t>
            </a:r>
            <a:r>
              <a:rPr lang="en-US" dirty="0"/>
              <a:t>Step 2. Build outcome models</a:t>
            </a:r>
          </a:p>
        </p:txBody>
      </p:sp>
      <p:sp>
        <p:nvSpPr>
          <p:cNvPr id="7" name="Text Placeholder 6"/>
          <p:cNvSpPr>
            <a:spLocks noGrp="1"/>
          </p:cNvSpPr>
          <p:nvPr>
            <p:ph type="body" idx="1"/>
          </p:nvPr>
        </p:nvSpPr>
        <p:spPr>
          <a:xfrm>
            <a:off x="490870" y="1885954"/>
            <a:ext cx="3623930" cy="639763"/>
          </a:xfrm>
        </p:spPr>
        <p:txBody>
          <a:bodyPr>
            <a:normAutofit/>
          </a:bodyPr>
          <a:lstStyle/>
          <a:p>
            <a:r>
              <a:rPr lang="en-US" dirty="0">
                <a:solidFill>
                  <a:srgbClr val="389DAA"/>
                </a:solidFill>
              </a:rPr>
              <a:t>Threat adversities </a:t>
            </a:r>
            <a:r>
              <a:rPr lang="en-US" i="1" dirty="0">
                <a:solidFill>
                  <a:srgbClr val="389DAA"/>
                </a:solidFill>
              </a:rPr>
              <a:t>(A</a:t>
            </a:r>
            <a:r>
              <a:rPr lang="en-US" i="1" baseline="-25000" dirty="0">
                <a:solidFill>
                  <a:srgbClr val="389DAA"/>
                </a:solidFill>
              </a:rPr>
              <a:t>t</a:t>
            </a:r>
            <a:r>
              <a:rPr lang="en-US" i="1" dirty="0">
                <a:solidFill>
                  <a:srgbClr val="389DAA"/>
                </a:solidFill>
              </a:rPr>
              <a:t>)</a:t>
            </a:r>
          </a:p>
        </p:txBody>
      </p:sp>
      <p:sp>
        <p:nvSpPr>
          <p:cNvPr id="8" name="Content Placeholder 7"/>
          <p:cNvSpPr>
            <a:spLocks noGrp="1"/>
          </p:cNvSpPr>
          <p:nvPr>
            <p:ph sz="half" idx="2"/>
          </p:nvPr>
        </p:nvSpPr>
        <p:spPr>
          <a:xfrm>
            <a:off x="490870" y="2525712"/>
            <a:ext cx="4040188" cy="2865442"/>
          </a:xfrm>
        </p:spPr>
        <p:txBody>
          <a:bodyPr/>
          <a:lstStyle/>
          <a:p>
            <a:r>
              <a:rPr lang="en-US" dirty="0"/>
              <a:t>Physical abuse</a:t>
            </a:r>
          </a:p>
          <a:p>
            <a:r>
              <a:rPr lang="en-US" dirty="0"/>
              <a:t>Domestic violence</a:t>
            </a:r>
          </a:p>
          <a:p>
            <a:r>
              <a:rPr lang="en-US" dirty="0"/>
              <a:t>Sexual abuse</a:t>
            </a:r>
          </a:p>
          <a:p>
            <a:r>
              <a:rPr lang="en-US" dirty="0"/>
              <a:t>Violence</a:t>
            </a:r>
          </a:p>
          <a:p>
            <a:r>
              <a:rPr lang="en-US" dirty="0"/>
              <a:t>Witnessing violence</a:t>
            </a:r>
          </a:p>
          <a:p>
            <a:r>
              <a:rPr lang="en-US" dirty="0"/>
              <a:t>Emotional abuse</a:t>
            </a:r>
          </a:p>
        </p:txBody>
      </p:sp>
      <p:sp>
        <p:nvSpPr>
          <p:cNvPr id="9" name="Text Placeholder 8"/>
          <p:cNvSpPr>
            <a:spLocks noGrp="1"/>
          </p:cNvSpPr>
          <p:nvPr>
            <p:ph type="body" sz="quarter" idx="3"/>
          </p:nvPr>
        </p:nvSpPr>
        <p:spPr>
          <a:xfrm>
            <a:off x="4678703" y="1885954"/>
            <a:ext cx="4236697" cy="639763"/>
          </a:xfrm>
        </p:spPr>
        <p:txBody>
          <a:bodyPr>
            <a:normAutofit/>
          </a:bodyPr>
          <a:lstStyle/>
          <a:p>
            <a:r>
              <a:rPr lang="en-US" dirty="0">
                <a:solidFill>
                  <a:srgbClr val="389DAA"/>
                </a:solidFill>
              </a:rPr>
              <a:t>Deprivation adversities </a:t>
            </a:r>
            <a:r>
              <a:rPr lang="en-US" i="1" dirty="0">
                <a:solidFill>
                  <a:srgbClr val="389DAA"/>
                </a:solidFill>
              </a:rPr>
              <a:t>(A</a:t>
            </a:r>
            <a:r>
              <a:rPr lang="en-US" i="1" baseline="-25000" dirty="0">
                <a:solidFill>
                  <a:srgbClr val="389DAA"/>
                </a:solidFill>
              </a:rPr>
              <a:t>d</a:t>
            </a:r>
            <a:r>
              <a:rPr lang="en-US" i="1" dirty="0">
                <a:solidFill>
                  <a:srgbClr val="389DAA"/>
                </a:solidFill>
              </a:rPr>
              <a:t>)</a:t>
            </a:r>
          </a:p>
        </p:txBody>
      </p:sp>
      <p:sp>
        <p:nvSpPr>
          <p:cNvPr id="10" name="Content Placeholder 9"/>
          <p:cNvSpPr>
            <a:spLocks noGrp="1"/>
          </p:cNvSpPr>
          <p:nvPr>
            <p:ph sz="quarter" idx="4"/>
          </p:nvPr>
        </p:nvSpPr>
        <p:spPr>
          <a:xfrm>
            <a:off x="4678703" y="2525712"/>
            <a:ext cx="4041775" cy="3951288"/>
          </a:xfrm>
        </p:spPr>
        <p:txBody>
          <a:bodyPr>
            <a:normAutofit/>
          </a:bodyPr>
          <a:lstStyle/>
          <a:p>
            <a:r>
              <a:rPr lang="en-US" dirty="0"/>
              <a:t>Financial insecurity</a:t>
            </a:r>
          </a:p>
          <a:p>
            <a:r>
              <a:rPr lang="en-US" dirty="0"/>
              <a:t>Food insecurity</a:t>
            </a:r>
          </a:p>
          <a:p>
            <a:r>
              <a:rPr lang="en-US" dirty="0"/>
              <a:t>Neglect</a:t>
            </a:r>
          </a:p>
          <a:p>
            <a:r>
              <a:rPr lang="en-US" dirty="0"/>
              <a:t>Parent education </a:t>
            </a:r>
          </a:p>
          <a:p>
            <a:pPr lvl="1"/>
            <a:r>
              <a:rPr lang="en-US" dirty="0">
                <a:solidFill>
                  <a:srgbClr val="286FB7"/>
                </a:solidFill>
              </a:rPr>
              <a:t>&lt; HS, HS grad, some college </a:t>
            </a:r>
          </a:p>
          <a:p>
            <a:pPr lvl="1"/>
            <a:r>
              <a:rPr lang="en-US" dirty="0">
                <a:solidFill>
                  <a:srgbClr val="286FB7"/>
                </a:solidFill>
              </a:rPr>
              <a:t>vs. college degree+</a:t>
            </a:r>
          </a:p>
          <a:p>
            <a:r>
              <a:rPr lang="en-US" dirty="0"/>
              <a:t>Poverty </a:t>
            </a:r>
          </a:p>
          <a:p>
            <a:pPr lvl="1"/>
            <a:r>
              <a:rPr lang="en-US" dirty="0">
                <a:solidFill>
                  <a:srgbClr val="286FB7"/>
                </a:solidFill>
              </a:rPr>
              <a:t>IPR: &lt;1.5, 1.5-3, 3.1-6 </a:t>
            </a:r>
          </a:p>
          <a:p>
            <a:pPr lvl="1"/>
            <a:r>
              <a:rPr lang="en-US" dirty="0">
                <a:solidFill>
                  <a:srgbClr val="286FB7"/>
                </a:solidFill>
              </a:rPr>
              <a:t>vs. &gt;6 times</a:t>
            </a:r>
          </a:p>
        </p:txBody>
      </p:sp>
    </p:spTree>
    <p:extLst>
      <p:ext uri="{BB962C8B-B14F-4D97-AF65-F5344CB8AC3E}">
        <p14:creationId xmlns:p14="http://schemas.microsoft.com/office/powerpoint/2010/main" val="904696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3238"/>
            <a:ext cx="8229600" cy="914400"/>
          </a:xfrm>
        </p:spPr>
        <p:txBody>
          <a:bodyPr/>
          <a:lstStyle/>
          <a:p>
            <a:pPr algn="l"/>
            <a:r>
              <a:rPr lang="en-US" dirty="0">
                <a:solidFill>
                  <a:srgbClr val="89B2DB"/>
                </a:solidFill>
              </a:rPr>
              <a:t>TMLE | </a:t>
            </a:r>
            <a:r>
              <a:rPr lang="en-US" dirty="0"/>
              <a:t>Step 3. Build exposure models</a:t>
            </a:r>
          </a:p>
        </p:txBody>
      </p:sp>
      <p:sp>
        <p:nvSpPr>
          <p:cNvPr id="4" name="TextBox 3"/>
          <p:cNvSpPr txBox="1"/>
          <p:nvPr/>
        </p:nvSpPr>
        <p:spPr>
          <a:xfrm>
            <a:off x="457200" y="1882438"/>
            <a:ext cx="7772400" cy="4401205"/>
          </a:xfrm>
          <a:prstGeom prst="rect">
            <a:avLst/>
          </a:prstGeom>
          <a:noFill/>
        </p:spPr>
        <p:txBody>
          <a:bodyPr wrap="square" rtlCol="0">
            <a:spAutoFit/>
          </a:bodyPr>
          <a:lstStyle/>
          <a:p>
            <a:r>
              <a:rPr lang="mr-IN" sz="2000" dirty="0" err="1">
                <a:solidFill>
                  <a:srgbClr val="286FB7"/>
                </a:solidFill>
              </a:rPr>
              <a:t>P</a:t>
            </a:r>
            <a:r>
              <a:rPr lang="en-US" sz="2000" dirty="0">
                <a:solidFill>
                  <a:srgbClr val="286FB7"/>
                </a:solidFill>
              </a:rPr>
              <a:t>r</a:t>
            </a:r>
            <a:r>
              <a:rPr lang="mr-IN" sz="2000" dirty="0">
                <a:solidFill>
                  <a:srgbClr val="286FB7"/>
                </a:solidFill>
              </a:rPr>
              <a:t>(</a:t>
            </a:r>
            <a:r>
              <a:rPr lang="mr-IN" sz="2000" dirty="0" err="1">
                <a:solidFill>
                  <a:srgbClr val="286FB7"/>
                </a:solidFill>
              </a:rPr>
              <a:t>A</a:t>
            </a:r>
            <a:r>
              <a:rPr lang="mr-IN" sz="2000" dirty="0">
                <a:solidFill>
                  <a:srgbClr val="286FB7"/>
                </a:solidFill>
              </a:rPr>
              <a:t>=1|W)</a:t>
            </a:r>
            <a:endParaRPr lang="en-US" sz="2000" dirty="0">
              <a:solidFill>
                <a:srgbClr val="286FB7"/>
              </a:solidFill>
            </a:endParaRPr>
          </a:p>
          <a:p>
            <a:pPr algn="ctr"/>
            <a:endParaRPr lang="en-US" sz="2000" dirty="0">
              <a:solidFill>
                <a:srgbClr val="286FB7"/>
              </a:solidFill>
            </a:endParaRPr>
          </a:p>
          <a:p>
            <a:pPr marL="342900" indent="-342900">
              <a:buFont typeface="Arial" charset="0"/>
              <a:buChar char="•"/>
            </a:pPr>
            <a:r>
              <a:rPr lang="en-US" sz="2000" dirty="0">
                <a:solidFill>
                  <a:srgbClr val="286FB7"/>
                </a:solidFill>
              </a:rPr>
              <a:t>Update the outcome models to minimize the bias and maximize the precision of the targeted estimator of each parameter</a:t>
            </a:r>
          </a:p>
          <a:p>
            <a:pPr marL="342900" indent="-342900">
              <a:buFont typeface="Arial" charset="0"/>
              <a:buChar char="•"/>
            </a:pPr>
            <a:r>
              <a:rPr lang="en-US" sz="2000" dirty="0">
                <a:solidFill>
                  <a:srgbClr val="286FB7"/>
                </a:solidFill>
              </a:rPr>
              <a:t>Influence curve to construct 95%  Wald-type confidence intervals</a:t>
            </a:r>
          </a:p>
          <a:p>
            <a:pPr marL="358775"/>
            <a:endParaRPr lang="en-US" sz="2000" dirty="0">
              <a:solidFill>
                <a:srgbClr val="286FB7"/>
              </a:solidFill>
            </a:endParaRPr>
          </a:p>
          <a:p>
            <a:pPr marL="358775"/>
            <a:endParaRPr lang="en-US" sz="2000" dirty="0">
              <a:solidFill>
                <a:srgbClr val="286FB7"/>
              </a:solidFill>
            </a:endParaRPr>
          </a:p>
          <a:p>
            <a:pPr marL="358775"/>
            <a:endParaRPr lang="en-US" sz="2000" dirty="0">
              <a:solidFill>
                <a:srgbClr val="286FB7"/>
              </a:solidFill>
            </a:endParaRPr>
          </a:p>
          <a:p>
            <a:pPr marL="358775"/>
            <a:endParaRPr lang="en-US" sz="2000" dirty="0">
              <a:solidFill>
                <a:srgbClr val="286FB7"/>
              </a:solidFill>
            </a:endParaRPr>
          </a:p>
          <a:p>
            <a:pPr marL="358775"/>
            <a:endParaRPr lang="en-US" sz="2000" dirty="0">
              <a:solidFill>
                <a:srgbClr val="286FB7"/>
              </a:solidFill>
            </a:endParaRPr>
          </a:p>
          <a:p>
            <a:pPr marL="358775"/>
            <a:endParaRPr lang="en-US" sz="2000" dirty="0">
              <a:solidFill>
                <a:srgbClr val="286FB7"/>
              </a:solidFill>
            </a:endParaRPr>
          </a:p>
          <a:p>
            <a:pPr marL="346075" indent="-330200">
              <a:buFont typeface="Arial" charset="0"/>
              <a:buChar char="•"/>
            </a:pPr>
            <a:r>
              <a:rPr lang="en-US" sz="2000" b="1" dirty="0">
                <a:solidFill>
                  <a:srgbClr val="286FB7"/>
                </a:solidFill>
              </a:rPr>
              <a:t>Doubly-robust estimator</a:t>
            </a:r>
            <a:r>
              <a:rPr lang="en-US" sz="2000" dirty="0">
                <a:solidFill>
                  <a:srgbClr val="286FB7"/>
                </a:solidFill>
              </a:rPr>
              <a:t>: unbiased if either the outcome regression or the propensity score model is correctly specified </a:t>
            </a:r>
          </a:p>
          <a:p>
            <a:pPr marL="342900" indent="-342900">
              <a:buFont typeface="Arial" charset="0"/>
              <a:buChar char="•"/>
            </a:pPr>
            <a:endParaRPr lang="en-US" sz="2000" dirty="0">
              <a:solidFill>
                <a:srgbClr val="286FB7"/>
              </a:solidFill>
            </a:endParaRPr>
          </a:p>
        </p:txBody>
      </p:sp>
      <p:pic>
        <p:nvPicPr>
          <p:cNvPr id="6" name="Picture 5"/>
          <p:cNvPicPr>
            <a:picLocks noChangeAspect="1"/>
          </p:cNvPicPr>
          <p:nvPr/>
        </p:nvPicPr>
        <p:blipFill>
          <a:blip r:embed="rId3"/>
          <a:stretch>
            <a:fillRect/>
          </a:stretch>
        </p:blipFill>
        <p:spPr>
          <a:xfrm>
            <a:off x="2743200" y="3657600"/>
            <a:ext cx="3200400" cy="1652494"/>
          </a:xfrm>
          <a:prstGeom prst="rect">
            <a:avLst/>
          </a:prstGeom>
        </p:spPr>
      </p:pic>
    </p:spTree>
    <p:extLst>
      <p:ext uri="{BB962C8B-B14F-4D97-AF65-F5344CB8AC3E}">
        <p14:creationId xmlns:p14="http://schemas.microsoft.com/office/powerpoint/2010/main" val="1016577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3238"/>
            <a:ext cx="8229600" cy="914400"/>
          </a:xfrm>
        </p:spPr>
        <p:txBody>
          <a:bodyPr/>
          <a:lstStyle/>
          <a:p>
            <a:pPr algn="l"/>
            <a:r>
              <a:rPr lang="en-US" dirty="0">
                <a:solidFill>
                  <a:srgbClr val="89B2DB"/>
                </a:solidFill>
              </a:rPr>
              <a:t>TMLE |</a:t>
            </a:r>
            <a:r>
              <a:rPr lang="en-US" dirty="0"/>
              <a:t> Step 4. Build the best- fitting model</a:t>
            </a:r>
          </a:p>
        </p:txBody>
      </p:sp>
      <p:sp>
        <p:nvSpPr>
          <p:cNvPr id="4" name="TextBox 3"/>
          <p:cNvSpPr txBox="1"/>
          <p:nvPr/>
        </p:nvSpPr>
        <p:spPr>
          <a:xfrm>
            <a:off x="457200" y="1882438"/>
            <a:ext cx="8458200"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286FB7"/>
                </a:solidFill>
              </a:rPr>
              <a:t>A weighted combination of estimators that best captures the functional relationships between model variables using </a:t>
            </a:r>
            <a:r>
              <a:rPr lang="en-US" sz="2000" b="1" dirty="0" err="1">
                <a:solidFill>
                  <a:srgbClr val="389DAA"/>
                </a:solidFill>
              </a:rPr>
              <a:t>SuperLearner</a:t>
            </a:r>
            <a:r>
              <a:rPr lang="en-US" sz="2000" b="1" dirty="0">
                <a:solidFill>
                  <a:srgbClr val="389DAA"/>
                </a:solidFill>
              </a:rPr>
              <a:t> </a:t>
            </a:r>
            <a:r>
              <a:rPr lang="en-US" sz="1400" dirty="0">
                <a:solidFill>
                  <a:srgbClr val="E68323"/>
                </a:solidFill>
              </a:rPr>
              <a:t>(</a:t>
            </a:r>
            <a:r>
              <a:rPr lang="en-US" sz="1400" dirty="0" err="1">
                <a:solidFill>
                  <a:srgbClr val="E68323"/>
                </a:solidFill>
              </a:rPr>
              <a:t>Polley</a:t>
            </a:r>
            <a:r>
              <a:rPr lang="en-US" sz="1400" dirty="0">
                <a:solidFill>
                  <a:srgbClr val="E68323"/>
                </a:solidFill>
              </a:rPr>
              <a:t> et al, 2011)</a:t>
            </a:r>
          </a:p>
          <a:p>
            <a:pPr marL="342900" indent="-342900">
              <a:buFont typeface="Arial" panose="020B0604020202020204" pitchFamily="34" charset="0"/>
              <a:buChar char="•"/>
            </a:pPr>
            <a:r>
              <a:rPr lang="en-US" sz="2000" dirty="0">
                <a:solidFill>
                  <a:srgbClr val="286FB7"/>
                </a:solidFill>
              </a:rPr>
              <a:t>Multiple candidate estimators</a:t>
            </a:r>
          </a:p>
          <a:p>
            <a:pPr marL="342900" indent="-342900">
              <a:buFont typeface="Arial" panose="020B0604020202020204" pitchFamily="34" charset="0"/>
              <a:buChar char="•"/>
            </a:pPr>
            <a:r>
              <a:rPr lang="en-US" sz="2000" dirty="0">
                <a:solidFill>
                  <a:srgbClr val="286FB7"/>
                </a:solidFill>
              </a:rPr>
              <a:t>10-fold cross-validation minimizing MSE in 10% random draws</a:t>
            </a:r>
          </a:p>
        </p:txBody>
      </p:sp>
      <p:graphicFrame>
        <p:nvGraphicFramePr>
          <p:cNvPr id="5" name="Table 4"/>
          <p:cNvGraphicFramePr>
            <a:graphicFrameLocks noGrp="1"/>
          </p:cNvGraphicFramePr>
          <p:nvPr>
            <p:extLst>
              <p:ext uri="{D42A27DB-BD31-4B8C-83A1-F6EECF244321}">
                <p14:modId xmlns:p14="http://schemas.microsoft.com/office/powerpoint/2010/main" val="2974523617"/>
              </p:ext>
            </p:extLst>
          </p:nvPr>
        </p:nvGraphicFramePr>
        <p:xfrm>
          <a:off x="285749" y="3810000"/>
          <a:ext cx="8572502" cy="1051560"/>
        </p:xfrm>
        <a:graphic>
          <a:graphicData uri="http://schemas.openxmlformats.org/drawingml/2006/table">
            <a:tbl>
              <a:tblPr firstRow="1" firstCol="1" bandRow="1"/>
              <a:tblGrid>
                <a:gridCol w="1543051">
                  <a:extLst>
                    <a:ext uri="{9D8B030D-6E8A-4147-A177-3AD203B41FA5}">
                      <a16:colId xmlns:a16="http://schemas.microsoft.com/office/drawing/2014/main" val="20000"/>
                    </a:ext>
                  </a:extLst>
                </a:gridCol>
                <a:gridCol w="999575">
                  <a:extLst>
                    <a:ext uri="{9D8B030D-6E8A-4147-A177-3AD203B41FA5}">
                      <a16:colId xmlns:a16="http://schemas.microsoft.com/office/drawing/2014/main" val="20001"/>
                    </a:ext>
                  </a:extLst>
                </a:gridCol>
                <a:gridCol w="1007853">
                  <a:extLst>
                    <a:ext uri="{9D8B030D-6E8A-4147-A177-3AD203B41FA5}">
                      <a16:colId xmlns:a16="http://schemas.microsoft.com/office/drawing/2014/main" val="20002"/>
                    </a:ext>
                  </a:extLst>
                </a:gridCol>
                <a:gridCol w="1032763">
                  <a:extLst>
                    <a:ext uri="{9D8B030D-6E8A-4147-A177-3AD203B41FA5}">
                      <a16:colId xmlns:a16="http://schemas.microsoft.com/office/drawing/2014/main" val="20003"/>
                    </a:ext>
                  </a:extLst>
                </a:gridCol>
                <a:gridCol w="996356">
                  <a:extLst>
                    <a:ext uri="{9D8B030D-6E8A-4147-A177-3AD203B41FA5}">
                      <a16:colId xmlns:a16="http://schemas.microsoft.com/office/drawing/2014/main" val="20004"/>
                    </a:ext>
                  </a:extLst>
                </a:gridCol>
                <a:gridCol w="1063419">
                  <a:extLst>
                    <a:ext uri="{9D8B030D-6E8A-4147-A177-3AD203B41FA5}">
                      <a16:colId xmlns:a16="http://schemas.microsoft.com/office/drawing/2014/main" val="20005"/>
                    </a:ext>
                  </a:extLst>
                </a:gridCol>
                <a:gridCol w="936959">
                  <a:extLst>
                    <a:ext uri="{9D8B030D-6E8A-4147-A177-3AD203B41FA5}">
                      <a16:colId xmlns:a16="http://schemas.microsoft.com/office/drawing/2014/main" val="20006"/>
                    </a:ext>
                  </a:extLst>
                </a:gridCol>
                <a:gridCol w="992526">
                  <a:extLst>
                    <a:ext uri="{9D8B030D-6E8A-4147-A177-3AD203B41FA5}">
                      <a16:colId xmlns:a16="http://schemas.microsoft.com/office/drawing/2014/main" val="20007"/>
                    </a:ext>
                  </a:extLst>
                </a:gridCol>
              </a:tblGrid>
              <a:tr h="624840">
                <a:tc>
                  <a:txBody>
                    <a:bodyPr/>
                    <a:lstStyle/>
                    <a:p>
                      <a:pPr marL="0" marR="0">
                        <a:spcBef>
                          <a:spcPts val="0"/>
                        </a:spcBef>
                        <a:spcAft>
                          <a:spcPts val="0"/>
                        </a:spcAft>
                      </a:pPr>
                      <a:r>
                        <a:rPr lang="en-US" sz="1200" i="1" dirty="0">
                          <a:solidFill>
                            <a:srgbClr val="000000"/>
                          </a:solidFill>
                          <a:effectLst/>
                          <a:latin typeface="Gill Sans MT" panose="020B0502020104020203" pitchFamily="34" charset="77"/>
                          <a:ea typeface="Times New Roman" charset="0"/>
                          <a:cs typeface="Times New Roman" charset="0"/>
                        </a:rPr>
                        <a:t>Parameter</a:t>
                      </a:r>
                      <a:endParaRPr lang="en-US" sz="1200" i="1" dirty="0">
                        <a:effectLst/>
                        <a:latin typeface="Gill Sans MT" panose="020B0502020104020203" pitchFamily="34" charset="77"/>
                        <a:ea typeface="Calibri" charset="0"/>
                        <a:cs typeface="Times New Roman" charset="0"/>
                      </a:endParaRPr>
                    </a:p>
                  </a:txBody>
                  <a:tcPr marL="54774" marR="54774" marT="0" marB="0">
                    <a:lnL>
                      <a:noFill/>
                    </a:lnL>
                    <a:lnR>
                      <a:noFill/>
                    </a:lnR>
                    <a:lnT>
                      <a:noFill/>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i="1" dirty="0">
                          <a:solidFill>
                            <a:srgbClr val="000000"/>
                          </a:solidFill>
                          <a:effectLst/>
                          <a:latin typeface="Gill Sans MT" panose="020B0502020104020203" pitchFamily="34" charset="77"/>
                          <a:ea typeface="Times New Roman" charset="0"/>
                          <a:cs typeface="Times New Roman" charset="0"/>
                        </a:rPr>
                        <a:t>GLM: All main terms</a:t>
                      </a:r>
                      <a:endParaRPr lang="en-US" sz="1200" i="1" dirty="0">
                        <a:effectLst/>
                        <a:latin typeface="Gill Sans MT" panose="020B0502020104020203" pitchFamily="34" charset="77"/>
                        <a:ea typeface="Calibri" charset="0"/>
                        <a:cs typeface="Times New Roman" charset="0"/>
                      </a:endParaRPr>
                    </a:p>
                  </a:txBody>
                  <a:tcPr marL="54774" marR="54774" marT="0" marB="0">
                    <a:lnL>
                      <a:noFill/>
                    </a:lnL>
                    <a:lnR>
                      <a:noFill/>
                    </a:lnR>
                    <a:lnT>
                      <a:noFill/>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i="1" dirty="0">
                          <a:solidFill>
                            <a:srgbClr val="000000"/>
                          </a:solidFill>
                          <a:effectLst/>
                          <a:latin typeface="Gill Sans MT" panose="020B0502020104020203" pitchFamily="34" charset="77"/>
                          <a:ea typeface="Times New Roman" charset="0"/>
                          <a:cs typeface="Times New Roman" charset="0"/>
                        </a:rPr>
                        <a:t>GLM: Main terms &amp; interactions </a:t>
                      </a:r>
                      <a:endParaRPr lang="en-US" sz="1200" i="1" dirty="0">
                        <a:effectLst/>
                        <a:latin typeface="Gill Sans MT" panose="020B0502020104020203" pitchFamily="34" charset="77"/>
                        <a:ea typeface="Calibri" charset="0"/>
                        <a:cs typeface="Times New Roman" charset="0"/>
                      </a:endParaRPr>
                    </a:p>
                  </a:txBody>
                  <a:tcPr marL="54774" marR="54774" marT="0" marB="0">
                    <a:lnL>
                      <a:noFill/>
                    </a:lnL>
                    <a:lnR>
                      <a:noFill/>
                    </a:lnR>
                    <a:lnT>
                      <a:noFill/>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i="1" dirty="0">
                          <a:solidFill>
                            <a:srgbClr val="000000"/>
                          </a:solidFill>
                          <a:effectLst/>
                          <a:latin typeface="Gill Sans MT" panose="020B0502020104020203" pitchFamily="34" charset="77"/>
                          <a:ea typeface="Times New Roman" charset="0"/>
                          <a:cs typeface="Times New Roman" charset="0"/>
                        </a:rPr>
                        <a:t>Forward stepwise: Main terms</a:t>
                      </a:r>
                      <a:endParaRPr lang="en-US" sz="1200" i="1" dirty="0">
                        <a:effectLst/>
                        <a:latin typeface="Gill Sans MT" panose="020B0502020104020203" pitchFamily="34" charset="77"/>
                        <a:ea typeface="Calibri" charset="0"/>
                        <a:cs typeface="Times New Roman" charset="0"/>
                      </a:endParaRPr>
                    </a:p>
                  </a:txBody>
                  <a:tcPr marL="54774" marR="54774" marT="0" marB="0">
                    <a:lnL>
                      <a:noFill/>
                    </a:lnL>
                    <a:lnR>
                      <a:noFill/>
                    </a:lnR>
                    <a:lnT>
                      <a:noFill/>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i="1" dirty="0">
                          <a:solidFill>
                            <a:srgbClr val="000000"/>
                          </a:solidFill>
                          <a:effectLst/>
                          <a:latin typeface="Gill Sans MT" panose="020B0502020104020203" pitchFamily="34" charset="77"/>
                          <a:ea typeface="Times New Roman" charset="0"/>
                          <a:cs typeface="Times New Roman" charset="0"/>
                        </a:rPr>
                        <a:t>Stepwise: Main terms &amp; interactions</a:t>
                      </a:r>
                      <a:endParaRPr lang="en-US" sz="1200" i="1" dirty="0">
                        <a:effectLst/>
                        <a:latin typeface="Gill Sans MT" panose="020B0502020104020203" pitchFamily="34" charset="77"/>
                        <a:ea typeface="Calibri" charset="0"/>
                        <a:cs typeface="Times New Roman" charset="0"/>
                      </a:endParaRPr>
                    </a:p>
                  </a:txBody>
                  <a:tcPr marL="54774" marR="54774" marT="0" marB="0">
                    <a:lnL>
                      <a:noFill/>
                    </a:lnL>
                    <a:lnR>
                      <a:noFill/>
                    </a:lnR>
                    <a:lnT>
                      <a:noFill/>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i="1" dirty="0">
                          <a:solidFill>
                            <a:srgbClr val="000000"/>
                          </a:solidFill>
                          <a:effectLst/>
                          <a:latin typeface="Gill Sans MT" panose="020B0502020104020203" pitchFamily="34" charset="77"/>
                          <a:ea typeface="Times New Roman" charset="0"/>
                          <a:cs typeface="Times New Roman" charset="0"/>
                        </a:rPr>
                        <a:t>Stepwise: Main terms &amp; interactions</a:t>
                      </a:r>
                      <a:endParaRPr lang="en-US" sz="1200" i="1" dirty="0">
                        <a:effectLst/>
                        <a:latin typeface="Gill Sans MT" panose="020B0502020104020203" pitchFamily="34" charset="77"/>
                        <a:ea typeface="Calibri" charset="0"/>
                        <a:cs typeface="Times New Roman" charset="0"/>
                      </a:endParaRPr>
                    </a:p>
                  </a:txBody>
                  <a:tcPr marL="54774" marR="54774" marT="0" marB="0">
                    <a:lnL>
                      <a:noFill/>
                    </a:lnL>
                    <a:lnR>
                      <a:noFill/>
                    </a:lnR>
                    <a:lnT>
                      <a:noFill/>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i="1">
                          <a:solidFill>
                            <a:srgbClr val="000000"/>
                          </a:solidFill>
                          <a:effectLst/>
                          <a:latin typeface="Gill Sans MT" panose="020B0502020104020203" pitchFamily="34" charset="77"/>
                          <a:ea typeface="Times New Roman" charset="0"/>
                          <a:cs typeface="Times New Roman" charset="0"/>
                        </a:rPr>
                        <a:t>GAM</a:t>
                      </a:r>
                      <a:endParaRPr lang="en-US" sz="1200" i="1">
                        <a:effectLst/>
                        <a:latin typeface="Gill Sans MT" panose="020B0502020104020203" pitchFamily="34" charset="77"/>
                        <a:ea typeface="Calibri" charset="0"/>
                        <a:cs typeface="Times New Roman" charset="0"/>
                      </a:endParaRPr>
                    </a:p>
                  </a:txBody>
                  <a:tcPr marL="54774" marR="54774" marT="0" marB="0">
                    <a:lnL>
                      <a:noFill/>
                    </a:lnL>
                    <a:lnR>
                      <a:noFill/>
                    </a:lnR>
                    <a:lnT>
                      <a:noFill/>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i="1" dirty="0">
                          <a:solidFill>
                            <a:srgbClr val="000000"/>
                          </a:solidFill>
                          <a:effectLst/>
                          <a:latin typeface="Gill Sans MT" panose="020B0502020104020203" pitchFamily="34" charset="77"/>
                          <a:ea typeface="Times New Roman" charset="0"/>
                          <a:cs typeface="Times New Roman" charset="0"/>
                        </a:rPr>
                        <a:t>Neural Network</a:t>
                      </a:r>
                      <a:endParaRPr lang="en-US" sz="1200" i="1" dirty="0">
                        <a:effectLst/>
                        <a:latin typeface="Gill Sans MT" panose="020B0502020104020203" pitchFamily="34" charset="77"/>
                        <a:ea typeface="Calibri" charset="0"/>
                        <a:cs typeface="Times New Roman" charset="0"/>
                      </a:endParaRPr>
                    </a:p>
                  </a:txBody>
                  <a:tcPr marL="54774" marR="54774" marT="0" marB="0">
                    <a:lnL>
                      <a:noFill/>
                    </a:lnL>
                    <a:lnR>
                      <a:noFill/>
                    </a:lnR>
                    <a:lnT>
                      <a:noFill/>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67784">
                <a:tc>
                  <a:txBody>
                    <a:bodyPr/>
                    <a:lstStyle/>
                    <a:p>
                      <a:pPr marL="0" marR="0" lvl="0" indent="0" algn="l" defTabSz="914292" rtl="0" eaLnBrk="1" fontAlgn="auto" latinLnBrk="0" hangingPunct="1">
                        <a:lnSpc>
                          <a:spcPct val="100000"/>
                        </a:lnSpc>
                        <a:spcBef>
                          <a:spcPts val="0"/>
                        </a:spcBef>
                        <a:spcAft>
                          <a:spcPts val="0"/>
                        </a:spcAft>
                        <a:buClrTx/>
                        <a:buSzTx/>
                        <a:buFontTx/>
                        <a:buNone/>
                        <a:tabLst/>
                        <a:defRPr/>
                      </a:pPr>
                      <a:r>
                        <a:rPr lang="en-US" sz="1400" i="0" dirty="0">
                          <a:solidFill>
                            <a:srgbClr val="000000"/>
                          </a:solidFill>
                          <a:effectLst/>
                          <a:latin typeface="Gill Sans MT" panose="020B0502020104020203" pitchFamily="34" charset="77"/>
                          <a:ea typeface="Times New Roman" charset="0"/>
                          <a:cs typeface="Times New Roman" charset="0"/>
                        </a:rPr>
                        <a:t>Population-attributable</a:t>
                      </a:r>
                      <a:r>
                        <a:rPr lang="en-US" sz="1400" i="0" dirty="0">
                          <a:solidFill>
                            <a:schemeClr val="tx1"/>
                          </a:solidFill>
                          <a:effectLst/>
                          <a:latin typeface="Gill Sans MT" panose="020B0502020104020203" pitchFamily="34" charset="77"/>
                          <a:ea typeface="Times New Roman" charset="0"/>
                          <a:cs typeface="Times New Roman" charset="0"/>
                        </a:rPr>
                        <a:t> </a:t>
                      </a:r>
                      <a:r>
                        <a:rPr lang="en-US" sz="1400" dirty="0">
                          <a:solidFill>
                            <a:srgbClr val="000000"/>
                          </a:solidFill>
                          <a:effectLst/>
                          <a:latin typeface="Gill Sans MT" panose="020B0502020104020203" pitchFamily="34" charset="77"/>
                          <a:ea typeface="Times New Roman" charset="0"/>
                          <a:cs typeface="Times New Roman" charset="0"/>
                        </a:rPr>
                        <a:t>RD</a:t>
                      </a:r>
                      <a:endParaRPr lang="en-US" sz="1400" dirty="0">
                        <a:effectLst/>
                        <a:latin typeface="Gill Sans MT" panose="020B0502020104020203" pitchFamily="34" charset="77"/>
                        <a:ea typeface="Calibri" charset="0"/>
                        <a:cs typeface="Times New Roman" charset="0"/>
                      </a:endParaRPr>
                    </a:p>
                  </a:txBody>
                  <a:tcPr marL="54774" marR="54774"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a:solidFill>
                            <a:srgbClr val="000000"/>
                          </a:solidFill>
                          <a:effectLst/>
                          <a:latin typeface="Gill Sans MT" panose="020B0502020104020203" pitchFamily="34" charset="77"/>
                          <a:ea typeface="Times New Roman" charset="0"/>
                          <a:cs typeface="Times New Roman" charset="0"/>
                        </a:rPr>
                        <a:t>0</a:t>
                      </a:r>
                      <a:endParaRPr lang="en-US" sz="1400">
                        <a:effectLst/>
                        <a:latin typeface="Gill Sans MT" panose="020B0502020104020203" pitchFamily="34" charset="77"/>
                        <a:ea typeface="Calibri" charset="0"/>
                        <a:cs typeface="Times New Roman" charset="0"/>
                      </a:endParaRPr>
                    </a:p>
                  </a:txBody>
                  <a:tcPr marL="54774" marR="54774"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solidFill>
                            <a:srgbClr val="000000"/>
                          </a:solidFill>
                          <a:effectLst/>
                          <a:latin typeface="Gill Sans MT" panose="020B0502020104020203" pitchFamily="34" charset="77"/>
                          <a:ea typeface="Times New Roman" charset="0"/>
                          <a:cs typeface="Times New Roman" charset="0"/>
                        </a:rPr>
                        <a:t>0</a:t>
                      </a:r>
                      <a:endParaRPr lang="en-US" sz="1400" dirty="0">
                        <a:effectLst/>
                        <a:latin typeface="Gill Sans MT" panose="020B0502020104020203" pitchFamily="34" charset="77"/>
                        <a:ea typeface="Calibri" charset="0"/>
                        <a:cs typeface="Times New Roman" charset="0"/>
                      </a:endParaRPr>
                    </a:p>
                  </a:txBody>
                  <a:tcPr marL="54774" marR="54774"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solidFill>
                            <a:srgbClr val="000000"/>
                          </a:solidFill>
                          <a:effectLst/>
                          <a:latin typeface="Gill Sans MT" panose="020B0502020104020203" pitchFamily="34" charset="77"/>
                          <a:ea typeface="Times New Roman" charset="0"/>
                          <a:cs typeface="Times New Roman" charset="0"/>
                        </a:rPr>
                        <a:t>0.65</a:t>
                      </a:r>
                      <a:endParaRPr lang="en-US" sz="1400" dirty="0">
                        <a:effectLst/>
                        <a:latin typeface="Gill Sans MT" panose="020B0502020104020203" pitchFamily="34" charset="77"/>
                        <a:ea typeface="Calibri" charset="0"/>
                        <a:cs typeface="Times New Roman" charset="0"/>
                      </a:endParaRPr>
                    </a:p>
                  </a:txBody>
                  <a:tcPr marL="54774" marR="54774"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solidFill>
                            <a:srgbClr val="000000"/>
                          </a:solidFill>
                          <a:effectLst/>
                          <a:latin typeface="Gill Sans MT" panose="020B0502020104020203" pitchFamily="34" charset="77"/>
                          <a:ea typeface="Times New Roman" charset="0"/>
                          <a:cs typeface="Times New Roman" charset="0"/>
                        </a:rPr>
                        <a:t>0.06</a:t>
                      </a:r>
                      <a:endParaRPr lang="en-US" sz="1400" dirty="0">
                        <a:effectLst/>
                        <a:latin typeface="Gill Sans MT" panose="020B0502020104020203" pitchFamily="34" charset="77"/>
                        <a:ea typeface="Calibri" charset="0"/>
                        <a:cs typeface="Times New Roman" charset="0"/>
                      </a:endParaRPr>
                    </a:p>
                  </a:txBody>
                  <a:tcPr marL="54774" marR="54774"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solidFill>
                            <a:srgbClr val="000000"/>
                          </a:solidFill>
                          <a:effectLst/>
                          <a:latin typeface="Gill Sans MT" panose="020B0502020104020203" pitchFamily="34" charset="77"/>
                          <a:ea typeface="Times New Roman" charset="0"/>
                          <a:cs typeface="Times New Roman" charset="0"/>
                        </a:rPr>
                        <a:t>0.15</a:t>
                      </a:r>
                      <a:endParaRPr lang="en-US" sz="1400" dirty="0">
                        <a:effectLst/>
                        <a:latin typeface="Gill Sans MT" panose="020B0502020104020203" pitchFamily="34" charset="77"/>
                        <a:ea typeface="Calibri" charset="0"/>
                        <a:cs typeface="Times New Roman" charset="0"/>
                      </a:endParaRPr>
                    </a:p>
                  </a:txBody>
                  <a:tcPr marL="54774" marR="54774"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solidFill>
                            <a:srgbClr val="000000"/>
                          </a:solidFill>
                          <a:effectLst/>
                          <a:latin typeface="Gill Sans MT" panose="020B0502020104020203" pitchFamily="34" charset="77"/>
                          <a:ea typeface="Times New Roman" charset="0"/>
                          <a:cs typeface="Times New Roman" charset="0"/>
                        </a:rPr>
                        <a:t>0</a:t>
                      </a:r>
                      <a:endParaRPr lang="en-US" sz="1400" dirty="0">
                        <a:effectLst/>
                        <a:latin typeface="Gill Sans MT" panose="020B0502020104020203" pitchFamily="34" charset="77"/>
                        <a:ea typeface="Calibri" charset="0"/>
                        <a:cs typeface="Times New Roman" charset="0"/>
                      </a:endParaRPr>
                    </a:p>
                  </a:txBody>
                  <a:tcPr marL="54774" marR="54774"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solidFill>
                            <a:srgbClr val="000000"/>
                          </a:solidFill>
                          <a:effectLst/>
                          <a:latin typeface="Gill Sans MT" panose="020B0502020104020203" pitchFamily="34" charset="77"/>
                          <a:ea typeface="Times New Roman" charset="0"/>
                          <a:cs typeface="Times New Roman" charset="0"/>
                        </a:rPr>
                        <a:t>0.14</a:t>
                      </a:r>
                      <a:endParaRPr lang="en-US" sz="1400" dirty="0">
                        <a:effectLst/>
                        <a:latin typeface="Gill Sans MT" panose="020B0502020104020203" pitchFamily="34" charset="77"/>
                        <a:ea typeface="Calibri" charset="0"/>
                        <a:cs typeface="Times New Roman" charset="0"/>
                      </a:endParaRPr>
                    </a:p>
                  </a:txBody>
                  <a:tcPr marL="54774" marR="54774"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90419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3"/>
          </p:nvPr>
        </p:nvSpPr>
        <p:spPr>
          <a:xfrm>
            <a:off x="217805" y="381000"/>
            <a:ext cx="4041775" cy="533400"/>
          </a:xfrm>
        </p:spPr>
        <p:txBody>
          <a:bodyPr>
            <a:normAutofit/>
          </a:bodyPr>
          <a:lstStyle/>
          <a:p>
            <a:r>
              <a:rPr lang="en-US" b="0" dirty="0"/>
              <a:t>Results |</a:t>
            </a:r>
            <a:r>
              <a:rPr lang="en-US" dirty="0"/>
              <a:t> Low K-BIT RDs</a:t>
            </a:r>
          </a:p>
        </p:txBody>
      </p:sp>
      <p:grpSp>
        <p:nvGrpSpPr>
          <p:cNvPr id="17" name="Group 16"/>
          <p:cNvGrpSpPr>
            <a:grpSpLocks noChangeAspect="1"/>
          </p:cNvGrpSpPr>
          <p:nvPr/>
        </p:nvGrpSpPr>
        <p:grpSpPr>
          <a:xfrm>
            <a:off x="1098481" y="1028361"/>
            <a:ext cx="5679143" cy="4915458"/>
            <a:chOff x="3505200" y="990600"/>
            <a:chExt cx="6248153" cy="5407953"/>
          </a:xfrm>
        </p:grpSpPr>
        <p:pic>
          <p:nvPicPr>
            <p:cNvPr id="18" name="Picture 17"/>
            <p:cNvPicPr>
              <a:picLocks noChangeAspect="1"/>
            </p:cNvPicPr>
            <p:nvPr/>
          </p:nvPicPr>
          <p:blipFill>
            <a:blip r:embed="rId3"/>
            <a:stretch>
              <a:fillRect/>
            </a:stretch>
          </p:blipFill>
          <p:spPr>
            <a:xfrm>
              <a:off x="3505200" y="990600"/>
              <a:ext cx="5790953" cy="5407953"/>
            </a:xfrm>
            <a:prstGeom prst="rect">
              <a:avLst/>
            </a:prstGeom>
          </p:spPr>
        </p:pic>
        <p:sp>
          <p:nvSpPr>
            <p:cNvPr id="19" name="Rectangle 18"/>
            <p:cNvSpPr/>
            <p:nvPr/>
          </p:nvSpPr>
          <p:spPr>
            <a:xfrm>
              <a:off x="8838953" y="2780176"/>
              <a:ext cx="914400" cy="16394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0" name="Rectangle 19"/>
          <p:cNvSpPr/>
          <p:nvPr/>
        </p:nvSpPr>
        <p:spPr>
          <a:xfrm>
            <a:off x="5983266" y="1126204"/>
            <a:ext cx="1371600" cy="307777"/>
          </a:xfrm>
          <a:prstGeom prst="rect">
            <a:avLst/>
          </a:prstGeom>
        </p:spPr>
        <p:txBody>
          <a:bodyPr wrap="square">
            <a:spAutoFit/>
          </a:bodyPr>
          <a:lstStyle/>
          <a:p>
            <a:r>
              <a:rPr lang="en-US" sz="1400" dirty="0">
                <a:solidFill>
                  <a:srgbClr val="286FB7"/>
                </a:solidFill>
              </a:rPr>
              <a:t>0.06 (0.01, 0.10)</a:t>
            </a:r>
          </a:p>
        </p:txBody>
      </p:sp>
      <p:sp>
        <p:nvSpPr>
          <p:cNvPr id="21" name="Rectangle 20"/>
          <p:cNvSpPr/>
          <p:nvPr/>
        </p:nvSpPr>
        <p:spPr>
          <a:xfrm>
            <a:off x="6019800" y="4259675"/>
            <a:ext cx="1371600" cy="307777"/>
          </a:xfrm>
          <a:prstGeom prst="rect">
            <a:avLst/>
          </a:prstGeom>
        </p:spPr>
        <p:txBody>
          <a:bodyPr wrap="square">
            <a:spAutoFit/>
          </a:bodyPr>
          <a:lstStyle/>
          <a:p>
            <a:r>
              <a:rPr lang="en-US" sz="1400" dirty="0">
                <a:solidFill>
                  <a:srgbClr val="286FB7"/>
                </a:solidFill>
              </a:rPr>
              <a:t>0.11 (0.02, 0.21)</a:t>
            </a:r>
            <a:endParaRPr lang="en-US" sz="1400" dirty="0"/>
          </a:p>
        </p:txBody>
      </p:sp>
      <p:sp>
        <p:nvSpPr>
          <p:cNvPr id="22" name="Rectangle 21"/>
          <p:cNvSpPr/>
          <p:nvPr/>
        </p:nvSpPr>
        <p:spPr>
          <a:xfrm>
            <a:off x="5983266" y="1445421"/>
            <a:ext cx="1371600" cy="307777"/>
          </a:xfrm>
          <a:prstGeom prst="rect">
            <a:avLst/>
          </a:prstGeom>
        </p:spPr>
        <p:txBody>
          <a:bodyPr wrap="none">
            <a:spAutoFit/>
          </a:bodyPr>
          <a:lstStyle/>
          <a:p>
            <a:r>
              <a:rPr lang="en-US" sz="1400" dirty="0">
                <a:solidFill>
                  <a:srgbClr val="286FB7"/>
                </a:solidFill>
              </a:rPr>
              <a:t>0.05 (0.0, 0.09)</a:t>
            </a:r>
            <a:endParaRPr lang="en-US" sz="1400" i="1" dirty="0">
              <a:solidFill>
                <a:srgbClr val="286FB7"/>
              </a:solidFill>
            </a:endParaRPr>
          </a:p>
        </p:txBody>
      </p:sp>
      <p:sp>
        <p:nvSpPr>
          <p:cNvPr id="23" name="Rectangle 22"/>
          <p:cNvSpPr/>
          <p:nvPr/>
        </p:nvSpPr>
        <p:spPr>
          <a:xfrm>
            <a:off x="6019800" y="2352133"/>
            <a:ext cx="1371600" cy="307777"/>
          </a:xfrm>
          <a:prstGeom prst="rect">
            <a:avLst/>
          </a:prstGeom>
        </p:spPr>
        <p:txBody>
          <a:bodyPr wrap="none">
            <a:spAutoFit/>
          </a:bodyPr>
          <a:lstStyle/>
          <a:p>
            <a:r>
              <a:rPr lang="en-US" sz="1400" dirty="0">
                <a:solidFill>
                  <a:srgbClr val="286FB7"/>
                </a:solidFill>
              </a:rPr>
              <a:t>0.08 (0.01, 0.16)</a:t>
            </a:r>
          </a:p>
        </p:txBody>
      </p:sp>
      <p:sp>
        <p:nvSpPr>
          <p:cNvPr id="24" name="Rectangle 23"/>
          <p:cNvSpPr/>
          <p:nvPr/>
        </p:nvSpPr>
        <p:spPr>
          <a:xfrm>
            <a:off x="6019800" y="3340346"/>
            <a:ext cx="1371600" cy="307777"/>
          </a:xfrm>
          <a:prstGeom prst="rect">
            <a:avLst/>
          </a:prstGeom>
        </p:spPr>
        <p:txBody>
          <a:bodyPr wrap="none">
            <a:spAutoFit/>
          </a:bodyPr>
          <a:lstStyle/>
          <a:p>
            <a:r>
              <a:rPr lang="en-US" sz="1400" dirty="0">
                <a:solidFill>
                  <a:srgbClr val="286FB7"/>
                </a:solidFill>
              </a:rPr>
              <a:t>0.13 (0.06, 0.19)</a:t>
            </a:r>
          </a:p>
        </p:txBody>
      </p:sp>
      <p:sp>
        <p:nvSpPr>
          <p:cNvPr id="25" name="Rectangle 24"/>
          <p:cNvSpPr/>
          <p:nvPr/>
        </p:nvSpPr>
        <p:spPr>
          <a:xfrm>
            <a:off x="6019800" y="2654963"/>
            <a:ext cx="1371600" cy="307777"/>
          </a:xfrm>
          <a:prstGeom prst="rect">
            <a:avLst/>
          </a:prstGeom>
        </p:spPr>
        <p:txBody>
          <a:bodyPr wrap="none">
            <a:spAutoFit/>
          </a:bodyPr>
          <a:lstStyle/>
          <a:p>
            <a:r>
              <a:rPr lang="en-US" sz="1400" dirty="0">
                <a:solidFill>
                  <a:srgbClr val="286FB7"/>
                </a:solidFill>
              </a:rPr>
              <a:t>0.06 (0.03, 0.10)</a:t>
            </a:r>
          </a:p>
        </p:txBody>
      </p:sp>
      <p:sp>
        <p:nvSpPr>
          <p:cNvPr id="26" name="Rectangle 25"/>
          <p:cNvSpPr/>
          <p:nvPr/>
        </p:nvSpPr>
        <p:spPr>
          <a:xfrm>
            <a:off x="6019800" y="4584132"/>
            <a:ext cx="1371600" cy="307777"/>
          </a:xfrm>
          <a:prstGeom prst="rect">
            <a:avLst/>
          </a:prstGeom>
        </p:spPr>
        <p:txBody>
          <a:bodyPr wrap="square">
            <a:spAutoFit/>
          </a:bodyPr>
          <a:lstStyle/>
          <a:p>
            <a:r>
              <a:rPr lang="en-US" sz="1400" dirty="0">
                <a:solidFill>
                  <a:srgbClr val="286FB7"/>
                </a:solidFill>
              </a:rPr>
              <a:t>0.07 (0.03, 0.11)</a:t>
            </a:r>
          </a:p>
        </p:txBody>
      </p:sp>
      <p:sp>
        <p:nvSpPr>
          <p:cNvPr id="27" name="Rectangle 26"/>
          <p:cNvSpPr/>
          <p:nvPr/>
        </p:nvSpPr>
        <p:spPr>
          <a:xfrm>
            <a:off x="6019800" y="5212180"/>
            <a:ext cx="1371600" cy="307777"/>
          </a:xfrm>
          <a:prstGeom prst="rect">
            <a:avLst/>
          </a:prstGeom>
        </p:spPr>
        <p:txBody>
          <a:bodyPr wrap="square">
            <a:spAutoFit/>
          </a:bodyPr>
          <a:lstStyle/>
          <a:p>
            <a:r>
              <a:rPr lang="en-US" sz="1400" dirty="0">
                <a:solidFill>
                  <a:srgbClr val="286FB7"/>
                </a:solidFill>
              </a:rPr>
              <a:t>0.07 (0.03, 0.12)</a:t>
            </a:r>
          </a:p>
        </p:txBody>
      </p:sp>
      <p:sp>
        <p:nvSpPr>
          <p:cNvPr id="28" name="Rectangle 27"/>
          <p:cNvSpPr/>
          <p:nvPr/>
        </p:nvSpPr>
        <p:spPr>
          <a:xfrm>
            <a:off x="6019800" y="4904403"/>
            <a:ext cx="1371600" cy="307777"/>
          </a:xfrm>
          <a:prstGeom prst="rect">
            <a:avLst/>
          </a:prstGeom>
        </p:spPr>
        <p:txBody>
          <a:bodyPr wrap="square">
            <a:spAutoFit/>
          </a:bodyPr>
          <a:lstStyle/>
          <a:p>
            <a:r>
              <a:rPr lang="en-US" sz="1400" dirty="0">
                <a:solidFill>
                  <a:srgbClr val="286FB7"/>
                </a:solidFill>
              </a:rPr>
              <a:t>0.06 (0.03, 0.10)</a:t>
            </a:r>
          </a:p>
        </p:txBody>
      </p:sp>
      <p:sp>
        <p:nvSpPr>
          <p:cNvPr id="30" name="Rectangle 29"/>
          <p:cNvSpPr/>
          <p:nvPr/>
        </p:nvSpPr>
        <p:spPr>
          <a:xfrm>
            <a:off x="3429000" y="6123057"/>
            <a:ext cx="5638800" cy="707886"/>
          </a:xfrm>
          <a:prstGeom prst="rect">
            <a:avLst/>
          </a:prstGeom>
          <a:solidFill>
            <a:schemeClr val="bg1"/>
          </a:solidFill>
        </p:spPr>
        <p:txBody>
          <a:bodyPr wrap="square">
            <a:spAutoFit/>
          </a:bodyPr>
          <a:lstStyle/>
          <a:p>
            <a:r>
              <a:rPr lang="en-US" sz="2000" i="1" dirty="0">
                <a:solidFill>
                  <a:srgbClr val="C00000"/>
                </a:solidFill>
              </a:rPr>
              <a:t>7 cases per 100 with low (vs. not low) K-BIT scores can be attributed to the observed levels of all adversities</a:t>
            </a:r>
          </a:p>
        </p:txBody>
      </p:sp>
    </p:spTree>
    <p:extLst>
      <p:ext uri="{BB962C8B-B14F-4D97-AF65-F5344CB8AC3E}">
        <p14:creationId xmlns:p14="http://schemas.microsoft.com/office/powerpoint/2010/main" val="4722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5720&quot;&gt;&lt;property id=&quot;20148&quot; value=&quot;5&quot;/&gt;&lt;property id=&quot;20300&quot; value=&quot;Slide 9 - &amp;quot;Celebrating our leadership&amp;quot;&quot;/&gt;&lt;property id=&quot;20307&quot; value=&quot;277&quot;/&gt;&lt;/object&gt;&lt;object type=&quot;3&quot; unique_id=&quot;16150&quot;&gt;&lt;property id=&quot;20148&quot; value=&quot;5&quot;/&gt;&lt;property id=&quot;20300&quot; value=&quot;Slide 17 - &amp;quot;Staff Awards for Excellence&amp;quot;&quot;/&gt;&lt;property id=&quot;20307&quot; value=&quot;299&quot;/&gt;&lt;/object&gt;&lt;object type=&quot;3&quot; unique_id=&quot;16151&quot;&gt;&lt;property id=&quot;20148&quot; value=&quot;5&quot;/&gt;&lt;property id=&quot;20300&quot; value=&quot;Slide 18 - &amp;quot;Celebrating our leadership&amp;quot;&quot;/&gt;&lt;property id=&quot;20307&quot; value=&quot;302&quot;/&gt;&lt;/object&gt;&lt;object type=&quot;3&quot; unique_id=&quot;16152&quot;&gt;&lt;property id=&quot;20148&quot; value=&quot;5&quot;/&gt;&lt;property id=&quot;20300&quot; value=&quot;Slide 20 - &amp;quot;Dean’s Excellence in Leadership Award&amp;quot;&quot;/&gt;&lt;property id=&quot;20307&quot; value=&quot;301&quot;/&gt;&lt;/object&gt;&lt;object type=&quot;3&quot; unique_id=&quot;16218&quot;&gt;&lt;property id=&quot;20148&quot; value=&quot;5&quot;/&gt;&lt;property id=&quot;20300&quot; value=&quot;Slide 19 - &amp;quot;Dean’s Excellence in Mentoring Award&amp;quot;&quot;/&gt;&lt;property id=&quot;20307&quot; value=&quot;305&quot;/&gt;&lt;/object&gt;&lt;object type=&quot;3&quot; unique_id=&quot;16219&quot;&gt;&lt;property id=&quot;20148&quot; value=&quot;5&quot;/&gt;&lt;property id=&quot;20300&quot; value=&quot;Slide 22 - &amp;quot;Congrats&amp;quot;&quot;/&gt;&lt;property id=&quot;20307&quot; value=&quot;304&quot;/&gt;&lt;/object&gt;&lt;object type=&quot;3&quot; unique_id=&quot;16220&quot;&gt;&lt;property id=&quot;20148&quot; value=&quot;5&quot;/&gt;&lt;property id=&quot;20300&quot; value=&quot;Slide 23 - &amp;quot;Public Health Innovation Contest (tbd)&amp;quot;&quot;/&gt;&lt;property id=&quot;20307&quot; value=&quot;303&quot;/&gt;&lt;/object&gt;&lt;object type=&quot;3&quot; unique_id=&quot;16221&quot;&gt;&lt;property id=&quot;20148&quot; value=&quot;5&quot;/&gt;&lt;property id=&quot;20300&quot; value=&quot;Slide 26 - &amp;quot;New Faculty&amp;quot;&quot;/&gt;&lt;property id=&quot;20307&quot; value=&quot;306&quot;/&gt;&lt;/object&gt;&lt;object type=&quot;3&quot; unique_id=&quot;16222&quot;&gt;&lt;property id=&quot;20148&quot; value=&quot;5&quot;/&gt;&lt;property id=&quot;20300&quot; value=&quot;Slide 27 - &amp;quot;Promotions&amp;quot;&quot;/&gt;&lt;property id=&quot;20307&quot; value=&quot;307&quot;/&gt;&lt;/object&gt;&lt;object type=&quot;3&quot; unique_id=&quot;16367&quot;&gt;&lt;property id=&quot;20148&quot; value=&quot;5&quot;/&gt;&lt;property id=&quot;20300&quot; value=&quot;Slide 8 - &amp;quot;The Allan Rosenfield Alumni Award for Excellence&amp;quot;&quot;/&gt;&lt;property id=&quot;20307&quot; value=&quot;308&quot;/&gt;&lt;/object&gt;&lt;object type=&quot;3&quot; unique_id=&quot;16501&quot;&gt;&lt;property id=&quot;20148&quot; value=&quot;5&quot;/&gt;&lt;property id=&quot;20300&quot; value=&quot;Slide 10 - &amp;quot;Staff Awards for Excellence&amp;quot;&quot;/&gt;&lt;property id=&quot;20307&quot; value=&quot;315&quot;/&gt;&lt;/object&gt;&lt;object type=&quot;3&quot; unique_id=&quot;16502&quot;&gt;&lt;property id=&quot;20148&quot; value=&quot;5&quot;/&gt;&lt;property id=&quot;20300&quot; value=&quot;Slide 11 - &amp;quot;Staff Awards for Excellence&amp;quot;&quot;/&gt;&lt;property id=&quot;20307&quot; value=&quot;314&quot;/&gt;&lt;/object&gt;&lt;object type=&quot;3&quot; unique_id=&quot;16503&quot;&gt;&lt;property id=&quot;20148&quot; value=&quot;5&quot;/&gt;&lt;property id=&quot;20300&quot; value=&quot;Slide 12 - &amp;quot;Staff Awards for Excellence&amp;quot;&quot;/&gt;&lt;property id=&quot;20307&quot; value=&quot;313&quot;/&gt;&lt;/object&gt;&lt;object type=&quot;3&quot; unique_id=&quot;16504&quot;&gt;&lt;property id=&quot;20148&quot; value=&quot;5&quot;/&gt;&lt;property id=&quot;20300&quot; value=&quot;Slide 13 - &amp;quot;Staff Awards for Excellence&amp;quot;&quot;/&gt;&lt;property id=&quot;20307&quot; value=&quot;312&quot;/&gt;&lt;/object&gt;&lt;object type=&quot;3&quot; unique_id=&quot;16505&quot;&gt;&lt;property id=&quot;20148&quot; value=&quot;5&quot;/&gt;&lt;property id=&quot;20300&quot; value=&quot;Slide 14 - &amp;quot;Staff Awards for Excellence&amp;quot;&quot;/&gt;&lt;property id=&quot;20307&quot; value=&quot;311&quot;/&gt;&lt;/object&gt;&lt;object type=&quot;3&quot; unique_id=&quot;16506&quot;&gt;&lt;property id=&quot;20148&quot; value=&quot;5&quot;/&gt;&lt;property id=&quot;20300&quot; value=&quot;Slide 15 - &amp;quot;Staff Awards for Excellence&amp;quot;&quot;/&gt;&lt;property id=&quot;20307&quot; value=&quot;310&quot;/&gt;&lt;/object&gt;&lt;object type=&quot;3&quot; unique_id=&quot;16507&quot;&gt;&lt;property id=&quot;20148&quot; value=&quot;5&quot;/&gt;&lt;property id=&quot;20300&quot; value=&quot;Slide 16 - &amp;quot;Staff Awards for Excellence&amp;quot;&quot;/&gt;&lt;property id=&quot;20307&quot; value=&quot;309&quot;/&gt;&lt;/object&gt;&lt;object type=&quot;3&quot; unique_id=&quot;16712&quot;&gt;&lt;property id=&quot;20148&quot; value=&quot;5&quot;/&gt;&lt;property id=&quot;20300&quot; value=&quot;Slide 24 - &amp;quot;Celebrating our leadership&amp;quot;&quot;/&gt;&lt;property id=&quot;20307&quot; value=&quot;316&quot;/&gt;&lt;/object&gt;&lt;object type=&quot;3&quot; unique_id=&quot;16713&quot;&gt;&lt;property id=&quot;20148&quot; value=&quot;5&quot;/&gt;&lt;property id=&quot;20300&quot; value=&quot;Slide 25 - &amp;quot;New Leaders&amp;quot;&quot;/&gt;&lt;property id=&quot;20307&quot; value=&quot;317&quot;/&gt;&lt;/object&gt;&lt;object type=&quot;3&quot; unique_id=&quot;16861&quot;&gt;&lt;property id=&quot;20148&quot; value=&quot;5&quot;/&gt;&lt;property id=&quot;20300&quot; value=&quot;Slide 28 - &amp;quot;Teaching Excellence Award&amp;quot;&quot;/&gt;&lt;property id=&quot;20307&quot; value=&quot;318&quot;/&gt;&lt;/object&gt;&lt;object type=&quot;3&quot; unique_id=&quot;16862&quot;&gt;&lt;property id=&quot;20148&quot; value=&quot;5&quot;/&gt;&lt;property id=&quot;20300&quot; value=&quot;Slide 29 - &amp;quot;Junior Faculty Teaching Award&amp;quot;&quot;/&gt;&lt;property id=&quot;20307&quot; value=&quot;319&quot;/&gt;&lt;/object&gt;&lt;object type=&quot;3&quot; unique_id=&quot;16978&quot;&gt;&lt;property id=&quot;20148&quot; value=&quot;5&quot;/&gt;&lt;property id=&quot;20300&quot; value=&quot;Slide 21 - &amp;quot;Highest ranking faculty (tbd)&amp;quot;&quot;/&gt;&lt;property id=&quot;20307&quot; value=&quot;320&quot;/&gt;&lt;/object&gt;&lt;object type=&quot;3&quot; unique_id=&quot;17411&quot;&gt;&lt;property id=&quot;20148&quot; value=&quot;5&quot;/&gt;&lt;property id=&quot;20300&quot; value=&quot;Slide 1 - &amp;quot;New Revenue Model Needed&amp;quot;&quot;/&gt;&lt;property id=&quot;20307&quot; value=&quot;333&quot;/&gt;&lt;/object&gt;&lt;object type=&quot;3&quot; unique_id=&quot;17808&quot;&gt;&lt;property id=&quot;20148&quot; value=&quot;5&quot;/&gt;&lt;property id=&quot;20300&quot; value=&quot;Slide 2 - &amp;quot;New Revenue Model Needed&amp;quot;&quot;/&gt;&lt;property id=&quot;20307&quot; value=&quot;335&quot;/&gt;&lt;/object&gt;&lt;object type=&quot;3&quot; unique_id=&quot;17809&quot;&gt;&lt;property id=&quot;20148&quot; value=&quot;5&quot;/&gt;&lt;property id=&quot;20300&quot; value=&quot;Slide 3 - &amp;quot;New Revenue Streams&amp;quot;&quot;/&gt;&lt;property id=&quot;20307&quot; value=&quot;336&quot;/&gt;&lt;/object&gt;&lt;object type=&quot;3&quot; unique_id=&quot;17810&quot;&gt;&lt;property id=&quot;20148&quot; value=&quot;5&quot;/&gt;&lt;property id=&quot;20300&quot; value=&quot;Slide 4 - &amp;quot;Philanthropy&amp;quot;&quot;/&gt;&lt;property id=&quot;20307&quot; value=&quot;337&quot;/&gt;&lt;/object&gt;&lt;object type=&quot;3&quot; unique_id=&quot;17811&quot;&gt;&lt;property id=&quot;20148&quot; value=&quot;5&quot;/&gt;&lt;property id=&quot;20300&quot; value=&quot;Slide 5 - &amp;quot;Educational Initiatives&amp;quot;&quot;/&gt;&lt;property id=&quot;20307&quot; value=&quot;338&quot;/&gt;&lt;/object&gt;&lt;object type=&quot;3&quot; unique_id=&quot;17812&quot;&gt;&lt;property id=&quot;20148&quot; value=&quot;5&quot;/&gt;&lt;property id=&quot;20300&quot; value=&quot;Slide 6 - &amp;quot;Research Competitiveness&amp;quot;&quot;/&gt;&lt;property id=&quot;20307&quot; value=&quot;339&quot;/&gt;&lt;/object&gt;&lt;object type=&quot;3&quot; unique_id=&quot;17813&quot;&gt;&lt;property id=&quot;20148&quot; value=&quot;5&quot;/&gt;&lt;property id=&quot;20300&quot; value=&quot;Slide 7 - &amp;quot;Harnessing Global Centers&amp;quot;&quot;/&gt;&lt;property id=&quot;20307&quot; value=&quot;340&quot;/&gt;&lt;/object&gt;&lt;/object&gt;&lt;/object&gt;&lt;/database&gt;"/>
  <p:tag name="SECTOMILLISECCONVERTED" val="1"/>
</p:tagLst>
</file>

<file path=ppt/theme/theme1.xml><?xml version="1.0" encoding="utf-8"?>
<a:theme xmlns:a="http://schemas.openxmlformats.org/drawingml/2006/main" name="6_sos_1">
  <a:themeElements>
    <a:clrScheme name="Custom 2">
      <a:dk1>
        <a:srgbClr val="FFFFFF"/>
      </a:dk1>
      <a:lt1>
        <a:sysClr val="window" lastClr="FFFFFF"/>
      </a:lt1>
      <a:dk2>
        <a:srgbClr val="000000"/>
      </a:dk2>
      <a:lt2>
        <a:srgbClr val="454545"/>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15818</TotalTime>
  <Words>3411</Words>
  <Application>Microsoft Macintosh PowerPoint</Application>
  <PresentationFormat>On-screen Show (4:3)</PresentationFormat>
  <Paragraphs>281</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Avenir LT Std 55 Roman</vt:lpstr>
      <vt:lpstr>Bell MT</vt:lpstr>
      <vt:lpstr>Calibri</vt:lpstr>
      <vt:lpstr>Gill Sans MT</vt:lpstr>
      <vt:lpstr>Tw Cen MT Condensed</vt:lpstr>
      <vt:lpstr>6_sos_1</vt:lpstr>
      <vt:lpstr>Targeted estimation of the effects of childhood adversity on fluid intelligence in a U.S. population sample of adolescents</vt:lpstr>
      <vt:lpstr>Constructs</vt:lpstr>
      <vt:lpstr>Adversity and Intelligence</vt:lpstr>
      <vt:lpstr>Current Study</vt:lpstr>
      <vt:lpstr>TMLE | Step 1.  Identify causal parameters of interest</vt:lpstr>
      <vt:lpstr>PowerPoint Presentation</vt:lpstr>
      <vt:lpstr>TMLE | Step 3. Build exposure models</vt:lpstr>
      <vt:lpstr>TMLE | Step 4. Build the best- fitting model</vt:lpstr>
      <vt:lpstr>PowerPoint Presentation</vt:lpstr>
      <vt:lpstr>Overall</vt:lpstr>
      <vt:lpstr>Interventions</vt:lpstr>
      <vt:lpstr>Questions?</vt:lpstr>
      <vt:lpstr>General intelligence?</vt:lpstr>
      <vt:lpstr>Causal assumptions</vt:lpstr>
      <vt:lpstr>Limitations</vt:lpstr>
      <vt:lpstr>National Comorbidity Study Adolescent Supplement NCS-A</vt:lpstr>
      <vt:lpstr>Kaufman Brief Intelligence Test K-BIT</vt:lpstr>
      <vt:lpstr>K-BIT</vt:lpstr>
      <vt:lpstr>PowerPoint Presentation</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Columbia University</dc:creator>
  <cp:lastModifiedBy>Platt, Jonathan M</cp:lastModifiedBy>
  <cp:revision>581</cp:revision>
  <cp:lastPrinted>2017-06-22T15:07:29Z</cp:lastPrinted>
  <dcterms:created xsi:type="dcterms:W3CDTF">2013-09-08T00:57:50Z</dcterms:created>
  <dcterms:modified xsi:type="dcterms:W3CDTF">2025-05-06T17:57:49Z</dcterms:modified>
</cp:coreProperties>
</file>