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4"/>
    <p:sldMasterId id="2147483714" r:id="rId5"/>
    <p:sldMasterId id="2147483726" r:id="rId6"/>
  </p:sldMasterIdLst>
  <p:notesMasterIdLst>
    <p:notesMasterId r:id="rId24"/>
  </p:notesMasterIdLst>
  <p:handoutMasterIdLst>
    <p:handoutMasterId r:id="rId25"/>
  </p:handoutMasterIdLst>
  <p:sldIdLst>
    <p:sldId id="258" r:id="rId7"/>
    <p:sldId id="447" r:id="rId8"/>
    <p:sldId id="431" r:id="rId9"/>
    <p:sldId id="396" r:id="rId10"/>
    <p:sldId id="413" r:id="rId11"/>
    <p:sldId id="399" r:id="rId12"/>
    <p:sldId id="445" r:id="rId13"/>
    <p:sldId id="416" r:id="rId14"/>
    <p:sldId id="337" r:id="rId15"/>
    <p:sldId id="443" r:id="rId16"/>
    <p:sldId id="436" r:id="rId17"/>
    <p:sldId id="438" r:id="rId18"/>
    <p:sldId id="439" r:id="rId19"/>
    <p:sldId id="434" r:id="rId20"/>
    <p:sldId id="366" r:id="rId21"/>
    <p:sldId id="427" r:id="rId22"/>
    <p:sldId id="307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F73B3-63E4-8014-EF30-8A32326C6C89}" v="485" dt="2025-05-07T11:37:32.2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593" autoAdjust="0"/>
  </p:normalViewPr>
  <p:slideViewPr>
    <p:cSldViewPr snapToGrid="0">
      <p:cViewPr varScale="1">
        <p:scale>
          <a:sx n="117" d="100"/>
          <a:sy n="117" d="100"/>
        </p:scale>
        <p:origin x="1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B12FA1-EEF5-4412-A7BE-7ACD69A6E3F8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160649-8BF7-4781-B96B-CF4C66D06CDA}">
      <dgm:prSet phldrT="[Text]"/>
      <dgm:spPr/>
      <dgm:t>
        <a:bodyPr/>
        <a:lstStyle/>
        <a:p>
          <a:r>
            <a:rPr lang="en-US" dirty="0"/>
            <a:t>Indirect</a:t>
          </a:r>
        </a:p>
      </dgm:t>
    </dgm:pt>
    <dgm:pt modelId="{ACEBB48C-24E7-49ED-90E7-F54F8629DB80}" type="parTrans" cxnId="{A7FA2459-190C-40BC-99D9-6CA957A6A00C}">
      <dgm:prSet/>
      <dgm:spPr/>
      <dgm:t>
        <a:bodyPr/>
        <a:lstStyle/>
        <a:p>
          <a:endParaRPr lang="en-US"/>
        </a:p>
      </dgm:t>
    </dgm:pt>
    <dgm:pt modelId="{6F101584-0C78-4ED2-BA6C-57332996EDA5}" type="sibTrans" cxnId="{A7FA2459-190C-40BC-99D9-6CA957A6A00C}">
      <dgm:prSet/>
      <dgm:spPr/>
      <dgm:t>
        <a:bodyPr/>
        <a:lstStyle/>
        <a:p>
          <a:endParaRPr lang="en-US"/>
        </a:p>
      </dgm:t>
    </dgm:pt>
    <dgm:pt modelId="{DB011ECF-BC74-46A5-B1A0-DBBDAA120282}">
      <dgm:prSet phldrT="[Text]"/>
      <dgm:spPr/>
      <dgm:t>
        <a:bodyPr/>
        <a:lstStyle/>
        <a:p>
          <a:r>
            <a:rPr lang="en-US" dirty="0"/>
            <a:t>Increase time spending with children</a:t>
          </a:r>
        </a:p>
      </dgm:t>
    </dgm:pt>
    <dgm:pt modelId="{25573824-3990-4F8E-8AAC-686405D7BB7C}" type="parTrans" cxnId="{B6BA8DB0-6AC4-4C59-BB67-F719C2AADD72}">
      <dgm:prSet/>
      <dgm:spPr/>
      <dgm:t>
        <a:bodyPr/>
        <a:lstStyle/>
        <a:p>
          <a:endParaRPr lang="en-US"/>
        </a:p>
      </dgm:t>
    </dgm:pt>
    <dgm:pt modelId="{566ACDF0-315E-4F09-B5AD-2C2CC6AB4A48}" type="sibTrans" cxnId="{B6BA8DB0-6AC4-4C59-BB67-F719C2AADD72}">
      <dgm:prSet/>
      <dgm:spPr/>
      <dgm:t>
        <a:bodyPr/>
        <a:lstStyle/>
        <a:p>
          <a:endParaRPr lang="en-US"/>
        </a:p>
      </dgm:t>
    </dgm:pt>
    <dgm:pt modelId="{26F0AC4F-C265-4E8F-9523-5DF83289EBAB}">
      <dgm:prSet phldrT="[Text]"/>
      <dgm:spPr/>
      <dgm:t>
        <a:bodyPr/>
        <a:lstStyle/>
        <a:p>
          <a:r>
            <a:rPr lang="en-US" dirty="0"/>
            <a:t>Improving Parental Health and mood</a:t>
          </a:r>
        </a:p>
      </dgm:t>
    </dgm:pt>
    <dgm:pt modelId="{A68F958F-17E6-4B32-853B-9809A7009396}" type="parTrans" cxnId="{6BC7A613-D82C-4936-B635-B01D3BDB87EC}">
      <dgm:prSet/>
      <dgm:spPr/>
      <dgm:t>
        <a:bodyPr/>
        <a:lstStyle/>
        <a:p>
          <a:endParaRPr lang="en-US"/>
        </a:p>
      </dgm:t>
    </dgm:pt>
    <dgm:pt modelId="{1F9D1FD5-364C-46D0-BC6D-413D12A49D6E}" type="sibTrans" cxnId="{6BC7A613-D82C-4936-B635-B01D3BDB87EC}">
      <dgm:prSet/>
      <dgm:spPr/>
      <dgm:t>
        <a:bodyPr/>
        <a:lstStyle/>
        <a:p>
          <a:endParaRPr lang="en-US"/>
        </a:p>
      </dgm:t>
    </dgm:pt>
    <dgm:pt modelId="{EFCB8DAB-4F62-42EC-9838-CE83F49A0B96}">
      <dgm:prSet phldrT="[Text]"/>
      <dgm:spPr/>
      <dgm:t>
        <a:bodyPr/>
        <a:lstStyle/>
        <a:p>
          <a:r>
            <a:rPr lang="en-US" dirty="0"/>
            <a:t>Direct</a:t>
          </a:r>
        </a:p>
      </dgm:t>
    </dgm:pt>
    <dgm:pt modelId="{F9F67A13-50D1-4C06-8F71-B868B0D8492E}" type="parTrans" cxnId="{930FEB64-238E-4324-AF3D-DB85D54B0D35}">
      <dgm:prSet/>
      <dgm:spPr/>
      <dgm:t>
        <a:bodyPr/>
        <a:lstStyle/>
        <a:p>
          <a:endParaRPr lang="en-US"/>
        </a:p>
      </dgm:t>
    </dgm:pt>
    <dgm:pt modelId="{60E7F3F4-2A0D-40B3-A611-5C372E47B247}" type="sibTrans" cxnId="{930FEB64-238E-4324-AF3D-DB85D54B0D35}">
      <dgm:prSet/>
      <dgm:spPr/>
      <dgm:t>
        <a:bodyPr/>
        <a:lstStyle/>
        <a:p>
          <a:endParaRPr lang="en-US"/>
        </a:p>
      </dgm:t>
    </dgm:pt>
    <dgm:pt modelId="{5323B9EE-B743-4915-8843-0CD3365E0762}">
      <dgm:prSet phldrT="[Text]"/>
      <dgm:spPr/>
      <dgm:t>
        <a:bodyPr/>
        <a:lstStyle/>
        <a:p>
          <a:r>
            <a:rPr lang="en-US" sz="1400" dirty="0"/>
            <a:t>Improving care of sick children </a:t>
          </a:r>
        </a:p>
      </dgm:t>
    </dgm:pt>
    <dgm:pt modelId="{9DD677CD-B440-48BE-B97A-B7C9EFDB07EC}" type="parTrans" cxnId="{4BF063C8-FD02-4CCD-A562-A0520FE4D531}">
      <dgm:prSet/>
      <dgm:spPr/>
      <dgm:t>
        <a:bodyPr/>
        <a:lstStyle/>
        <a:p>
          <a:endParaRPr lang="en-US"/>
        </a:p>
      </dgm:t>
    </dgm:pt>
    <dgm:pt modelId="{9447EFD4-C91A-420E-8DD5-8994EB22530B}" type="sibTrans" cxnId="{4BF063C8-FD02-4CCD-A562-A0520FE4D531}">
      <dgm:prSet/>
      <dgm:spPr/>
      <dgm:t>
        <a:bodyPr/>
        <a:lstStyle/>
        <a:p>
          <a:endParaRPr lang="en-US"/>
        </a:p>
      </dgm:t>
    </dgm:pt>
    <dgm:pt modelId="{798CDF05-63C9-4FAE-B02A-DA12D723C6BB}">
      <dgm:prSet phldrT="[Text]"/>
      <dgm:spPr/>
      <dgm:t>
        <a:bodyPr/>
        <a:lstStyle/>
        <a:p>
          <a:r>
            <a:rPr lang="en-US" sz="1400" dirty="0"/>
            <a:t>Increase preventive care utilization and timely treatment </a:t>
          </a:r>
        </a:p>
      </dgm:t>
    </dgm:pt>
    <dgm:pt modelId="{00243FE7-F90D-4F86-BA22-D24122BE1C66}" type="parTrans" cxnId="{23946602-8D2A-4C7F-8DCF-58FC3B9E3D97}">
      <dgm:prSet/>
      <dgm:spPr/>
      <dgm:t>
        <a:bodyPr/>
        <a:lstStyle/>
        <a:p>
          <a:endParaRPr lang="en-US"/>
        </a:p>
      </dgm:t>
    </dgm:pt>
    <dgm:pt modelId="{120E4B12-CA46-47DE-B0D5-CCBA3160334F}" type="sibTrans" cxnId="{23946602-8D2A-4C7F-8DCF-58FC3B9E3D97}">
      <dgm:prSet/>
      <dgm:spPr/>
      <dgm:t>
        <a:bodyPr/>
        <a:lstStyle/>
        <a:p>
          <a:endParaRPr lang="en-US"/>
        </a:p>
      </dgm:t>
    </dgm:pt>
    <dgm:pt modelId="{10D65D83-FD4F-4FB1-AFC3-D13F7EC4F1BC}">
      <dgm:prSet phldrT="[Text]"/>
      <dgm:spPr/>
      <dgm:t>
        <a:bodyPr/>
        <a:lstStyle/>
        <a:p>
          <a:r>
            <a:rPr lang="en-US" dirty="0"/>
            <a:t>Child Health</a:t>
          </a:r>
        </a:p>
      </dgm:t>
    </dgm:pt>
    <dgm:pt modelId="{C6890CF9-2C95-465E-BBC7-10E593BE34A4}" type="parTrans" cxnId="{9D5FCEB0-3A21-4639-BB45-1BCF4798C088}">
      <dgm:prSet/>
      <dgm:spPr/>
      <dgm:t>
        <a:bodyPr/>
        <a:lstStyle/>
        <a:p>
          <a:endParaRPr lang="en-US"/>
        </a:p>
      </dgm:t>
    </dgm:pt>
    <dgm:pt modelId="{5965E80A-15D9-494C-B80E-AD6FC40074F1}" type="sibTrans" cxnId="{9D5FCEB0-3A21-4639-BB45-1BCF4798C088}">
      <dgm:prSet/>
      <dgm:spPr/>
      <dgm:t>
        <a:bodyPr/>
        <a:lstStyle/>
        <a:p>
          <a:endParaRPr lang="en-US"/>
        </a:p>
      </dgm:t>
    </dgm:pt>
    <dgm:pt modelId="{87FD2371-DAF5-49D5-90E3-4B063769A30C}">
      <dgm:prSet phldrT="[Text]"/>
      <dgm:spPr/>
      <dgm:t>
        <a:bodyPr/>
        <a:lstStyle/>
        <a:p>
          <a:r>
            <a:rPr lang="en-US" dirty="0"/>
            <a:t>Child Health outcomes</a:t>
          </a:r>
        </a:p>
      </dgm:t>
    </dgm:pt>
    <dgm:pt modelId="{E9954B41-5AF9-4A83-A472-AE7F14D0BFA7}" type="parTrans" cxnId="{4B09A059-8FA1-4CA9-B7D5-970A742799DD}">
      <dgm:prSet/>
      <dgm:spPr/>
      <dgm:t>
        <a:bodyPr/>
        <a:lstStyle/>
        <a:p>
          <a:endParaRPr lang="en-US"/>
        </a:p>
      </dgm:t>
    </dgm:pt>
    <dgm:pt modelId="{97762C5A-3A13-4CB2-B9C2-2944AA174C8E}" type="sibTrans" cxnId="{4B09A059-8FA1-4CA9-B7D5-970A742799DD}">
      <dgm:prSet/>
      <dgm:spPr/>
      <dgm:t>
        <a:bodyPr/>
        <a:lstStyle/>
        <a:p>
          <a:endParaRPr lang="en-US"/>
        </a:p>
      </dgm:t>
    </dgm:pt>
    <dgm:pt modelId="{AE827E6C-D489-4C5E-9E1A-9E12EF9C27C0}">
      <dgm:prSet phldrT="[Text]" custT="1"/>
      <dgm:spPr/>
      <dgm:t>
        <a:bodyPr/>
        <a:lstStyle/>
        <a:p>
          <a:r>
            <a:rPr lang="en-US" sz="1400" dirty="0"/>
            <a:t>Reduction in ER Visits (</a:t>
          </a:r>
          <a:r>
            <a:rPr lang="en-US" sz="1400" b="1" dirty="0"/>
            <a:t>+ -)</a:t>
          </a:r>
        </a:p>
      </dgm:t>
    </dgm:pt>
    <dgm:pt modelId="{53C66CAA-4123-4617-85EA-9BFDA39A8E59}" type="parTrans" cxnId="{3D311CF2-C3E6-4893-A8E8-3B849D65C562}">
      <dgm:prSet/>
      <dgm:spPr/>
      <dgm:t>
        <a:bodyPr/>
        <a:lstStyle/>
        <a:p>
          <a:endParaRPr lang="en-US"/>
        </a:p>
      </dgm:t>
    </dgm:pt>
    <dgm:pt modelId="{2B7662C9-D4BB-4142-82E5-FD087236F584}" type="sibTrans" cxnId="{3D311CF2-C3E6-4893-A8E8-3B849D65C562}">
      <dgm:prSet/>
      <dgm:spPr/>
      <dgm:t>
        <a:bodyPr/>
        <a:lstStyle/>
        <a:p>
          <a:endParaRPr lang="en-US"/>
        </a:p>
      </dgm:t>
    </dgm:pt>
    <dgm:pt modelId="{188AE17B-F31B-4F8F-A0CF-2B28E6141E0A}">
      <dgm:prSet phldrT="[Text]"/>
      <dgm:spPr/>
      <dgm:t>
        <a:bodyPr/>
        <a:lstStyle/>
        <a:p>
          <a:r>
            <a:rPr lang="en-US" dirty="0"/>
            <a:t>Child </a:t>
          </a:r>
          <a:r>
            <a:rPr lang="en-US" dirty="0" err="1"/>
            <a:t>Behaviour</a:t>
          </a:r>
          <a:r>
            <a:rPr lang="en-US" dirty="0"/>
            <a:t> </a:t>
          </a:r>
        </a:p>
      </dgm:t>
    </dgm:pt>
    <dgm:pt modelId="{5CF044EF-33BD-453F-8C18-1C4DFA5D247F}" type="parTrans" cxnId="{3544CC00-E252-4BF3-92D3-7BB841239961}">
      <dgm:prSet/>
      <dgm:spPr/>
      <dgm:t>
        <a:bodyPr/>
        <a:lstStyle/>
        <a:p>
          <a:endParaRPr lang="en-US"/>
        </a:p>
      </dgm:t>
    </dgm:pt>
    <dgm:pt modelId="{1AA0E8A6-062B-4BE7-821D-9C7C0028CBF9}" type="sibTrans" cxnId="{3544CC00-E252-4BF3-92D3-7BB841239961}">
      <dgm:prSet/>
      <dgm:spPr/>
      <dgm:t>
        <a:bodyPr/>
        <a:lstStyle/>
        <a:p>
          <a:endParaRPr lang="en-US"/>
        </a:p>
      </dgm:t>
    </dgm:pt>
    <dgm:pt modelId="{EBE69C69-B980-448E-94C7-A781342691FA}" type="pres">
      <dgm:prSet presAssocID="{49B12FA1-EEF5-4412-A7BE-7ACD69A6E3F8}" presName="Name0" presStyleCnt="0">
        <dgm:presLayoutVars>
          <dgm:dir/>
          <dgm:animLvl val="lvl"/>
          <dgm:resizeHandles val="exact"/>
        </dgm:presLayoutVars>
      </dgm:prSet>
      <dgm:spPr/>
    </dgm:pt>
    <dgm:pt modelId="{55F4BB07-DBE3-4FA2-B9D0-6A38B81125D6}" type="pres">
      <dgm:prSet presAssocID="{49B12FA1-EEF5-4412-A7BE-7ACD69A6E3F8}" presName="tSp" presStyleCnt="0"/>
      <dgm:spPr/>
    </dgm:pt>
    <dgm:pt modelId="{3E305CA9-5B12-4435-B9D7-CEC62C27A2B2}" type="pres">
      <dgm:prSet presAssocID="{49B12FA1-EEF5-4412-A7BE-7ACD69A6E3F8}" presName="bSp" presStyleCnt="0"/>
      <dgm:spPr/>
    </dgm:pt>
    <dgm:pt modelId="{73F8A9B8-0387-4306-B7D0-CD0490A838D4}" type="pres">
      <dgm:prSet presAssocID="{49B12FA1-EEF5-4412-A7BE-7ACD69A6E3F8}" presName="process" presStyleCnt="0"/>
      <dgm:spPr/>
    </dgm:pt>
    <dgm:pt modelId="{143526B4-3CDD-4FB2-90C5-35A8AFEC6068}" type="pres">
      <dgm:prSet presAssocID="{02160649-8BF7-4781-B96B-CF4C66D06CDA}" presName="composite1" presStyleCnt="0"/>
      <dgm:spPr/>
    </dgm:pt>
    <dgm:pt modelId="{2D6C79C9-6678-4869-BFEF-9BD1017D52F0}" type="pres">
      <dgm:prSet presAssocID="{02160649-8BF7-4781-B96B-CF4C66D06CDA}" presName="dummyNode1" presStyleLbl="node1" presStyleIdx="0" presStyleCnt="3"/>
      <dgm:spPr/>
    </dgm:pt>
    <dgm:pt modelId="{2B740CB3-5D5D-4F90-9211-FECCF83EA15C}" type="pres">
      <dgm:prSet presAssocID="{02160649-8BF7-4781-B96B-CF4C66D06CDA}" presName="childNode1" presStyleLbl="bgAcc1" presStyleIdx="0" presStyleCnt="3">
        <dgm:presLayoutVars>
          <dgm:bulletEnabled val="1"/>
        </dgm:presLayoutVars>
      </dgm:prSet>
      <dgm:spPr/>
    </dgm:pt>
    <dgm:pt modelId="{7BF2254A-5EC7-4711-94B2-867445FA22CF}" type="pres">
      <dgm:prSet presAssocID="{02160649-8BF7-4781-B96B-CF4C66D06CDA}" presName="childNode1tx" presStyleLbl="bgAcc1" presStyleIdx="0" presStyleCnt="3">
        <dgm:presLayoutVars>
          <dgm:bulletEnabled val="1"/>
        </dgm:presLayoutVars>
      </dgm:prSet>
      <dgm:spPr/>
    </dgm:pt>
    <dgm:pt modelId="{5C6E957A-5C8B-469C-BD91-7B643AC4103C}" type="pres">
      <dgm:prSet presAssocID="{02160649-8BF7-4781-B96B-CF4C66D06CDA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82FA4EBB-5789-4D45-B920-85B1E245C4BC}" type="pres">
      <dgm:prSet presAssocID="{02160649-8BF7-4781-B96B-CF4C66D06CDA}" presName="connSite1" presStyleCnt="0"/>
      <dgm:spPr/>
    </dgm:pt>
    <dgm:pt modelId="{14D4FC2F-EDCD-4903-86A3-73EA1D7E5F80}" type="pres">
      <dgm:prSet presAssocID="{6F101584-0C78-4ED2-BA6C-57332996EDA5}" presName="Name9" presStyleLbl="sibTrans2D1" presStyleIdx="0" presStyleCnt="2"/>
      <dgm:spPr/>
    </dgm:pt>
    <dgm:pt modelId="{92632510-FC2C-40D9-9BBA-B4C3502EC50D}" type="pres">
      <dgm:prSet presAssocID="{EFCB8DAB-4F62-42EC-9838-CE83F49A0B96}" presName="composite2" presStyleCnt="0"/>
      <dgm:spPr/>
    </dgm:pt>
    <dgm:pt modelId="{85EA6679-741D-4BCC-B2C2-4A5CEF3863F9}" type="pres">
      <dgm:prSet presAssocID="{EFCB8DAB-4F62-42EC-9838-CE83F49A0B96}" presName="dummyNode2" presStyleLbl="node1" presStyleIdx="0" presStyleCnt="3"/>
      <dgm:spPr/>
    </dgm:pt>
    <dgm:pt modelId="{69479399-A150-48D1-A8CA-641838D7E75A}" type="pres">
      <dgm:prSet presAssocID="{EFCB8DAB-4F62-42EC-9838-CE83F49A0B96}" presName="childNode2" presStyleLbl="bgAcc1" presStyleIdx="1" presStyleCnt="3" custScaleY="124703">
        <dgm:presLayoutVars>
          <dgm:bulletEnabled val="1"/>
        </dgm:presLayoutVars>
      </dgm:prSet>
      <dgm:spPr/>
    </dgm:pt>
    <dgm:pt modelId="{BB1B7C3A-AA0D-40E8-B168-0A791E196186}" type="pres">
      <dgm:prSet presAssocID="{EFCB8DAB-4F62-42EC-9838-CE83F49A0B96}" presName="childNode2tx" presStyleLbl="bgAcc1" presStyleIdx="1" presStyleCnt="3">
        <dgm:presLayoutVars>
          <dgm:bulletEnabled val="1"/>
        </dgm:presLayoutVars>
      </dgm:prSet>
      <dgm:spPr/>
    </dgm:pt>
    <dgm:pt modelId="{B2674D6D-1728-4222-8A54-98335F20F7F5}" type="pres">
      <dgm:prSet presAssocID="{EFCB8DAB-4F62-42EC-9838-CE83F49A0B96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DDA3D8C0-E5CE-43A3-9151-C0EF4F6D2317}" type="pres">
      <dgm:prSet presAssocID="{EFCB8DAB-4F62-42EC-9838-CE83F49A0B96}" presName="connSite2" presStyleCnt="0"/>
      <dgm:spPr/>
    </dgm:pt>
    <dgm:pt modelId="{59037B98-9DFD-4D62-8A87-3068BF5EFCB6}" type="pres">
      <dgm:prSet presAssocID="{60E7F3F4-2A0D-40B3-A611-5C372E47B247}" presName="Name18" presStyleLbl="sibTrans2D1" presStyleIdx="1" presStyleCnt="2"/>
      <dgm:spPr/>
    </dgm:pt>
    <dgm:pt modelId="{2CEAAA5B-A429-4205-A144-4B99E55E5517}" type="pres">
      <dgm:prSet presAssocID="{10D65D83-FD4F-4FB1-AFC3-D13F7EC4F1BC}" presName="composite1" presStyleCnt="0"/>
      <dgm:spPr/>
    </dgm:pt>
    <dgm:pt modelId="{AB5C279F-B719-4B68-91F4-CDA94BCB6332}" type="pres">
      <dgm:prSet presAssocID="{10D65D83-FD4F-4FB1-AFC3-D13F7EC4F1BC}" presName="dummyNode1" presStyleLbl="node1" presStyleIdx="1" presStyleCnt="3"/>
      <dgm:spPr/>
    </dgm:pt>
    <dgm:pt modelId="{2E480D14-5C0F-4035-9BB9-B3D518691DAB}" type="pres">
      <dgm:prSet presAssocID="{10D65D83-FD4F-4FB1-AFC3-D13F7EC4F1BC}" presName="childNode1" presStyleLbl="bgAcc1" presStyleIdx="2" presStyleCnt="3">
        <dgm:presLayoutVars>
          <dgm:bulletEnabled val="1"/>
        </dgm:presLayoutVars>
      </dgm:prSet>
      <dgm:spPr/>
    </dgm:pt>
    <dgm:pt modelId="{855866B9-99EF-4474-A764-365181FA1A3A}" type="pres">
      <dgm:prSet presAssocID="{10D65D83-FD4F-4FB1-AFC3-D13F7EC4F1BC}" presName="childNode1tx" presStyleLbl="bgAcc1" presStyleIdx="2" presStyleCnt="3">
        <dgm:presLayoutVars>
          <dgm:bulletEnabled val="1"/>
        </dgm:presLayoutVars>
      </dgm:prSet>
      <dgm:spPr/>
    </dgm:pt>
    <dgm:pt modelId="{E7D900A2-A78F-4D32-8F3B-108DB4D8D8FE}" type="pres">
      <dgm:prSet presAssocID="{10D65D83-FD4F-4FB1-AFC3-D13F7EC4F1BC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B1C54C1E-6843-4D37-BB82-8D87F5966BD7}" type="pres">
      <dgm:prSet presAssocID="{10D65D83-FD4F-4FB1-AFC3-D13F7EC4F1BC}" presName="connSite1" presStyleCnt="0"/>
      <dgm:spPr/>
    </dgm:pt>
  </dgm:ptLst>
  <dgm:cxnLst>
    <dgm:cxn modelId="{3544CC00-E252-4BF3-92D3-7BB841239961}" srcId="{10D65D83-FD4F-4FB1-AFC3-D13F7EC4F1BC}" destId="{188AE17B-F31B-4F8F-A0CF-2B28E6141E0A}" srcOrd="1" destOrd="0" parTransId="{5CF044EF-33BD-453F-8C18-1C4DFA5D247F}" sibTransId="{1AA0E8A6-062B-4BE7-821D-9C7C0028CBF9}"/>
    <dgm:cxn modelId="{23946602-8D2A-4C7F-8DCF-58FC3B9E3D97}" srcId="{EFCB8DAB-4F62-42EC-9838-CE83F49A0B96}" destId="{798CDF05-63C9-4FAE-B02A-DA12D723C6BB}" srcOrd="1" destOrd="0" parTransId="{00243FE7-F90D-4F86-BA22-D24122BE1C66}" sibTransId="{120E4B12-CA46-47DE-B0D5-CCBA3160334F}"/>
    <dgm:cxn modelId="{B629EB05-C97C-42CC-BA2E-A7DBE52FACCB}" type="presOf" srcId="{188AE17B-F31B-4F8F-A0CF-2B28E6141E0A}" destId="{2E480D14-5C0F-4035-9BB9-B3D518691DAB}" srcOrd="0" destOrd="1" presId="urn:microsoft.com/office/officeart/2005/8/layout/hProcess4"/>
    <dgm:cxn modelId="{7F7E3706-25BB-4172-A5E5-CD0A381CCC1A}" type="presOf" srcId="{87FD2371-DAF5-49D5-90E3-4B063769A30C}" destId="{855866B9-99EF-4474-A764-365181FA1A3A}" srcOrd="1" destOrd="0" presId="urn:microsoft.com/office/officeart/2005/8/layout/hProcess4"/>
    <dgm:cxn modelId="{EED96808-E215-46F2-B048-DFD6BE554AC6}" type="presOf" srcId="{10D65D83-FD4F-4FB1-AFC3-D13F7EC4F1BC}" destId="{E7D900A2-A78F-4D32-8F3B-108DB4D8D8FE}" srcOrd="0" destOrd="0" presId="urn:microsoft.com/office/officeart/2005/8/layout/hProcess4"/>
    <dgm:cxn modelId="{270AA513-E11E-4F5C-BA6E-B6D915929452}" type="presOf" srcId="{EFCB8DAB-4F62-42EC-9838-CE83F49A0B96}" destId="{B2674D6D-1728-4222-8A54-98335F20F7F5}" srcOrd="0" destOrd="0" presId="urn:microsoft.com/office/officeart/2005/8/layout/hProcess4"/>
    <dgm:cxn modelId="{6BC7A613-D82C-4936-B635-B01D3BDB87EC}" srcId="{02160649-8BF7-4781-B96B-CF4C66D06CDA}" destId="{26F0AC4F-C265-4E8F-9523-5DF83289EBAB}" srcOrd="1" destOrd="0" parTransId="{A68F958F-17E6-4B32-853B-9809A7009396}" sibTransId="{1F9D1FD5-364C-46D0-BC6D-413D12A49D6E}"/>
    <dgm:cxn modelId="{C6932317-66D1-4AED-979A-E524165237E3}" type="presOf" srcId="{5323B9EE-B743-4915-8843-0CD3365E0762}" destId="{69479399-A150-48D1-A8CA-641838D7E75A}" srcOrd="0" destOrd="0" presId="urn:microsoft.com/office/officeart/2005/8/layout/hProcess4"/>
    <dgm:cxn modelId="{60529826-5D8C-4C25-B196-BD1D75F8CCA3}" type="presOf" srcId="{5323B9EE-B743-4915-8843-0CD3365E0762}" destId="{BB1B7C3A-AA0D-40E8-B168-0A791E196186}" srcOrd="1" destOrd="0" presId="urn:microsoft.com/office/officeart/2005/8/layout/hProcess4"/>
    <dgm:cxn modelId="{2ED8972A-4348-48D6-9A10-D40E89E51976}" type="presOf" srcId="{49B12FA1-EEF5-4412-A7BE-7ACD69A6E3F8}" destId="{EBE69C69-B980-448E-94C7-A781342691FA}" srcOrd="0" destOrd="0" presId="urn:microsoft.com/office/officeart/2005/8/layout/hProcess4"/>
    <dgm:cxn modelId="{F864A62E-C1CC-4713-B9F1-9A6F61099116}" type="presOf" srcId="{188AE17B-F31B-4F8F-A0CF-2B28E6141E0A}" destId="{855866B9-99EF-4474-A764-365181FA1A3A}" srcOrd="1" destOrd="1" presId="urn:microsoft.com/office/officeart/2005/8/layout/hProcess4"/>
    <dgm:cxn modelId="{FEE3432F-E3E9-4A3D-A154-EA8D08A0D974}" type="presOf" srcId="{AE827E6C-D489-4C5E-9E1A-9E12EF9C27C0}" destId="{69479399-A150-48D1-A8CA-641838D7E75A}" srcOrd="0" destOrd="2" presId="urn:microsoft.com/office/officeart/2005/8/layout/hProcess4"/>
    <dgm:cxn modelId="{03965238-DFCA-4CBE-A882-33C0559CA2BE}" type="presOf" srcId="{798CDF05-63C9-4FAE-B02A-DA12D723C6BB}" destId="{BB1B7C3A-AA0D-40E8-B168-0A791E196186}" srcOrd="1" destOrd="1" presId="urn:microsoft.com/office/officeart/2005/8/layout/hProcess4"/>
    <dgm:cxn modelId="{E42FEC4A-4103-4618-A35A-48CBE7A4D818}" type="presOf" srcId="{26F0AC4F-C265-4E8F-9523-5DF83289EBAB}" destId="{7BF2254A-5EC7-4711-94B2-867445FA22CF}" srcOrd="1" destOrd="1" presId="urn:microsoft.com/office/officeart/2005/8/layout/hProcess4"/>
    <dgm:cxn modelId="{AF00BB58-992E-4D9F-ACE6-7F82FD14B104}" type="presOf" srcId="{AE827E6C-D489-4C5E-9E1A-9E12EF9C27C0}" destId="{BB1B7C3A-AA0D-40E8-B168-0A791E196186}" srcOrd="1" destOrd="2" presId="urn:microsoft.com/office/officeart/2005/8/layout/hProcess4"/>
    <dgm:cxn modelId="{A7FA2459-190C-40BC-99D9-6CA957A6A00C}" srcId="{49B12FA1-EEF5-4412-A7BE-7ACD69A6E3F8}" destId="{02160649-8BF7-4781-B96B-CF4C66D06CDA}" srcOrd="0" destOrd="0" parTransId="{ACEBB48C-24E7-49ED-90E7-F54F8629DB80}" sibTransId="{6F101584-0C78-4ED2-BA6C-57332996EDA5}"/>
    <dgm:cxn modelId="{4B09A059-8FA1-4CA9-B7D5-970A742799DD}" srcId="{10D65D83-FD4F-4FB1-AFC3-D13F7EC4F1BC}" destId="{87FD2371-DAF5-49D5-90E3-4B063769A30C}" srcOrd="0" destOrd="0" parTransId="{E9954B41-5AF9-4A83-A472-AE7F14D0BFA7}" sibTransId="{97762C5A-3A13-4CB2-B9C2-2944AA174C8E}"/>
    <dgm:cxn modelId="{930FEB64-238E-4324-AF3D-DB85D54B0D35}" srcId="{49B12FA1-EEF5-4412-A7BE-7ACD69A6E3F8}" destId="{EFCB8DAB-4F62-42EC-9838-CE83F49A0B96}" srcOrd="1" destOrd="0" parTransId="{F9F67A13-50D1-4C06-8F71-B868B0D8492E}" sibTransId="{60E7F3F4-2A0D-40B3-A611-5C372E47B247}"/>
    <dgm:cxn modelId="{5F275A6A-F980-4E08-A567-E0BDB9E6420B}" type="presOf" srcId="{DB011ECF-BC74-46A5-B1A0-DBBDAA120282}" destId="{2B740CB3-5D5D-4F90-9211-FECCF83EA15C}" srcOrd="0" destOrd="0" presId="urn:microsoft.com/office/officeart/2005/8/layout/hProcess4"/>
    <dgm:cxn modelId="{855C1279-4AB0-4649-9E4C-1BF3CE1B405A}" type="presOf" srcId="{6F101584-0C78-4ED2-BA6C-57332996EDA5}" destId="{14D4FC2F-EDCD-4903-86A3-73EA1D7E5F80}" srcOrd="0" destOrd="0" presId="urn:microsoft.com/office/officeart/2005/8/layout/hProcess4"/>
    <dgm:cxn modelId="{BA9DCA87-67EB-42EE-B359-BAFE9256D753}" type="presOf" srcId="{DB011ECF-BC74-46A5-B1A0-DBBDAA120282}" destId="{7BF2254A-5EC7-4711-94B2-867445FA22CF}" srcOrd="1" destOrd="0" presId="urn:microsoft.com/office/officeart/2005/8/layout/hProcess4"/>
    <dgm:cxn modelId="{7C60649D-0AEE-4CDF-BBC0-7CB7B529DF5B}" type="presOf" srcId="{02160649-8BF7-4781-B96B-CF4C66D06CDA}" destId="{5C6E957A-5C8B-469C-BD91-7B643AC4103C}" srcOrd="0" destOrd="0" presId="urn:microsoft.com/office/officeart/2005/8/layout/hProcess4"/>
    <dgm:cxn modelId="{E2A5279F-CD59-4553-9DA7-42CF1E234D9F}" type="presOf" srcId="{87FD2371-DAF5-49D5-90E3-4B063769A30C}" destId="{2E480D14-5C0F-4035-9BB9-B3D518691DAB}" srcOrd="0" destOrd="0" presId="urn:microsoft.com/office/officeart/2005/8/layout/hProcess4"/>
    <dgm:cxn modelId="{B6BA8DB0-6AC4-4C59-BB67-F719C2AADD72}" srcId="{02160649-8BF7-4781-B96B-CF4C66D06CDA}" destId="{DB011ECF-BC74-46A5-B1A0-DBBDAA120282}" srcOrd="0" destOrd="0" parTransId="{25573824-3990-4F8E-8AAC-686405D7BB7C}" sibTransId="{566ACDF0-315E-4F09-B5AD-2C2CC6AB4A48}"/>
    <dgm:cxn modelId="{9D5FCEB0-3A21-4639-BB45-1BCF4798C088}" srcId="{49B12FA1-EEF5-4412-A7BE-7ACD69A6E3F8}" destId="{10D65D83-FD4F-4FB1-AFC3-D13F7EC4F1BC}" srcOrd="2" destOrd="0" parTransId="{C6890CF9-2C95-465E-BBC7-10E593BE34A4}" sibTransId="{5965E80A-15D9-494C-B80E-AD6FC40074F1}"/>
    <dgm:cxn modelId="{4BF063C8-FD02-4CCD-A562-A0520FE4D531}" srcId="{EFCB8DAB-4F62-42EC-9838-CE83F49A0B96}" destId="{5323B9EE-B743-4915-8843-0CD3365E0762}" srcOrd="0" destOrd="0" parTransId="{9DD677CD-B440-48BE-B97A-B7C9EFDB07EC}" sibTransId="{9447EFD4-C91A-420E-8DD5-8994EB22530B}"/>
    <dgm:cxn modelId="{ECCF5EDD-0698-429B-B78B-FE60310835DE}" type="presOf" srcId="{798CDF05-63C9-4FAE-B02A-DA12D723C6BB}" destId="{69479399-A150-48D1-A8CA-641838D7E75A}" srcOrd="0" destOrd="1" presId="urn:microsoft.com/office/officeart/2005/8/layout/hProcess4"/>
    <dgm:cxn modelId="{354846E9-C393-4D38-9911-88574059B735}" type="presOf" srcId="{60E7F3F4-2A0D-40B3-A611-5C372E47B247}" destId="{59037B98-9DFD-4D62-8A87-3068BF5EFCB6}" srcOrd="0" destOrd="0" presId="urn:microsoft.com/office/officeart/2005/8/layout/hProcess4"/>
    <dgm:cxn modelId="{3D311CF2-C3E6-4893-A8E8-3B849D65C562}" srcId="{EFCB8DAB-4F62-42EC-9838-CE83F49A0B96}" destId="{AE827E6C-D489-4C5E-9E1A-9E12EF9C27C0}" srcOrd="2" destOrd="0" parTransId="{53C66CAA-4123-4617-85EA-9BFDA39A8E59}" sibTransId="{2B7662C9-D4BB-4142-82E5-FD087236F584}"/>
    <dgm:cxn modelId="{0DF74CFC-94A3-4D57-859F-1DFF34FCA1B0}" type="presOf" srcId="{26F0AC4F-C265-4E8F-9523-5DF83289EBAB}" destId="{2B740CB3-5D5D-4F90-9211-FECCF83EA15C}" srcOrd="0" destOrd="1" presId="urn:microsoft.com/office/officeart/2005/8/layout/hProcess4"/>
    <dgm:cxn modelId="{548D02BB-F1A8-4B28-A69A-C158F6FD5882}" type="presParOf" srcId="{EBE69C69-B980-448E-94C7-A781342691FA}" destId="{55F4BB07-DBE3-4FA2-B9D0-6A38B81125D6}" srcOrd="0" destOrd="0" presId="urn:microsoft.com/office/officeart/2005/8/layout/hProcess4"/>
    <dgm:cxn modelId="{0156586A-69BA-4D5A-8198-B4ED89B68702}" type="presParOf" srcId="{EBE69C69-B980-448E-94C7-A781342691FA}" destId="{3E305CA9-5B12-4435-B9D7-CEC62C27A2B2}" srcOrd="1" destOrd="0" presId="urn:microsoft.com/office/officeart/2005/8/layout/hProcess4"/>
    <dgm:cxn modelId="{447F8876-A41D-48C1-BA7D-C023E35FB1EE}" type="presParOf" srcId="{EBE69C69-B980-448E-94C7-A781342691FA}" destId="{73F8A9B8-0387-4306-B7D0-CD0490A838D4}" srcOrd="2" destOrd="0" presId="urn:microsoft.com/office/officeart/2005/8/layout/hProcess4"/>
    <dgm:cxn modelId="{2D483D5C-A55A-445D-87A9-BA573020062A}" type="presParOf" srcId="{73F8A9B8-0387-4306-B7D0-CD0490A838D4}" destId="{143526B4-3CDD-4FB2-90C5-35A8AFEC6068}" srcOrd="0" destOrd="0" presId="urn:microsoft.com/office/officeart/2005/8/layout/hProcess4"/>
    <dgm:cxn modelId="{91E74E3E-E71A-4B39-9C16-8D3B56226BEA}" type="presParOf" srcId="{143526B4-3CDD-4FB2-90C5-35A8AFEC6068}" destId="{2D6C79C9-6678-4869-BFEF-9BD1017D52F0}" srcOrd="0" destOrd="0" presId="urn:microsoft.com/office/officeart/2005/8/layout/hProcess4"/>
    <dgm:cxn modelId="{BBDA0E78-0464-4664-A86D-F69FE46A0E01}" type="presParOf" srcId="{143526B4-3CDD-4FB2-90C5-35A8AFEC6068}" destId="{2B740CB3-5D5D-4F90-9211-FECCF83EA15C}" srcOrd="1" destOrd="0" presId="urn:microsoft.com/office/officeart/2005/8/layout/hProcess4"/>
    <dgm:cxn modelId="{4535BA52-BD9B-4471-833E-A83D17ED92D9}" type="presParOf" srcId="{143526B4-3CDD-4FB2-90C5-35A8AFEC6068}" destId="{7BF2254A-5EC7-4711-94B2-867445FA22CF}" srcOrd="2" destOrd="0" presId="urn:microsoft.com/office/officeart/2005/8/layout/hProcess4"/>
    <dgm:cxn modelId="{1AF8DABE-E322-4590-9ABC-047AD60B15A3}" type="presParOf" srcId="{143526B4-3CDD-4FB2-90C5-35A8AFEC6068}" destId="{5C6E957A-5C8B-469C-BD91-7B643AC4103C}" srcOrd="3" destOrd="0" presId="urn:microsoft.com/office/officeart/2005/8/layout/hProcess4"/>
    <dgm:cxn modelId="{3D6D8C52-4A51-42EE-95C1-1447E0444511}" type="presParOf" srcId="{143526B4-3CDD-4FB2-90C5-35A8AFEC6068}" destId="{82FA4EBB-5789-4D45-B920-85B1E245C4BC}" srcOrd="4" destOrd="0" presId="urn:microsoft.com/office/officeart/2005/8/layout/hProcess4"/>
    <dgm:cxn modelId="{BFD0BA07-2AD5-4873-92E1-F9C87010A41D}" type="presParOf" srcId="{73F8A9B8-0387-4306-B7D0-CD0490A838D4}" destId="{14D4FC2F-EDCD-4903-86A3-73EA1D7E5F80}" srcOrd="1" destOrd="0" presId="urn:microsoft.com/office/officeart/2005/8/layout/hProcess4"/>
    <dgm:cxn modelId="{1BE9C7B1-C6D3-43A7-9FCE-3310ADCA8D2A}" type="presParOf" srcId="{73F8A9B8-0387-4306-B7D0-CD0490A838D4}" destId="{92632510-FC2C-40D9-9BBA-B4C3502EC50D}" srcOrd="2" destOrd="0" presId="urn:microsoft.com/office/officeart/2005/8/layout/hProcess4"/>
    <dgm:cxn modelId="{EA9FC594-0364-41BD-A23C-1917978488A0}" type="presParOf" srcId="{92632510-FC2C-40D9-9BBA-B4C3502EC50D}" destId="{85EA6679-741D-4BCC-B2C2-4A5CEF3863F9}" srcOrd="0" destOrd="0" presId="urn:microsoft.com/office/officeart/2005/8/layout/hProcess4"/>
    <dgm:cxn modelId="{B759E580-FD9E-4D67-9222-43CD624289D0}" type="presParOf" srcId="{92632510-FC2C-40D9-9BBA-B4C3502EC50D}" destId="{69479399-A150-48D1-A8CA-641838D7E75A}" srcOrd="1" destOrd="0" presId="urn:microsoft.com/office/officeart/2005/8/layout/hProcess4"/>
    <dgm:cxn modelId="{4AD80E56-0734-4538-B9AE-D883A7186878}" type="presParOf" srcId="{92632510-FC2C-40D9-9BBA-B4C3502EC50D}" destId="{BB1B7C3A-AA0D-40E8-B168-0A791E196186}" srcOrd="2" destOrd="0" presId="urn:microsoft.com/office/officeart/2005/8/layout/hProcess4"/>
    <dgm:cxn modelId="{1C0CB7BD-EFDE-4A15-9C62-A825D5502279}" type="presParOf" srcId="{92632510-FC2C-40D9-9BBA-B4C3502EC50D}" destId="{B2674D6D-1728-4222-8A54-98335F20F7F5}" srcOrd="3" destOrd="0" presId="urn:microsoft.com/office/officeart/2005/8/layout/hProcess4"/>
    <dgm:cxn modelId="{5020F3C8-3943-47F3-8CC4-C8EF8A47D69D}" type="presParOf" srcId="{92632510-FC2C-40D9-9BBA-B4C3502EC50D}" destId="{DDA3D8C0-E5CE-43A3-9151-C0EF4F6D2317}" srcOrd="4" destOrd="0" presId="urn:microsoft.com/office/officeart/2005/8/layout/hProcess4"/>
    <dgm:cxn modelId="{17F4877E-F0AD-4974-AE6E-66678868F381}" type="presParOf" srcId="{73F8A9B8-0387-4306-B7D0-CD0490A838D4}" destId="{59037B98-9DFD-4D62-8A87-3068BF5EFCB6}" srcOrd="3" destOrd="0" presId="urn:microsoft.com/office/officeart/2005/8/layout/hProcess4"/>
    <dgm:cxn modelId="{92423CB9-0C44-49F9-B19C-76EF7E3E890E}" type="presParOf" srcId="{73F8A9B8-0387-4306-B7D0-CD0490A838D4}" destId="{2CEAAA5B-A429-4205-A144-4B99E55E5517}" srcOrd="4" destOrd="0" presId="urn:microsoft.com/office/officeart/2005/8/layout/hProcess4"/>
    <dgm:cxn modelId="{24D9676C-C309-4BAE-B830-E5DF7AAFD04C}" type="presParOf" srcId="{2CEAAA5B-A429-4205-A144-4B99E55E5517}" destId="{AB5C279F-B719-4B68-91F4-CDA94BCB6332}" srcOrd="0" destOrd="0" presId="urn:microsoft.com/office/officeart/2005/8/layout/hProcess4"/>
    <dgm:cxn modelId="{C0DA30E8-FEBB-424E-ABC0-9F5BD4B31439}" type="presParOf" srcId="{2CEAAA5B-A429-4205-A144-4B99E55E5517}" destId="{2E480D14-5C0F-4035-9BB9-B3D518691DAB}" srcOrd="1" destOrd="0" presId="urn:microsoft.com/office/officeart/2005/8/layout/hProcess4"/>
    <dgm:cxn modelId="{48DC9F37-B91E-4AD3-9914-1C4BB5E7B404}" type="presParOf" srcId="{2CEAAA5B-A429-4205-A144-4B99E55E5517}" destId="{855866B9-99EF-4474-A764-365181FA1A3A}" srcOrd="2" destOrd="0" presId="urn:microsoft.com/office/officeart/2005/8/layout/hProcess4"/>
    <dgm:cxn modelId="{321C7159-C901-4D69-92B5-D7163843F890}" type="presParOf" srcId="{2CEAAA5B-A429-4205-A144-4B99E55E5517}" destId="{E7D900A2-A78F-4D32-8F3B-108DB4D8D8FE}" srcOrd="3" destOrd="0" presId="urn:microsoft.com/office/officeart/2005/8/layout/hProcess4"/>
    <dgm:cxn modelId="{3E9B6D4A-295B-4585-AF29-48A4A44E742A}" type="presParOf" srcId="{2CEAAA5B-A429-4205-A144-4B99E55E5517}" destId="{B1C54C1E-6843-4D37-BB82-8D87F5966BD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40CB3-5D5D-4F90-9211-FECCF83EA15C}">
      <dsp:nvSpPr>
        <dsp:cNvPr id="0" name=""/>
        <dsp:cNvSpPr/>
      </dsp:nvSpPr>
      <dsp:spPr>
        <a:xfrm>
          <a:off x="2907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Increase time spending with children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Improving Parental Health and mood</a:t>
          </a:r>
        </a:p>
      </dsp:txBody>
      <dsp:txXfrm>
        <a:off x="44020" y="1323525"/>
        <a:ext cx="2083793" cy="1321462"/>
      </dsp:txXfrm>
    </dsp:sp>
    <dsp:sp modelId="{14D4FC2F-EDCD-4903-86A3-73EA1D7E5F80}">
      <dsp:nvSpPr>
        <dsp:cNvPr id="0" name=""/>
        <dsp:cNvSpPr/>
      </dsp:nvSpPr>
      <dsp:spPr>
        <a:xfrm>
          <a:off x="1229190" y="1739540"/>
          <a:ext cx="2343146" cy="2343146"/>
        </a:xfrm>
        <a:prstGeom prst="leftCircularArrow">
          <a:avLst>
            <a:gd name="adj1" fmla="val 2961"/>
            <a:gd name="adj2" fmla="val 362765"/>
            <a:gd name="adj3" fmla="val 2141117"/>
            <a:gd name="adj4" fmla="val 9027331"/>
            <a:gd name="adj5" fmla="val 345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E957A-5C8B-469C-BD91-7B643AC4103C}">
      <dsp:nvSpPr>
        <dsp:cNvPr id="0" name=""/>
        <dsp:cNvSpPr/>
      </dsp:nvSpPr>
      <dsp:spPr>
        <a:xfrm>
          <a:off x="484245" y="2686101"/>
          <a:ext cx="1925350" cy="7656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Indirect</a:t>
          </a:r>
        </a:p>
      </dsp:txBody>
      <dsp:txXfrm>
        <a:off x="506670" y="2708526"/>
        <a:ext cx="1880500" cy="720798"/>
      </dsp:txXfrm>
    </dsp:sp>
    <dsp:sp modelId="{69479399-A150-48D1-A8CA-641838D7E75A}">
      <dsp:nvSpPr>
        <dsp:cNvPr id="0" name=""/>
        <dsp:cNvSpPr/>
      </dsp:nvSpPr>
      <dsp:spPr>
        <a:xfrm>
          <a:off x="2740005" y="1060175"/>
          <a:ext cx="2166019" cy="2227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Improving care of sick children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Increase preventive care utilization and timely treatment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Reduction in ER Visits (</a:t>
          </a:r>
          <a:r>
            <a:rPr lang="en-US" sz="1400" b="1" kern="1200" dirty="0"/>
            <a:t>+ -)</a:t>
          </a:r>
        </a:p>
      </dsp:txBody>
      <dsp:txXfrm>
        <a:off x="2791274" y="1588837"/>
        <a:ext cx="2063481" cy="1647904"/>
      </dsp:txXfrm>
    </dsp:sp>
    <dsp:sp modelId="{59037B98-9DFD-4D62-8A87-3068BF5EFCB6}">
      <dsp:nvSpPr>
        <dsp:cNvPr id="0" name=""/>
        <dsp:cNvSpPr/>
      </dsp:nvSpPr>
      <dsp:spPr>
        <a:xfrm>
          <a:off x="3947343" y="198603"/>
          <a:ext cx="2619915" cy="2619915"/>
        </a:xfrm>
        <a:prstGeom prst="circularArrow">
          <a:avLst>
            <a:gd name="adj1" fmla="val 2648"/>
            <a:gd name="adj2" fmla="val 322078"/>
            <a:gd name="adj3" fmla="val 19504935"/>
            <a:gd name="adj4" fmla="val 12578034"/>
            <a:gd name="adj5" fmla="val 309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674D6D-1728-4222-8A54-98335F20F7F5}">
      <dsp:nvSpPr>
        <dsp:cNvPr id="0" name=""/>
        <dsp:cNvSpPr/>
      </dsp:nvSpPr>
      <dsp:spPr>
        <a:xfrm>
          <a:off x="3221343" y="898011"/>
          <a:ext cx="1925350" cy="7656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Direct</a:t>
          </a:r>
        </a:p>
      </dsp:txBody>
      <dsp:txXfrm>
        <a:off x="3243768" y="920436"/>
        <a:ext cx="1880500" cy="720798"/>
      </dsp:txXfrm>
    </dsp:sp>
    <dsp:sp modelId="{2E480D14-5C0F-4035-9BB9-B3D518691DAB}">
      <dsp:nvSpPr>
        <dsp:cNvPr id="0" name=""/>
        <dsp:cNvSpPr/>
      </dsp:nvSpPr>
      <dsp:spPr>
        <a:xfrm>
          <a:off x="5477103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Child Health outcomes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Child </a:t>
          </a:r>
          <a:r>
            <a:rPr lang="en-US" sz="1700" kern="1200" dirty="0" err="1"/>
            <a:t>Behaviour</a:t>
          </a:r>
          <a:r>
            <a:rPr lang="en-US" sz="1700" kern="1200" dirty="0"/>
            <a:t> </a:t>
          </a:r>
        </a:p>
      </dsp:txBody>
      <dsp:txXfrm>
        <a:off x="5518216" y="1323525"/>
        <a:ext cx="2083793" cy="1321462"/>
      </dsp:txXfrm>
    </dsp:sp>
    <dsp:sp modelId="{E7D900A2-A78F-4D32-8F3B-108DB4D8D8FE}">
      <dsp:nvSpPr>
        <dsp:cNvPr id="0" name=""/>
        <dsp:cNvSpPr/>
      </dsp:nvSpPr>
      <dsp:spPr>
        <a:xfrm>
          <a:off x="5958441" y="2686101"/>
          <a:ext cx="1925350" cy="7656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Child Health</a:t>
          </a:r>
        </a:p>
      </dsp:txBody>
      <dsp:txXfrm>
        <a:off x="5980866" y="2708526"/>
        <a:ext cx="1880500" cy="720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57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9943EA-69D9-7E49-97CD-A49926F617C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2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DEA0F-AA54-7422-F169-E45344CC2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641B-3609-55C1-89DE-93B20B6DC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024EB-D809-07EB-D7A4-1E159AE73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70B08-6E1B-F63D-2629-F3DC0529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26FA1-DE1D-7056-A824-AEA13CEE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04531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61F03-565D-E17B-6466-118CF15DA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C8E03-982C-862B-E9D9-F4004A3A2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599FF-24E2-232C-CABF-AD51C6AD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357B1-86A9-186A-AC5E-DE7E5610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5CC75-F51B-FA23-2E2A-3D7011B4B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79702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993C40-2FE6-386F-A707-46486E56D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A9383-1B3E-DA9D-384F-5E41895D5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2400D-344E-58DD-221A-69C67F86A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07F22-BC70-4C21-A860-C8672AB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B7C30-6A37-20AD-87AA-A76571CD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26433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931628" cy="184708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43872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7EBA0026-8676-FC4D-B8E3-23D67CC31E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6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56D6AE6-8806-5841-BD04-7C1509FA80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5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6" y="1774217"/>
            <a:ext cx="694875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F79387AB-96AB-3C45-A320-91F134DB32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969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5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4" y="1686758"/>
            <a:ext cx="7688645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773629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1994" y="1684461"/>
            <a:ext cx="237767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54891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4264538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51836" y="1677611"/>
            <a:ext cx="2240483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537679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4253301"/>
            <a:ext cx="2230029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54481" y="1684461"/>
            <a:ext cx="237514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537679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4253301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366D8D2D-32DD-794A-9976-853EF65000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46934CAC-A1D4-6545-B8FE-B5DAC1E7D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287670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7716440" cy="329184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7716440" cy="754602"/>
          </a:xfrm>
        </p:spPr>
        <p:txBody>
          <a:bodyPr lIns="0" tIns="0" rIns="0" bIns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row text</a:t>
            </a:r>
          </a:p>
          <a:p>
            <a:pPr lvl="0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38019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11376"/>
            <a:ext cx="7716440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44628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80501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93705"/>
            <a:ext cx="7716440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26956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34AAC5E4-D04D-AA43-9A77-008D2409BE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95C6E8E-B090-754E-BB4D-53EC4364A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058710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14770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2B9834-3ABC-DD48-8F8B-7C2FACEC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71287" y="3087124"/>
            <a:ext cx="2015280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/>
              <a:t>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1994" y="4789293"/>
            <a:ext cx="292608" cy="300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9435" y="4789292"/>
            <a:ext cx="1719072" cy="300082"/>
          </a:xfrm>
          <a:solidFill>
            <a:schemeClr val="tx1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 userDrawn="1"/>
        </p:nvGrpSpPr>
        <p:grpSpPr>
          <a:xfrm>
            <a:off x="803454" y="4864147"/>
            <a:ext cx="146304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71287" y="-1189"/>
            <a:ext cx="2015279" cy="96327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F85C9B-9D4B-D642-BBFB-CDE025D69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14614016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7720" cy="2431224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4"/>
            <a:ext cx="4616795" cy="40472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81555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3" y="622"/>
            <a:ext cx="201527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09413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6794" cy="2561760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3" y="4676835"/>
            <a:ext cx="4616795" cy="393146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2" y="5069980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93354-AA52-D24C-AE6B-C02456C6D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3" y="-1189"/>
            <a:ext cx="2015279" cy="96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1"/>
            <a:ext cx="771524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502271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7B2E5-0B08-7357-E1FC-99E40815B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2C93E-E0B3-BFBA-9198-96D06A99D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B0833-3E1E-BB55-A542-782A313B2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D6801-05E5-8122-515C-69F32CC55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68EBA-2F8C-7B8A-4B1D-35EC0918A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99040"/>
      </p:ext>
    </p:extLst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6" y="2744662"/>
            <a:ext cx="771524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509891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6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pos="531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746" y="1763547"/>
            <a:ext cx="4186265" cy="6186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>
            <a:lvl1pPr>
              <a:defRPr sz="3800"/>
            </a:lvl1pPr>
          </a:lstStyle>
          <a:p>
            <a:r>
              <a:rPr lang="en-US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388073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7" name="Picture 6" descr="The University of Iowa">
            <a:extLst>
              <a:ext uri="{FF2B5EF4-FFF2-40B4-BE49-F238E27FC236}">
                <a16:creationId xmlns:a16="http://schemas.microsoft.com/office/drawing/2014/main" id="{22558F6C-63A6-764A-A42A-B9198FB98E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87A145-9C93-2C47-9BAC-3865EAA3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450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289198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76838"/>
            <a:ext cx="360016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279146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66786"/>
            <a:ext cx="3600168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FB445FB3-9F03-6E45-A046-D32E1D8AA7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A149722-E418-5049-AB8B-86D90151F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686758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1686756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2674396"/>
            <a:ext cx="2230029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168675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2674396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2A845926-60C8-4F49-ABF0-3DC9E8370D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207D8975-2D7E-8541-B9BA-B4ACB2453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643188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80285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280285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2958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72958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0557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656311" y="167670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656311" y="2664346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B052AD83-662D-804A-9C50-78BD2D9F77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09F774AF-F9D8-314F-ADA4-4C6BF8567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9830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7" y="3221424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8" y="3654675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20213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83657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16908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62772" y="1688512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62773" y="2121764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62773" y="3223178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62774" y="3656430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62775" y="4685411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62776" y="5118662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5AA78D2-879D-BC4F-9774-9CE61C81AA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5EBCFD2-248B-A44E-AEE6-8987ECBE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9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7" y="2120011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2660476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5571" y="280360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5573" y="3236853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3691764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15574" y="387014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15576" y="4303394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714380" y="478519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5573" y="4988550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5574" y="5421802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4572000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50622" y="1688232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50623" y="2121485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51817" y="2805075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51819" y="3238327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851820" y="3871616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851822" y="4304868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851819" y="4990024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851820" y="5423276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5" name="Picture 34" descr="The University of Iowa">
            <a:extLst>
              <a:ext uri="{FF2B5EF4-FFF2-40B4-BE49-F238E27FC236}">
                <a16:creationId xmlns:a16="http://schemas.microsoft.com/office/drawing/2014/main" id="{2DA8F900-4BB3-134B-A7DE-0A6F63695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B5B719EA-A20E-994C-8EEE-69E62E507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756430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37816"/>
            <a:ext cx="360016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711994" y="3790765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8539" y="4109427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718540" y="4590814"/>
            <a:ext cx="3600164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79385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746378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27764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29457" y="4099375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29458" y="4580761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70498093-055A-1249-80EE-EB69C10A9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EEADFDD-6D39-8041-B44B-CC11D0FD5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141220" y="2469136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72385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04928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37472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3789196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9F9D999-694A-C64C-9BA8-FF37455DDD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000685F-E841-A44D-AC9C-173BD5E3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34" name="Picture Placeholder 50">
            <a:extLst>
              <a:ext uri="{FF2B5EF4-FFF2-40B4-BE49-F238E27FC236}">
                <a16:creationId xmlns:a16="http://schemas.microsoft.com/office/drawing/2014/main" id="{F52BFEB6-775B-5540-A1D7-F6E3DDCDB83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873763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50">
            <a:extLst>
              <a:ext uri="{FF2B5EF4-FFF2-40B4-BE49-F238E27FC236}">
                <a16:creationId xmlns:a16="http://schemas.microsoft.com/office/drawing/2014/main" id="{3B2767A3-945C-8A48-8F63-467E5E2A4DD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606307" y="2484685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10712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5F052-61F3-D4F6-EC19-81B6AB9A2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99AD6-C3E4-BE8B-1F64-4132B7FCB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3AEC-63C8-E4AC-395D-6981BB862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E57AB-F200-51C8-5855-C847AAA2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0BE68-8F99-D776-F765-F5F34662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26951"/>
      </p:ext>
    </p:extLst>
  </p:cSld>
  <p:clrMapOvr>
    <a:masterClrMapping/>
  </p:clrMapOvr>
  <p:hf sldNum="0"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16102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7272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4078664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4078664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4078663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A13C9DCC-5284-6A4A-A857-E196C97A30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85593F-9DA3-E843-83EA-BB61BA6E5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1D17A9-33ED-0C42-9E29-A5641F8C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59924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569A0A84-E625-844B-BFE2-C1C6287E290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03299" y="2553043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736D78-B363-E54C-9445-910A8845B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03747" y="2265939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E5BD224-C6F0-A44B-8415-008E871A70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760374" y="2552669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2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4073057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34" name="Picture 33" descr="The University of Iowa">
            <a:extLst>
              <a:ext uri="{FF2B5EF4-FFF2-40B4-BE49-F238E27FC236}">
                <a16:creationId xmlns:a16="http://schemas.microsoft.com/office/drawing/2014/main" id="{E6A101F6-A986-EA4C-85FF-846F802DF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BA4A05F-7745-F24C-BB9F-0EF0456B4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794BC38-28A2-BC4E-9A38-652E9790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78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EB5B93C-855D-1841-B46E-5C7DC4474C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69656" y="2531257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88EAE07-826D-E648-AD1B-C375586F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05813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6B4B3321-3FE0-F24B-B46D-CBEB820F0D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5973" y="2546988"/>
            <a:ext cx="806295" cy="79844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B3422DB-51E9-564F-9FE0-BE73E0376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7656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E216002-26D5-D44D-B1E3-F7FFA5933B3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167368" y="2546987"/>
            <a:ext cx="825546" cy="81750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648D4D-6BD9-F24C-955D-9701360F7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1961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" name="Picture Placeholder 3">
            <a:extLst>
              <a:ext uri="{FF2B5EF4-FFF2-40B4-BE49-F238E27FC236}">
                <a16:creationId xmlns:a16="http://schemas.microsoft.com/office/drawing/2014/main" id="{E602C083-BC5F-514B-8FA9-A814C3E2743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086775" y="2525203"/>
            <a:ext cx="825548" cy="8175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14375" y="526778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1994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58088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 userDrawn="1">
            <p:ph type="pic" sz="quarter" idx="23"/>
          </p:nvPr>
        </p:nvSpPr>
        <p:spPr>
          <a:xfrm>
            <a:off x="2695022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 userDrawn="1">
            <p:ph idx="24" hasCustomPrompt="1"/>
          </p:nvPr>
        </p:nvSpPr>
        <p:spPr>
          <a:xfrm>
            <a:off x="2722790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 userDrawn="1">
            <p:ph idx="25" hasCustomPrompt="1"/>
          </p:nvPr>
        </p:nvSpPr>
        <p:spPr>
          <a:xfrm>
            <a:off x="2722791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1805" y="1686759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4678050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 userDrawn="1">
            <p:ph idx="27" hasCustomPrompt="1"/>
          </p:nvPr>
        </p:nvSpPr>
        <p:spPr>
          <a:xfrm>
            <a:off x="4682218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 userDrawn="1">
            <p:ph idx="28" hasCustomPrompt="1"/>
          </p:nvPr>
        </p:nvSpPr>
        <p:spPr>
          <a:xfrm>
            <a:off x="4682219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6272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 userDrawn="1">
            <p:ph type="pic" sz="quarter" idx="22"/>
          </p:nvPr>
        </p:nvSpPr>
        <p:spPr>
          <a:xfrm>
            <a:off x="6661077" y="1680693"/>
            <a:ext cx="176202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 userDrawn="1">
            <p:ph idx="15" hasCustomPrompt="1"/>
          </p:nvPr>
        </p:nvSpPr>
        <p:spPr>
          <a:xfrm>
            <a:off x="6656311" y="354891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 userDrawn="1">
            <p:ph idx="16" hasCustomPrompt="1"/>
          </p:nvPr>
        </p:nvSpPr>
        <p:spPr>
          <a:xfrm>
            <a:off x="6656311" y="4230000"/>
            <a:ext cx="176915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5841833A-DC48-1341-8CED-2C33FF13E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99532311-74A6-524D-8B7C-520D61A0A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449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65126"/>
            <a:ext cx="3940879" cy="1331865"/>
          </a:xfrm>
        </p:spPr>
        <p:txBody>
          <a:bodyPr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6" y="16426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4" y="1962386"/>
            <a:ext cx="3949838" cy="3981214"/>
          </a:xfrm>
        </p:spPr>
        <p:txBody>
          <a:bodyPr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69627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5223" y="1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9627" y="3234551"/>
            <a:ext cx="3774374" cy="316382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BF0FB327-46C7-CA4D-9F47-B21B9F7D79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0A57B74-2163-4C4B-BFF2-0F1E68BF3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3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2945" userDrawn="1">
          <p15:clr>
            <a:srgbClr val="FBAE40"/>
          </p15:clr>
        </p15:guide>
        <p15:guide id="3" pos="45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4" y="3203884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5" y="292361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8763" y="3105910"/>
            <a:ext cx="2020329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/>
              <a:t>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711993" y="4770260"/>
            <a:ext cx="292608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7825" y="4770260"/>
            <a:ext cx="1719072" cy="30008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03454" y="4845115"/>
            <a:ext cx="146304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68762" y="-581"/>
            <a:ext cx="2020330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1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sz="1650"/>
          </a:p>
        </p:txBody>
      </p:sp>
    </p:spTree>
    <p:extLst>
      <p:ext uri="{BB962C8B-B14F-4D97-AF65-F5344CB8AC3E}">
        <p14:creationId xmlns:p14="http://schemas.microsoft.com/office/powerpoint/2010/main" val="378864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9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229810"/>
            <a:ext cx="7886700" cy="1311454"/>
          </a:xfrm>
        </p:spPr>
        <p:txBody>
          <a:bodyPr/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1793124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4907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2595562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306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16D07-1A69-9647-9FC8-8AC348C65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7927B-29C9-EA47-923F-04450E95C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A2E7D-C855-314A-A6DE-6909278AD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2E39-D695-C24C-A597-3C93B1441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64DC2-62A7-3D4F-A5B5-247723627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549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FAC5D-5AC2-684D-925F-54DCD35A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148B4-74BB-054F-8B7A-9E1C57A94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9CE0A-9620-1846-84B0-E9CCD4230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71B92-573D-BE4F-8B02-4D51A519E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524DC-6638-7B4D-B785-F3E559B4C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071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DF451-6317-594E-898F-00F40C894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6D65B-684A-1144-BF30-4CD289552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0CE04-D0DD-DF48-836B-4A62E77E9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2123B-C867-334F-9BBD-B307E70B4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E50B0-6DD0-6B46-A152-AE4EC1F36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08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4EAC7-FAD1-B5D5-01DD-1CA8B673A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BA2E1-4AD7-909E-A7B6-2A60DC522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E486B-BA1D-F99C-A51A-89B94DF71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45A7B-16BF-6144-3E7E-8AA241E9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52CEF-A305-3C62-350D-15AD4F575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8C9A1-2C16-3AA9-35B1-2514D0BC7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0906"/>
      </p:ext>
    </p:extLst>
  </p:cSld>
  <p:clrMapOvr>
    <a:masterClrMapping/>
  </p:clrMapOvr>
  <p:hf sldNum="0"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A50F6-BAE2-E54C-BECC-8AA71B21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17F26-16F6-4B41-8EDB-019C79390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3F92F1-C88B-4E4C-8FF2-492E63FC2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463D9-85B5-A84F-A614-EA33490F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91E392-5C2F-1046-A392-F175B00E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56E42-F606-CA46-8B8D-404F23406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755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3665D-6DC7-534A-AC2D-401EE1B5D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F4375-65D9-4A4C-B1DA-EF49A2554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3CC45A-34BF-4945-A9B9-685D3EF29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AF7574-D1A4-864B-8624-080111DFD3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A53E80-B03E-EF4F-911E-41723C251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27BB4-40EA-4D4D-B56F-1E6B713A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7AF24-D681-044D-816E-0CB1B8BE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62A1B-73DB-EE42-820E-607AFBA62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389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4367A-696C-DF4B-9BCB-84B8B1BF2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6AA068-3449-C64C-BAF6-88A2645F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5CC58E-73BF-0B4C-983A-FF536B85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53EB69-DC15-5142-BA64-990BE968D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45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0A0FF6-9037-2248-A445-E4ABE657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00FAF3-724C-7349-AE30-28B0BEB2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D9743-5BFE-294D-8024-89250E241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009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40CB4-9C26-9E4B-83FA-897361445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9195A-30CC-7C4F-8603-1F02D5E01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5457E6-E772-7C48-A6E1-77C988DF1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EF83C-58B2-D140-BCDE-A9C2C571C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FD705-F70B-7C44-B6DC-8F5BB88F1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C6F80-42F1-6F4E-B6FF-C8DDFBAF6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305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BC8DD-94D5-824E-B584-FBA8D8B94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ED4501-516D-0C45-8255-39C306E9E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C7598-CB6F-9146-B710-7F3ED5A7F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865FA-5B09-5F46-87DC-7624229F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09222-C9E9-FF4A-A13A-BBEA0ADFF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2C2E1-3680-B14C-BBCB-0139F9F7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932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7CCF8-6EE0-874D-828B-402DBE087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74EE6-1F53-1441-AFEC-C3B881C22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D0DBA-9759-6F4A-B0AE-C1475F343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7282F-6B62-854D-B1E3-77A4094E8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647C6-C2D3-3E45-8940-21824508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823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578651-05A5-C540-B52F-9BE782372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B8404-ACA4-7943-AB01-ED5E15ADA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E3D0D-EA4B-FF47-A508-EE7CB10D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4F84C-F012-E443-BC74-218475E1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0B308-BF16-DC4F-8982-A0D8F5B54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300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DEA0F-AA54-7422-F169-E45344CC2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641B-3609-55C1-89DE-93B20B6DC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024EB-D809-07EB-D7A4-1E159AE73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70B08-6E1B-F63D-2629-F3DC05292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26FA1-DE1D-7056-A824-AEA13CEE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97405"/>
      </p:ext>
    </p:extLst>
  </p:cSld>
  <p:clrMapOvr>
    <a:masterClrMapping/>
  </p:clrMapOvr>
  <p:hf sldNum="0"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7B2E5-0B08-7357-E1FC-99E40815B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2C93E-E0B3-BFBA-9198-96D06A99D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B0833-3E1E-BB55-A542-782A313B2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D6801-05E5-8122-515C-69F32CC55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68EBA-2F8C-7B8A-4B1D-35EC0918A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2499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60F3A-9240-B7D1-60DE-28BF43700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25E1D-EE75-9707-C826-543E9BC7C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AB720-47BE-8347-C0D6-F7C3BE9EE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AD6A0A-8449-4DF8-81D9-937FB6A9D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9C7C3B-3462-2828-00D9-517D50CEA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7DFBD-2D28-2405-2E35-C97370E0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6A1F52-EB23-75A6-A81F-E7D1776FC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7549FB-99BD-C9EC-8580-4A14E324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98100"/>
      </p:ext>
    </p:extLst>
  </p:cSld>
  <p:clrMapOvr>
    <a:masterClrMapping/>
  </p:clrMapOvr>
  <p:hf sldNum="0"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5F052-61F3-D4F6-EC19-81B6AB9A2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99AD6-C3E4-BE8B-1F64-4132B7FCB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3AEC-63C8-E4AC-395D-6981BB862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E57AB-F200-51C8-5855-C847AAA27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0BE68-8F99-D776-F765-F5F346621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3282"/>
      </p:ext>
    </p:extLst>
  </p:cSld>
  <p:clrMapOvr>
    <a:masterClrMapping/>
  </p:clrMapOvr>
  <p:hf sldNum="0"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4EAC7-FAD1-B5D5-01DD-1CA8B673A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BA2E1-4AD7-909E-A7B6-2A60DC522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E486B-BA1D-F99C-A51A-89B94DF71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445A7B-16BF-6144-3E7E-8AA241E9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52CEF-A305-3C62-350D-15AD4F575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68C9A1-2C16-3AA9-35B1-2514D0BC7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50693"/>
      </p:ext>
    </p:extLst>
  </p:cSld>
  <p:clrMapOvr>
    <a:masterClrMapping/>
  </p:clrMapOvr>
  <p:hf sldNum="0"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60F3A-9240-B7D1-60DE-28BF43700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25E1D-EE75-9707-C826-543E9BC7C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AB720-47BE-8347-C0D6-F7C3BE9EE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AD6A0A-8449-4DF8-81D9-937FB6A9D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9C7C3B-3462-2828-00D9-517D50CEA5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7DFBD-2D28-2405-2E35-C97370E0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6A1F52-EB23-75A6-A81F-E7D1776FC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7549FB-99BD-C9EC-8580-4A14E324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2995"/>
      </p:ext>
    </p:extLst>
  </p:cSld>
  <p:clrMapOvr>
    <a:masterClrMapping/>
  </p:clrMapOvr>
  <p:hf sldNum="0" hd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11C9D-0BD7-636F-A473-812C7FC7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12CCA-0E77-30A5-29AD-A58F3692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E1408-CA83-F431-4DE6-24A28936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4272E-7DC7-6D58-2981-CE8C86A0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8BDD734-3E7C-DF32-CFD0-9BAC4B8B7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2DEA3F6C-F178-CA37-6525-97B044787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E23D50CB-2BBF-6BBD-9FA8-37BD2BBBE0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3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6" orient="horz" pos="2400">
          <p15:clr>
            <a:srgbClr val="FBAE40"/>
          </p15:clr>
        </p15:guide>
        <p15:guide id="7" orient="horz" pos="3744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724789-2B62-78EC-8212-5382A4DDB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898FD-2A54-61E3-C1EC-CD3D01AE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62AF4-5762-5AE1-C020-8DE24AF0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41324"/>
      </p:ext>
    </p:extLst>
  </p:cSld>
  <p:clrMapOvr>
    <a:masterClrMapping/>
  </p:clrMapOvr>
  <p:hf sldNum="0" hd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AA07D-B0BD-C4AC-FD01-7CBDBBE8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D0BD-DB17-A1BE-5C2E-EC98B6759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64D7C1-A305-1310-58DB-55F1FC103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FB8B6A-D54C-2883-B10D-DA7138AF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AF756-02D5-63E5-9F26-7F553F89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8D88E-FC77-D1C0-494D-48DAB240A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0055"/>
      </p:ext>
    </p:extLst>
  </p:cSld>
  <p:clrMapOvr>
    <a:masterClrMapping/>
  </p:clrMapOvr>
  <p:hf sldNum="0" hd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539BC-FCDF-D057-4175-50D7371D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07F76E-8867-AA52-40A6-72344CD2F0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D49CD-B5B4-591B-4CD2-AA98734AB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4EE8B-7165-DC18-C03B-E40615A3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D7D3F-6CCB-BD13-01D1-06AB97E9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BB520-91FF-69A1-D6D6-CF8EDC56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0456"/>
      </p:ext>
    </p:extLst>
  </p:cSld>
  <p:clrMapOvr>
    <a:masterClrMapping/>
  </p:clrMapOvr>
  <p:hf sldNum="0" hd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61F03-565D-E17B-6466-118CF15DA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C8E03-982C-862B-E9D9-F4004A3A2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599FF-24E2-232C-CABF-AD51C6AD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357B1-86A9-186A-AC5E-DE7E5610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5CC75-F51B-FA23-2E2A-3D7011B4B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6770"/>
      </p:ext>
    </p:extLst>
  </p:cSld>
  <p:clrMapOvr>
    <a:masterClrMapping/>
  </p:clrMapOvr>
  <p:hf sldNum="0" hd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993C40-2FE6-386F-A707-46486E56D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A9383-1B3E-DA9D-384F-5E41895D5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2400D-344E-58DD-221A-69C67F86A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07F22-BC70-4C21-A860-C8672AB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B7C30-6A37-20AD-87AA-A76571CD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1101"/>
      </p:ext>
    </p:extLst>
  </p:cSld>
  <p:clrMapOvr>
    <a:masterClrMapping/>
  </p:clrMapOvr>
  <p:hf sldNum="0"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31044" y="2677626"/>
            <a:ext cx="6931628" cy="1847088"/>
          </a:xfrm>
        </p:spPr>
        <p:txBody>
          <a:bodyPr lIns="0" tIns="0" rIns="0" bIns="0" anchor="t" anchorCtr="0">
            <a:normAutofit/>
          </a:bodyPr>
          <a:lstStyle>
            <a:lvl1pPr algn="l">
              <a:defRPr sz="39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6" y="243872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7EBA0026-8676-FC4D-B8E3-23D67CC31E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044" y="4709628"/>
            <a:ext cx="776577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5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56D6AE6-8806-5841-BD04-7C1509FA80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1044" y="5098727"/>
            <a:ext cx="776577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5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None/>
              <a:defRPr/>
            </a:lvl2pPr>
            <a:lvl3pPr marL="514350" indent="0">
              <a:buNone/>
              <a:defRPr/>
            </a:lvl3pPr>
            <a:lvl4pPr marL="771525" indent="0">
              <a:buNone/>
              <a:defRPr/>
            </a:lvl4pPr>
            <a:lvl5pPr marL="10287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4376" y="1774219"/>
            <a:ext cx="694875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38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F79387AB-96AB-3C45-A320-91F134DB32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76484" y="0"/>
            <a:ext cx="2020330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591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5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11C9D-0BD7-636F-A473-812C7FC7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12CCA-0E77-30A5-29AD-A58F3692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E1408-CA83-F431-4DE6-24A28936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4272E-7DC7-6D58-2981-CE8C86A0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8BDD734-3E7C-DF32-CFD0-9BAC4B8B7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4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2DEA3F6C-F178-CA37-6525-97B044787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2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E23D50CB-2BBF-6BBD-9FA8-37BD2BBBE0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0" y="6247570"/>
            <a:ext cx="1299998" cy="61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30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450" userDrawn="1">
          <p15:clr>
            <a:srgbClr val="FBAE40"/>
          </p15:clr>
        </p15:guide>
        <p15:guide id="3" pos="531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14375" y="1686759"/>
            <a:ext cx="7688645" cy="4256843"/>
          </a:xfrm>
        </p:spPr>
        <p:txBody>
          <a:bodyPr lIns="0" tIns="0" rIns="0" bIns="0"/>
          <a:lstStyle>
            <a:lvl1pPr marL="128588" indent="-128588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85763" indent="-128588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15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42938" indent="-128588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900113" indent="-128588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157288" indent="-128588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604853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1995" y="1684461"/>
            <a:ext cx="237767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354891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7" y="4264540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451837" y="1677611"/>
            <a:ext cx="2240483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90" y="3537679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4253303"/>
            <a:ext cx="2230029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054481" y="1684461"/>
            <a:ext cx="237514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537679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4253303"/>
            <a:ext cx="2375055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366D8D2D-32DD-794A-9976-853EF65000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46934CAC-A1D4-6545-B8FE-B5DAC1E7D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904576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7716440" cy="329184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2120010"/>
            <a:ext cx="7716440" cy="754602"/>
          </a:xfrm>
        </p:spPr>
        <p:txBody>
          <a:bodyPr lIns="0" tIns="0" rIns="0" bIns="0">
            <a:normAutofit/>
          </a:bodyPr>
          <a:lstStyle>
            <a:lvl1pPr marL="0" marR="0" indent="0" algn="l" defTabSz="514350" rtl="0" eaLnBrk="1" fontAlgn="auto" latinLnBrk="0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marL="0" marR="0" lvl="0" indent="0" algn="l" defTabSz="514350" rtl="0" eaLnBrk="1" fontAlgn="auto" latinLnBrk="0" hangingPunct="1">
              <a:lnSpc>
                <a:spcPct val="100000"/>
              </a:lnSpc>
              <a:spcBef>
                <a:spcPts val="563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row text</a:t>
            </a:r>
          </a:p>
          <a:p>
            <a:pPr lvl="0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38019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8" y="3211376"/>
            <a:ext cx="7716440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9" y="3644628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80501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9" y="4693707"/>
            <a:ext cx="7716440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79" y="5126956"/>
            <a:ext cx="77164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34AAC5E4-D04D-AA43-9A77-008D2409BE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95C6E8E-B090-754E-BB4D-53EC4364A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4003704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5" y="3214772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39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2B9834-3ABC-DD48-8F8B-7C2FACEC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6" y="2923615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71287" y="3087126"/>
            <a:ext cx="2015280" cy="1498329"/>
          </a:xfrm>
        </p:spPr>
        <p:txBody>
          <a:bodyPr vert="horz" anchor="ctr" anchorCtr="0">
            <a:noAutofit/>
          </a:bodyPr>
          <a:lstStyle>
            <a:lvl1pPr marL="0" marR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00" b="0"/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</a:lstStyle>
          <a:p>
            <a:pPr lvl="0"/>
            <a:r>
              <a:rPr lang="en-US"/>
              <a:t>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11994" y="4789293"/>
            <a:ext cx="292608" cy="300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9435" y="4789293"/>
            <a:ext cx="1719072" cy="232628"/>
          </a:xfrm>
          <a:solidFill>
            <a:schemeClr val="tx1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>
            <a:lvl1pPr marL="0" indent="0">
              <a:buNone/>
              <a:defRPr sz="1013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 userDrawn="1"/>
        </p:nvGrpSpPr>
        <p:grpSpPr>
          <a:xfrm>
            <a:off x="803454" y="4864149"/>
            <a:ext cx="146304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71288" y="-1189"/>
            <a:ext cx="2015279" cy="96327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F85C9B-9D4B-D642-BBFB-CDE025D69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3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38" b="0">
                <a:solidFill>
                  <a:schemeClr val="tx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394469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3" y="2184901"/>
            <a:ext cx="4617720" cy="2431224"/>
          </a:xfrm>
        </p:spPr>
        <p:txBody>
          <a:bodyPr anchor="ctr" anchorCtr="0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4" y="4676836"/>
            <a:ext cx="4616795" cy="404721"/>
          </a:xfrm>
        </p:spPr>
        <p:txBody>
          <a:bodyPr/>
          <a:lstStyle>
            <a:lvl1pPr marL="0" indent="0" algn="l">
              <a:buNone/>
              <a:defRPr sz="1350" b="1">
                <a:solidFill>
                  <a:schemeClr val="accent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3" y="5081557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chemeClr val="bg1"/>
                </a:solidFill>
              </a:defRPr>
            </a:lvl1pPr>
            <a:lvl2pPr marL="257175" indent="0">
              <a:buNone/>
              <a:defRPr/>
            </a:lvl2pPr>
            <a:lvl3pPr marL="514350" indent="0">
              <a:buNone/>
              <a:defRPr/>
            </a:lvl3pPr>
            <a:lvl4pPr marL="771525" indent="0">
              <a:buNone/>
              <a:defRPr/>
            </a:lvl4pPr>
            <a:lvl5pPr marL="10287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125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>
              <a:solidFill>
                <a:schemeClr val="bg1"/>
              </a:solidFill>
            </a:endParaRP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4" y="622"/>
            <a:ext cx="201527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32439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74" y="2184901"/>
            <a:ext cx="4616794" cy="2561760"/>
          </a:xfrm>
        </p:spPr>
        <p:txBody>
          <a:bodyPr anchor="ctr" anchorCtr="0">
            <a:normAutofit/>
          </a:bodyPr>
          <a:lstStyle>
            <a:lvl1pPr algn="l"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Example of the Presentation </a:t>
            </a:r>
            <a:br>
              <a:rPr lang="en-US"/>
            </a:br>
            <a:r>
              <a:rPr lang="en-US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0074" y="4676835"/>
            <a:ext cx="4616795" cy="393146"/>
          </a:xfrm>
        </p:spPr>
        <p:txBody>
          <a:bodyPr/>
          <a:lstStyle>
            <a:lvl1pPr marL="0" indent="0" algn="l">
              <a:buNone/>
              <a:defRPr sz="1350" b="1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73" y="5069982"/>
            <a:ext cx="4616795" cy="495309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/>
            </a:lvl2pPr>
            <a:lvl3pPr marL="514350" indent="0">
              <a:buNone/>
              <a:defRPr/>
            </a:lvl3pPr>
            <a:lvl4pPr marL="771525" indent="0">
              <a:buNone/>
              <a:defRPr/>
            </a:lvl4pPr>
            <a:lvl5pPr marL="1028700" indent="0">
              <a:buNone/>
              <a:defRPr/>
            </a:lvl5pPr>
          </a:lstStyle>
          <a:p>
            <a:pPr lvl="0"/>
            <a:r>
              <a:rPr lang="en-US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93354-AA52-D24C-AE6B-C02456C6D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2485" y="201168"/>
            <a:ext cx="25392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125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18088" y="0"/>
            <a:ext cx="342591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10804" y="-1189"/>
            <a:ext cx="2015279" cy="96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943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7" y="2744661"/>
            <a:ext cx="771524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36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6" y="2502271"/>
            <a:ext cx="576398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7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5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8205578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4377" y="2744664"/>
            <a:ext cx="771524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6" y="2509891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4377" y="3694740"/>
            <a:ext cx="771524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5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4085066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0747" y="1828053"/>
            <a:ext cx="4186265" cy="48962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>
            <a:lvl1pPr>
              <a:defRPr sz="2850"/>
            </a:lvl1pPr>
          </a:lstStyle>
          <a:p>
            <a:r>
              <a:rPr lang="en-US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92862761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7" name="Picture 6" descr="The University of Iowa">
            <a:extLst>
              <a:ext uri="{FF2B5EF4-FFF2-40B4-BE49-F238E27FC236}">
                <a16:creationId xmlns:a16="http://schemas.microsoft.com/office/drawing/2014/main" id="{22558F6C-63A6-764A-A42A-B9198FB98E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87A145-9C93-2C47-9BAC-3865EAA3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571753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>
          <p15:clr>
            <a:srgbClr val="FBAE40"/>
          </p15:clr>
        </p15:guide>
        <p15:guide id="8" orient="horz" pos="374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724789-2B62-78EC-8212-5382A4DDB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898FD-2A54-61E3-C1EC-CD3D01AE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62AF4-5762-5AE1-C020-8DE24AF0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32898"/>
      </p:ext>
    </p:extLst>
  </p:cSld>
  <p:clrMapOvr>
    <a:masterClrMapping/>
  </p:clrMapOvr>
  <p:hf sldNum="0" hd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289198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76838"/>
            <a:ext cx="360016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279146"/>
            <a:ext cx="3600168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66786"/>
            <a:ext cx="3600168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FB445FB3-9F03-6E45-A046-D32E1D8AA7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A149722-E418-5049-AB8B-86D90151F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5907016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697">
          <p15:clr>
            <a:srgbClr val="FBAE40"/>
          </p15:clr>
        </p15:guide>
        <p15:guide id="7" orient="horz" pos="240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7" y="2674398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90" y="1686756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462290" y="2674396"/>
            <a:ext cx="2230029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1686756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47636" y="2674396"/>
            <a:ext cx="2375055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5854823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282518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2A845926-60C8-4F49-ABF0-3DC9E8370D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207D8975-2D7E-8541-B9BA-B4ACB2453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93140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58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674398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643188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280285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280285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2000" y="1686761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729580" y="1686756"/>
            <a:ext cx="161157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729581" y="2674396"/>
            <a:ext cx="161157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0557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656311" y="167670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656311" y="2664346"/>
            <a:ext cx="176915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B052AD83-662D-804A-9C50-78BD2D9F77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09F774AF-F9D8-314F-ADA4-4C6BF8567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4143799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7" y="1686761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7" y="2120010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309830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4378" y="3221424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4379" y="3654675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4520213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80" y="4683659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4380" y="5116908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4572000" y="1686761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62773" y="1688512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62774" y="2121764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62774" y="3223178"/>
            <a:ext cx="356687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62775" y="3656430"/>
            <a:ext cx="356687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62776" y="4685413"/>
            <a:ext cx="356687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62777" y="5118662"/>
            <a:ext cx="356687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5AA78D2-879D-BC4F-9774-9CE61C81AA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5EBCFD2-248B-A44E-AEE6-8987ECBE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6491363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168676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8" y="2120013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711994" y="2660476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15572" y="2803603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15573" y="3236853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713184" y="3691764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15575" y="3870141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15576" y="4303394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714380" y="4785197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5573" y="4988552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15575" y="5421804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4572000" y="1686761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850623" y="1688232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850623" y="2121487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51817" y="2805077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51820" y="3238327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851820" y="3871616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851823" y="4304868"/>
            <a:ext cx="3579002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851820" y="4990026"/>
            <a:ext cx="3579002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851820" y="5423278"/>
            <a:ext cx="3579002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35" name="Picture 34" descr="The University of Iowa">
            <a:extLst>
              <a:ext uri="{FF2B5EF4-FFF2-40B4-BE49-F238E27FC236}">
                <a16:creationId xmlns:a16="http://schemas.microsoft.com/office/drawing/2014/main" id="{2DA8F900-4BB3-134B-A7DE-0A6F63695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B5B719EA-A20E-994C-8EEE-69E62E507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2146304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1756430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14376" y="2237816"/>
            <a:ext cx="360016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711994" y="3790765"/>
            <a:ext cx="771763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8539" y="4109427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718540" y="4590816"/>
            <a:ext cx="3600164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4572000" y="1679387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825293" y="1746378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825294" y="2227764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829457" y="4099375"/>
            <a:ext cx="3600168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829458" y="4580761"/>
            <a:ext cx="3600168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70498093-055A-1249-80EE-EB69C10A9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EEADFDD-6D39-8041-B44B-CC11D0FD5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2646998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2400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1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3094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141221" y="2469138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72386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1" y="3789198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4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3094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04928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4" y="3789198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8" y="2849850"/>
            <a:ext cx="130668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3094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Stat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37472" y="3573316"/>
            <a:ext cx="2409376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8" y="3789198"/>
            <a:ext cx="2377451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9F9D999-694A-C64C-9BA8-FF37455DDD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000685F-E841-A44D-AC9C-173BD5E3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34" name="Picture Placeholder 50">
            <a:extLst>
              <a:ext uri="{FF2B5EF4-FFF2-40B4-BE49-F238E27FC236}">
                <a16:creationId xmlns:a16="http://schemas.microsoft.com/office/drawing/2014/main" id="{F52BFEB6-775B-5540-A1D7-F6E3DDCDB83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4873764" y="2484687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50">
            <a:extLst>
              <a:ext uri="{FF2B5EF4-FFF2-40B4-BE49-F238E27FC236}">
                <a16:creationId xmlns:a16="http://schemas.microsoft.com/office/drawing/2014/main" id="{3B2767A3-945C-8A48-8F63-467E5E2A4DD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7606308" y="2484687"/>
            <a:ext cx="940541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56183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3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16102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72729" y="2553045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4078664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90" y="4078664"/>
            <a:ext cx="2230029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4078663"/>
            <a:ext cx="2375055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A13C9DCC-5284-6A4A-A857-E196C97A30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85593F-9DA3-E843-83EA-BB61BA6E5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1D17A9-33ED-0C42-9E29-A5641F8C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859924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569A0A84-E625-844B-BFE2-C1C6287E290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03300" y="2553045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736D78-B363-E54C-9445-910A8845B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03747" y="2265939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E5BD224-C6F0-A44B-8415-008E871A70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760375" y="2552671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58639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901903" y="2921860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6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4078664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4073057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</a:t>
            </a:r>
            <a:br>
              <a:rPr lang="en-US"/>
            </a:br>
            <a:r>
              <a:rPr lang="en-US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34" name="Picture 33" descr="The University of Iowa">
            <a:extLst>
              <a:ext uri="{FF2B5EF4-FFF2-40B4-BE49-F238E27FC236}">
                <a16:creationId xmlns:a16="http://schemas.microsoft.com/office/drawing/2014/main" id="{E6A101F6-A986-EA4C-85FF-846F802DF0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BA4A05F-7745-F24C-BB9F-0EF0456B4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794BC38-28A2-BC4E-9A38-652E9790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278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EB5B93C-855D-1841-B46E-5C7DC4474C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169657" y="2531259"/>
            <a:ext cx="886809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88EAE07-826D-E648-AD1B-C375586F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05813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6B4B3321-3FE0-F24B-B46D-CBEB820F0D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205973" y="2546988"/>
            <a:ext cx="806295" cy="79844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B3422DB-51E9-564F-9FE0-BE73E0376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7656" y="2266313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E216002-26D5-D44D-B1E3-F7FFA5933B3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167368" y="2546989"/>
            <a:ext cx="825546" cy="81750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648D4D-6BD9-F24C-955D-9701360F7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19615" y="2244527"/>
            <a:ext cx="13716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3" name="Picture Placeholder 3">
            <a:extLst>
              <a:ext uri="{FF2B5EF4-FFF2-40B4-BE49-F238E27FC236}">
                <a16:creationId xmlns:a16="http://schemas.microsoft.com/office/drawing/2014/main" id="{E602C083-BC5F-514B-8FA9-A814C3E2743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086775" y="2525203"/>
            <a:ext cx="825548" cy="8175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890152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714376" y="526780"/>
            <a:ext cx="7715251" cy="869089"/>
          </a:xfrm>
        </p:spPr>
        <p:txBody>
          <a:bodyPr lIns="0" tIns="0" rIns="0" bIns="0"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5" y="131764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11994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6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714376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258088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 userDrawn="1">
            <p:ph type="pic" sz="quarter" idx="23"/>
          </p:nvPr>
        </p:nvSpPr>
        <p:spPr>
          <a:xfrm>
            <a:off x="2695023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 userDrawn="1">
            <p:ph idx="24" hasCustomPrompt="1"/>
          </p:nvPr>
        </p:nvSpPr>
        <p:spPr>
          <a:xfrm>
            <a:off x="2722791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 userDrawn="1">
            <p:ph idx="25" hasCustomPrompt="1"/>
          </p:nvPr>
        </p:nvSpPr>
        <p:spPr>
          <a:xfrm>
            <a:off x="2722792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4571805" y="1686761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4678051" y="1684461"/>
            <a:ext cx="178045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 userDrawn="1">
            <p:ph idx="27" hasCustomPrompt="1"/>
          </p:nvPr>
        </p:nvSpPr>
        <p:spPr>
          <a:xfrm>
            <a:off x="4682218" y="3545060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 userDrawn="1">
            <p:ph idx="28" hasCustomPrompt="1"/>
          </p:nvPr>
        </p:nvSpPr>
        <p:spPr>
          <a:xfrm>
            <a:off x="4682220" y="4240050"/>
            <a:ext cx="1769150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6562725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 userDrawn="1">
            <p:ph type="pic" sz="quarter" idx="22"/>
          </p:nvPr>
        </p:nvSpPr>
        <p:spPr>
          <a:xfrm>
            <a:off x="6661077" y="1680693"/>
            <a:ext cx="1762024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 userDrawn="1">
            <p:ph idx="15" hasCustomPrompt="1"/>
          </p:nvPr>
        </p:nvSpPr>
        <p:spPr>
          <a:xfrm>
            <a:off x="6656311" y="3548916"/>
            <a:ext cx="176915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35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 userDrawn="1">
            <p:ph idx="16" hasCustomPrompt="1"/>
          </p:nvPr>
        </p:nvSpPr>
        <p:spPr>
          <a:xfrm>
            <a:off x="6656311" y="4230000"/>
            <a:ext cx="1769150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2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7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51435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771525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5841833A-DC48-1341-8CED-2C33FF13E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99532311-74A6-524D-8B7C-520D61A0A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7182967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AA07D-B0BD-C4AC-FD01-7CBDBBE8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D0BD-DB17-A1BE-5C2E-EC98B6759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64D7C1-A305-1310-58DB-55F1FC1034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FB8B6A-D54C-2883-B10D-DA7138AF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AF756-02D5-63E5-9F26-7F553F89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8D88E-FC77-D1C0-494D-48DAB240A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04664"/>
      </p:ext>
    </p:extLst>
  </p:cSld>
  <p:clrMapOvr>
    <a:masterClrMapping/>
  </p:clrMapOvr>
  <p:hf sldNum="0" hd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6" y="365128"/>
            <a:ext cx="3940879" cy="1331865"/>
          </a:xfrm>
        </p:spPr>
        <p:txBody>
          <a:bodyPr>
            <a:normAutofit/>
          </a:bodyPr>
          <a:lstStyle>
            <a:lvl1pPr>
              <a:defRPr sz="2475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376" y="1642622"/>
            <a:ext cx="576398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962386"/>
            <a:ext cx="3949838" cy="3981214"/>
          </a:xfrm>
        </p:spPr>
        <p:txBody>
          <a:bodyPr/>
          <a:lstStyle>
            <a:lvl1pPr marL="128588" indent="-128588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85763" indent="-128588">
              <a:buClr>
                <a:schemeClr val="tx2"/>
              </a:buClr>
              <a:buFont typeface="Roboto" panose="02000000000000000000" pitchFamily="2" charset="0"/>
              <a:buChar char="–"/>
              <a:defRPr sz="15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900113" indent="-128588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157288" indent="-128588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69627" y="3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5223" y="3"/>
            <a:ext cx="1862553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369628" y="3234551"/>
            <a:ext cx="3774374" cy="316382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89514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b="0" i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BF0FB327-46C7-CA4D-9F47-B21B9F7D79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28651" y="6247570"/>
            <a:ext cx="1299998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0A57B74-2163-4C4B-BFF2-0F1E68BF3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3821" y="6441195"/>
            <a:ext cx="65131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513334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2945">
          <p15:clr>
            <a:srgbClr val="FBAE40"/>
          </p15:clr>
        </p15:guide>
        <p15:guide id="3" pos="450">
          <p15:clr>
            <a:srgbClr val="FBAE40"/>
          </p15:clr>
        </p15:guide>
        <p15:guide id="4" orient="horz" pos="2400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1995" y="3203884"/>
            <a:ext cx="5372488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39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0596" y="2923615"/>
            <a:ext cx="576398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8764" y="3105912"/>
            <a:ext cx="2020329" cy="1498329"/>
          </a:xfrm>
        </p:spPr>
        <p:txBody>
          <a:bodyPr vert="horz" anchor="ctr" anchorCtr="0">
            <a:noAutofit/>
          </a:bodyPr>
          <a:lstStyle>
            <a:lvl1pPr marL="0" marR="0" indent="0" algn="l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00" b="0">
                <a:solidFill>
                  <a:schemeClr val="bg1"/>
                </a:solidFill>
              </a:defRPr>
            </a:lvl1pPr>
            <a:lvl2pPr marL="257175" indent="0">
              <a:buNone/>
              <a:defRPr sz="900"/>
            </a:lvl2pPr>
            <a:lvl3pPr marL="514350" indent="0">
              <a:buNone/>
              <a:defRPr sz="900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</a:lstStyle>
          <a:p>
            <a:pPr lvl="0"/>
            <a:r>
              <a:rPr lang="en-US"/>
              <a:t>Contact Person Name</a:t>
            </a:r>
          </a:p>
          <a:p>
            <a:pPr lvl="0"/>
            <a:r>
              <a:rPr lang="en-US"/>
              <a:t>Contact Person Title </a:t>
            </a:r>
          </a:p>
          <a:p>
            <a:pPr lvl="0"/>
            <a:r>
              <a:rPr lang="en-US"/>
              <a:t>Contact Person Unit</a:t>
            </a:r>
          </a:p>
          <a:p>
            <a:pPr lvl="0"/>
            <a:endParaRPr lang="en-US"/>
          </a:p>
          <a:p>
            <a:pPr lvl="0"/>
            <a:r>
              <a:rPr lang="en-US"/>
              <a:t>Phone: </a:t>
            </a:r>
          </a:p>
          <a:p>
            <a:pPr lvl="0"/>
            <a:r>
              <a:rPr lang="en-US"/>
              <a:t>Fax: </a:t>
            </a:r>
          </a:p>
          <a:p>
            <a:pPr lvl="0"/>
            <a:r>
              <a:rPr lang="en-US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711993" y="4770260"/>
            <a:ext cx="292608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97825" y="4770261"/>
            <a:ext cx="1340432" cy="232628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013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03454" y="4845117"/>
            <a:ext cx="146304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68762" y="-580"/>
            <a:ext cx="2020330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7072" y="2365793"/>
            <a:ext cx="7772020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38" b="0">
                <a:solidFill>
                  <a:schemeClr val="bg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sz="1238"/>
          </a:p>
        </p:txBody>
      </p:sp>
    </p:spTree>
    <p:extLst>
      <p:ext uri="{BB962C8B-B14F-4D97-AF65-F5344CB8AC3E}">
        <p14:creationId xmlns:p14="http://schemas.microsoft.com/office/powerpoint/2010/main" val="5685558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4229810"/>
            <a:ext cx="7886700" cy="1311454"/>
          </a:xfrm>
        </p:spPr>
        <p:txBody>
          <a:bodyPr/>
          <a:lstStyle>
            <a:lvl1pPr algn="ctr">
              <a:defRPr sz="3150">
                <a:solidFill>
                  <a:schemeClr val="bg1"/>
                </a:solidFill>
              </a:defRPr>
            </a:lvl1pPr>
          </a:lstStyle>
          <a:p>
            <a:r>
              <a:rPr lang="en-US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1793126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2579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14500" y="2595564"/>
            <a:ext cx="571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28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539BC-FCDF-D057-4175-50D7371D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07F76E-8867-AA52-40A6-72344CD2F0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D49CD-B5B4-591B-4CD2-AA98734AB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4EE8B-7165-DC18-C03B-E40615A3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D7D3F-6CCB-BD13-01D1-06AB97E9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BB520-91FF-69A1-D6D6-CF8EDC569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4135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60.xml"/><Relationship Id="rId18" Type="http://schemas.openxmlformats.org/officeDocument/2006/relationships/slideLayout" Target="../slideLayouts/slideLayout65.xml"/><Relationship Id="rId26" Type="http://schemas.openxmlformats.org/officeDocument/2006/relationships/slideLayout" Target="../slideLayouts/slideLayout73.xml"/><Relationship Id="rId21" Type="http://schemas.openxmlformats.org/officeDocument/2006/relationships/slideLayout" Target="../slideLayouts/slideLayout68.xml"/><Relationship Id="rId34" Type="http://schemas.openxmlformats.org/officeDocument/2006/relationships/slideLayout" Target="../slideLayouts/slideLayout81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slideLayout" Target="../slideLayouts/slideLayout64.xml"/><Relationship Id="rId25" Type="http://schemas.openxmlformats.org/officeDocument/2006/relationships/slideLayout" Target="../slideLayouts/slideLayout72.xml"/><Relationship Id="rId3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20" Type="http://schemas.openxmlformats.org/officeDocument/2006/relationships/slideLayout" Target="../slideLayouts/slideLayout67.xml"/><Relationship Id="rId29" Type="http://schemas.openxmlformats.org/officeDocument/2006/relationships/slideLayout" Target="../slideLayouts/slideLayout76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24" Type="http://schemas.openxmlformats.org/officeDocument/2006/relationships/slideLayout" Target="../slideLayouts/slideLayout71.xml"/><Relationship Id="rId32" Type="http://schemas.openxmlformats.org/officeDocument/2006/relationships/slideLayout" Target="../slideLayouts/slideLayout79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23" Type="http://schemas.openxmlformats.org/officeDocument/2006/relationships/slideLayout" Target="../slideLayouts/slideLayout70.xml"/><Relationship Id="rId28" Type="http://schemas.openxmlformats.org/officeDocument/2006/relationships/slideLayout" Target="../slideLayouts/slideLayout75.xml"/><Relationship Id="rId36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57.xml"/><Relationship Id="rId19" Type="http://schemas.openxmlformats.org/officeDocument/2006/relationships/slideLayout" Target="../slideLayouts/slideLayout66.xml"/><Relationship Id="rId31" Type="http://schemas.openxmlformats.org/officeDocument/2006/relationships/slideLayout" Target="../slideLayouts/slideLayout78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Relationship Id="rId22" Type="http://schemas.openxmlformats.org/officeDocument/2006/relationships/slideLayout" Target="../slideLayouts/slideLayout69.xml"/><Relationship Id="rId27" Type="http://schemas.openxmlformats.org/officeDocument/2006/relationships/slideLayout" Target="../slideLayouts/slideLayout74.xml"/><Relationship Id="rId30" Type="http://schemas.openxmlformats.org/officeDocument/2006/relationships/slideLayout" Target="../slideLayouts/slideLayout77.xml"/><Relationship Id="rId35" Type="http://schemas.openxmlformats.org/officeDocument/2006/relationships/slideLayout" Target="../slideLayouts/slideLayout82.xml"/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D2C667-E230-5AB9-4F65-0BA487F15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9C44C-66BC-304E-723A-4CB4B3120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9E39-DA2A-D915-9F0A-B572C282B8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25A6A-8460-E7FB-50AA-922393201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4F705-753E-4C96-9AC0-7173AFB7A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2" r:id="rId16"/>
    <p:sldLayoutId id="2147483688" r:id="rId17"/>
    <p:sldLayoutId id="2147483684" r:id="rId18"/>
    <p:sldLayoutId id="2147483663" r:id="rId19"/>
    <p:sldLayoutId id="2147483686" r:id="rId20"/>
    <p:sldLayoutId id="2147483690" r:id="rId21"/>
    <p:sldLayoutId id="2147483682" r:id="rId22"/>
    <p:sldLayoutId id="2147483670" r:id="rId23"/>
    <p:sldLayoutId id="2147483667" r:id="rId24"/>
    <p:sldLayoutId id="2147483668" r:id="rId25"/>
    <p:sldLayoutId id="2147483677" r:id="rId26"/>
    <p:sldLayoutId id="2147483676" r:id="rId27"/>
    <p:sldLayoutId id="2147483672" r:id="rId28"/>
    <p:sldLayoutId id="2147483692" r:id="rId29"/>
    <p:sldLayoutId id="2147483669" r:id="rId30"/>
    <p:sldLayoutId id="2147483671" r:id="rId31"/>
    <p:sldLayoutId id="2147483680" r:id="rId32"/>
    <p:sldLayoutId id="2147483655" r:id="rId33"/>
    <p:sldLayoutId id="2147483689" r:id="rId34"/>
    <p:sldLayoutId id="2147483693" r:id="rId35"/>
    <p:sldLayoutId id="2147483691" r:id="rId36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C48E4B-D5B6-6248-B866-5CC457B5B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67E6D-7206-1C45-BA17-EC159376B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5C511-9212-654D-9B43-B99521A4C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EB86-5EE8-4540-ACDF-8BBD48346F50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84217-BDE9-7C46-9C65-19510FEEB0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ADF8-D2CB-F44D-A86D-593C94DB5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52305-2AF3-DE4F-B640-62FF7CBA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4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D2C667-E230-5AB9-4F65-0BA487F15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9C44C-66BC-304E-723A-4CB4B3120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19E39-DA2A-D915-9F0A-B572C282B8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719CD-445F-4524-9DD5-C75A1803650B}" type="datetimeFigureOut">
              <a:rPr lang="en-US" smtClean="0"/>
              <a:t>6/10/25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25A6A-8460-E7FB-50AA-922393201B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4F705-753E-4C96-9AC0-7173AFB7A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22C91-F8A3-4CA3-9E7F-4D3950323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  <p:sldLayoutId id="2147483745" r:id="rId19"/>
    <p:sldLayoutId id="2147483746" r:id="rId20"/>
    <p:sldLayoutId id="2147483747" r:id="rId21"/>
    <p:sldLayoutId id="2147483748" r:id="rId22"/>
    <p:sldLayoutId id="2147483749" r:id="rId23"/>
    <p:sldLayoutId id="2147483750" r:id="rId24"/>
    <p:sldLayoutId id="2147483751" r:id="rId25"/>
    <p:sldLayoutId id="2147483752" r:id="rId26"/>
    <p:sldLayoutId id="2147483753" r:id="rId27"/>
    <p:sldLayoutId id="2147483754" r:id="rId28"/>
    <p:sldLayoutId id="2147483755" r:id="rId29"/>
    <p:sldLayoutId id="2147483756" r:id="rId30"/>
    <p:sldLayoutId id="2147483757" r:id="rId31"/>
    <p:sldLayoutId id="2147483758" r:id="rId32"/>
    <p:sldLayoutId id="2147483759" r:id="rId33"/>
    <p:sldLayoutId id="2147483760" r:id="rId34"/>
    <p:sldLayoutId id="2147483761" r:id="rId35"/>
    <p:sldLayoutId id="2147483762" r:id="rId36"/>
  </p:sldLayoutIdLst>
  <p:hf sldNum="0"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legislature.maine.gov/legis/bills/bills_129th/billtexts/SP011001.asp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1044" y="2677626"/>
            <a:ext cx="6931628" cy="1015663"/>
          </a:xfrm>
        </p:spPr>
        <p:txBody>
          <a:bodyPr>
            <a:normAutofit/>
          </a:bodyPr>
          <a:lstStyle/>
          <a:p>
            <a:br>
              <a:rPr lang="en-US" sz="2800" b="0" i="0" dirty="0">
                <a:effectLst/>
                <a:latin typeface="Times New Roman" panose="02020603050405020304" pitchFamily="18" charset="0"/>
              </a:rPr>
            </a:br>
            <a:r>
              <a:rPr lang="en-US" sz="2800" b="0" i="0" dirty="0">
                <a:effectLst/>
                <a:latin typeface="Calibri" panose="020F0502020204030204" pitchFamily="34" charset="0"/>
              </a:rPr>
              <a:t> </a:t>
            </a:r>
            <a:endParaRPr lang="en-US" sz="2800" b="0" i="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0" tIns="0" rIns="0" bIns="0" rtlCol="0" anchor="t">
            <a:normAutofit fontScale="77500" lnSpcReduction="20000"/>
          </a:bodyPr>
          <a:lstStyle/>
          <a:p>
            <a:r>
              <a:rPr lang="en-US" sz="1800" dirty="0">
                <a:latin typeface="Roboto"/>
                <a:ea typeface="Roboto"/>
                <a:cs typeface="Arial"/>
              </a:rPr>
              <a:t>Lila Basnet</a:t>
            </a:r>
          </a:p>
          <a:p>
            <a:r>
              <a:rPr lang="en-US" sz="1800" dirty="0">
                <a:latin typeface="Roboto"/>
                <a:ea typeface="Roboto"/>
                <a:cs typeface="Arial"/>
              </a:rPr>
              <a:t>May 7</a:t>
            </a:r>
            <a:r>
              <a:rPr lang="en-US" sz="1800" baseline="30000" dirty="0">
                <a:latin typeface="Roboto"/>
                <a:ea typeface="Roboto"/>
                <a:cs typeface="Arial"/>
              </a:rPr>
              <a:t>th</a:t>
            </a:r>
            <a:r>
              <a:rPr lang="en-US" sz="1800" dirty="0">
                <a:latin typeface="Roboto"/>
                <a:ea typeface="Roboto"/>
                <a:cs typeface="Arial"/>
              </a:rPr>
              <a:t>, 2025</a:t>
            </a:r>
            <a:endParaRPr lang="en-US" sz="1800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870E447-55E7-2AE7-9CBA-BFAD60EC6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795" y="2984357"/>
            <a:ext cx="85838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Times New Roman" panose="02020603050405020304" pitchFamily="18" charset="0"/>
              </a:rPr>
              <a:t>Effect of Paid Sick Leave on Child Health 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F4E61-4CD4-388B-C18E-14CDB8485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7AEBA-E85F-8F7F-D9DC-4E80E9E77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378" y="267794"/>
            <a:ext cx="7179399" cy="963477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13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Table1: TWFE Regression of PSL on Child Health access Outcomes, NSCH 2016-2023 </a:t>
            </a:r>
            <a:br>
              <a:rPr lang="en-US" sz="54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E8AE15E-B322-832F-49BC-64C9E73FB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7241459"/>
              </p:ext>
            </p:extLst>
          </p:nvPr>
        </p:nvGraphicFramePr>
        <p:xfrm>
          <a:off x="516048" y="832919"/>
          <a:ext cx="8325227" cy="481746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813280">
                  <a:extLst>
                    <a:ext uri="{9D8B030D-6E8A-4147-A177-3AD203B41FA5}">
                      <a16:colId xmlns:a16="http://schemas.microsoft.com/office/drawing/2014/main" val="264413393"/>
                    </a:ext>
                  </a:extLst>
                </a:gridCol>
                <a:gridCol w="1165648">
                  <a:extLst>
                    <a:ext uri="{9D8B030D-6E8A-4147-A177-3AD203B41FA5}">
                      <a16:colId xmlns:a16="http://schemas.microsoft.com/office/drawing/2014/main" val="1590785313"/>
                    </a:ext>
                  </a:extLst>
                </a:gridCol>
                <a:gridCol w="1036130">
                  <a:extLst>
                    <a:ext uri="{9D8B030D-6E8A-4147-A177-3AD203B41FA5}">
                      <a16:colId xmlns:a16="http://schemas.microsoft.com/office/drawing/2014/main" val="3798112911"/>
                    </a:ext>
                  </a:extLst>
                </a:gridCol>
                <a:gridCol w="712340">
                  <a:extLst>
                    <a:ext uri="{9D8B030D-6E8A-4147-A177-3AD203B41FA5}">
                      <a16:colId xmlns:a16="http://schemas.microsoft.com/office/drawing/2014/main" val="2187646783"/>
                    </a:ext>
                  </a:extLst>
                </a:gridCol>
                <a:gridCol w="971373">
                  <a:extLst>
                    <a:ext uri="{9D8B030D-6E8A-4147-A177-3AD203B41FA5}">
                      <a16:colId xmlns:a16="http://schemas.microsoft.com/office/drawing/2014/main" val="1780081469"/>
                    </a:ext>
                  </a:extLst>
                </a:gridCol>
                <a:gridCol w="777097">
                  <a:extLst>
                    <a:ext uri="{9D8B030D-6E8A-4147-A177-3AD203B41FA5}">
                      <a16:colId xmlns:a16="http://schemas.microsoft.com/office/drawing/2014/main" val="1490520209"/>
                    </a:ext>
                  </a:extLst>
                </a:gridCol>
                <a:gridCol w="1036130">
                  <a:extLst>
                    <a:ext uri="{9D8B030D-6E8A-4147-A177-3AD203B41FA5}">
                      <a16:colId xmlns:a16="http://schemas.microsoft.com/office/drawing/2014/main" val="2360088654"/>
                    </a:ext>
                  </a:extLst>
                </a:gridCol>
                <a:gridCol w="1100889">
                  <a:extLst>
                    <a:ext uri="{9D8B030D-6E8A-4147-A177-3AD203B41FA5}">
                      <a16:colId xmlns:a16="http://schemas.microsoft.com/office/drawing/2014/main" val="2217220167"/>
                    </a:ext>
                  </a:extLst>
                </a:gridCol>
                <a:gridCol w="712340">
                  <a:extLst>
                    <a:ext uri="{9D8B030D-6E8A-4147-A177-3AD203B41FA5}">
                      <a16:colId xmlns:a16="http://schemas.microsoft.com/office/drawing/2014/main" val="2211721205"/>
                    </a:ext>
                  </a:extLst>
                </a:gridCol>
              </a:tblGrid>
              <a:tr h="166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 dirty="0">
                          <a:solidFill>
                            <a:srgbClr val="000000"/>
                          </a:solidFill>
                          <a:effectLst/>
                        </a:rPr>
                        <a:t>Outcomes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795418"/>
                  </a:ext>
                </a:extLst>
              </a:tr>
              <a:tr h="6940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rgbClr val="000000"/>
                          </a:solidFill>
                          <a:effectLst/>
                        </a:rPr>
                        <a:t>Policy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ER Visits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rgbClr val="000000"/>
                          </a:solidFill>
                          <a:effectLst/>
                        </a:rPr>
                        <a:t>Preventive Visits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Dental Visits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rgbClr val="000000"/>
                          </a:solidFill>
                          <a:effectLst/>
                        </a:rPr>
                        <a:t>Preventive Dental Visits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Hospitalization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rgbClr val="000000"/>
                          </a:solidFill>
                          <a:effectLst/>
                        </a:rPr>
                        <a:t>Missed School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Behavioral Problem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rgbClr val="000000"/>
                          </a:solidFill>
                          <a:effectLst/>
                        </a:rPr>
                        <a:t>Unmet Health Care Need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789166324"/>
                  </a:ext>
                </a:extLst>
              </a:tr>
              <a:tr h="6940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0">
                          <a:solidFill>
                            <a:srgbClr val="000000"/>
                          </a:solidFill>
                          <a:effectLst/>
                        </a:rPr>
                        <a:t>Paid Sick Leave (PSL)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solidFill>
                            <a:srgbClr val="000000"/>
                          </a:solidFill>
                          <a:effectLst/>
                        </a:rPr>
                        <a:t>0.002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solidFill>
                            <a:srgbClr val="000000"/>
                          </a:solidFill>
                          <a:effectLst/>
                        </a:rPr>
                        <a:t>-0.002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solidFill>
                            <a:srgbClr val="000000"/>
                          </a:solidFill>
                          <a:effectLst/>
                        </a:rPr>
                        <a:t>-0.007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0.003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-0.002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-0.004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0.002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0.003</a:t>
                      </a:r>
                      <a:r>
                        <a:rPr lang="en-US" sz="1100" kern="0" baseline="30000">
                          <a:solidFill>
                            <a:srgbClr val="000000"/>
                          </a:solidFill>
                          <a:effectLst/>
                        </a:rPr>
                        <a:t>*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3774237425"/>
                  </a:ext>
                </a:extLst>
              </a:tr>
              <a:tr h="166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(0.005)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(0.006)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(0.009)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(0.008)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(0.003)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(0.013)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(0.004)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solidFill>
                            <a:srgbClr val="000000"/>
                          </a:solidFill>
                          <a:effectLst/>
                        </a:rPr>
                        <a:t>(0.002)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1134201224"/>
                  </a:ext>
                </a:extLst>
              </a:tr>
              <a:tr h="166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2403725777"/>
                  </a:ext>
                </a:extLst>
              </a:tr>
              <a:tr h="166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1036040477"/>
                  </a:ext>
                </a:extLst>
              </a:tr>
              <a:tr h="166056">
                <a:tc gridSpan="9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kern="0" dirty="0">
                          <a:solidFill>
                            <a:srgbClr val="000000"/>
                          </a:solidFill>
                          <a:effectLst/>
                        </a:rPr>
                        <a:t>Adjusted model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685241"/>
                  </a:ext>
                </a:extLst>
              </a:tr>
              <a:tr h="6952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</a:rPr>
                        <a:t>Paid Sick Leave (PSL)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0.003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-0.002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-0.010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0.001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-0.002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0.009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-0.000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0.002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2415240710"/>
                  </a:ext>
                </a:extLst>
              </a:tr>
              <a:tr h="167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(0.004)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(0.006)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(0.007)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(0.008)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(0.003)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(0.014)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(0.004)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(0.002)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2138058047"/>
                  </a:ext>
                </a:extLst>
              </a:tr>
              <a:tr h="166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3177463465"/>
                  </a:ext>
                </a:extLst>
              </a:tr>
              <a:tr h="6952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</a:rPr>
                        <a:t>Paid Family Leave (PFL)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-0.015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0.021**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-0.029***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-0.031**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-0.000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0.011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0.006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0.002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2542833720"/>
                  </a:ext>
                </a:extLst>
              </a:tr>
              <a:tr h="167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(0.009)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(0.008)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(0.008)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(0.012)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(0.005)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(0.007)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(0.006)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(0.002)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3006798991"/>
                  </a:ext>
                </a:extLst>
              </a:tr>
              <a:tr h="1672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333265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326965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333494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324230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effectLst/>
                        </a:rPr>
                        <a:t>261755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>
                          <a:solidFill>
                            <a:srgbClr val="000000"/>
                          </a:solidFill>
                          <a:effectLst/>
                        </a:rPr>
                        <a:t>219111</a:t>
                      </a:r>
                      <a:endParaRPr lang="en-US" sz="11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effectLst/>
                        </a:rPr>
                        <a:t>283959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kern="100" dirty="0">
                          <a:solidFill>
                            <a:srgbClr val="000000"/>
                          </a:solidFill>
                          <a:effectLst/>
                        </a:rPr>
                        <a:t>333384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069" marR="47069" marT="0" marB="0" anchor="ctr"/>
                </a:tc>
                <a:extLst>
                  <a:ext uri="{0D108BD9-81ED-4DB2-BD59-A6C34878D82A}">
                    <a16:rowId xmlns:a16="http://schemas.microsoft.com/office/drawing/2014/main" val="4013383929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0761F6-682E-D838-43AA-F148EBE2A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607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2985E5B-A11A-B0E9-9681-C4AAE7033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331853"/>
              </p:ext>
            </p:extLst>
          </p:nvPr>
        </p:nvGraphicFramePr>
        <p:xfrm>
          <a:off x="744364" y="1253102"/>
          <a:ext cx="7655271" cy="381110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875111">
                  <a:extLst>
                    <a:ext uri="{9D8B030D-6E8A-4147-A177-3AD203B41FA5}">
                      <a16:colId xmlns:a16="http://schemas.microsoft.com/office/drawing/2014/main" val="1153440036"/>
                    </a:ext>
                  </a:extLst>
                </a:gridCol>
                <a:gridCol w="1445040">
                  <a:extLst>
                    <a:ext uri="{9D8B030D-6E8A-4147-A177-3AD203B41FA5}">
                      <a16:colId xmlns:a16="http://schemas.microsoft.com/office/drawing/2014/main" val="886046080"/>
                    </a:ext>
                  </a:extLst>
                </a:gridCol>
                <a:gridCol w="1445040">
                  <a:extLst>
                    <a:ext uri="{9D8B030D-6E8A-4147-A177-3AD203B41FA5}">
                      <a16:colId xmlns:a16="http://schemas.microsoft.com/office/drawing/2014/main" val="1113856882"/>
                    </a:ext>
                  </a:extLst>
                </a:gridCol>
                <a:gridCol w="1445040">
                  <a:extLst>
                    <a:ext uri="{9D8B030D-6E8A-4147-A177-3AD203B41FA5}">
                      <a16:colId xmlns:a16="http://schemas.microsoft.com/office/drawing/2014/main" val="744876596"/>
                    </a:ext>
                  </a:extLst>
                </a:gridCol>
                <a:gridCol w="1445040">
                  <a:extLst>
                    <a:ext uri="{9D8B030D-6E8A-4147-A177-3AD203B41FA5}">
                      <a16:colId xmlns:a16="http://schemas.microsoft.com/office/drawing/2014/main" val="1532667072"/>
                    </a:ext>
                  </a:extLst>
                </a:gridCol>
              </a:tblGrid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(1)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(2)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(3)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(4)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6709173"/>
                  </a:ext>
                </a:extLst>
              </a:tr>
              <a:tr h="5352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Emergency Room Visits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Preventive Visits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Hospitalization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Unmet Healthcare Need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7221989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Paid Sick Leave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0.010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-0.000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0.017</a:t>
                      </a:r>
                      <a:r>
                        <a:rPr lang="en-US" sz="1200" kern="0" baseline="30000">
                          <a:effectLst/>
                        </a:rPr>
                        <a:t>**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-0.003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455035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(0.011)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(0.006)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(0.007)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(0.004)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4634286"/>
                  </a:ext>
                </a:extLst>
              </a:tr>
              <a:tr h="667772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Fully Adjusted TWFE Models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118159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Paid Sick Leave 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0.011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-0.011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0.015*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-0.004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6588400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(0.012)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(0.008)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(0.008)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(0.005)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5257965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1960577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Paid Family Leave 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-0.051*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0.021*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0.007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0.004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871756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(0.029)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(0.011)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(0.005)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(0.003)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7790504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8964523"/>
                  </a:ext>
                </a:extLst>
              </a:tr>
              <a:tr h="2608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111073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110154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90481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111113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3158707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82EA0F-DE9D-0201-1084-AA0EDC5C6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A5E4457-D45E-C9AB-4E1D-3D6C67D70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8997" y="809173"/>
            <a:ext cx="384111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Table1. TWFE Models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Age 0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Only (NSCH 2016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2023)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2DF9-A020-D0DE-C2AC-079E961D78D5}"/>
              </a:ext>
            </a:extLst>
          </p:cNvPr>
          <p:cNvSpPr txBox="1"/>
          <p:nvPr/>
        </p:nvSpPr>
        <p:spPr>
          <a:xfrm>
            <a:off x="1033942" y="5129708"/>
            <a:ext cx="6466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errors in parentheses</a:t>
            </a:r>
          </a:p>
          <a:p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p &lt; 0.1, ** p &lt; 0.05, *** p &lt; 0.01</a:t>
            </a:r>
          </a:p>
        </p:txBody>
      </p:sp>
    </p:spTree>
    <p:extLst>
      <p:ext uri="{BB962C8B-B14F-4D97-AF65-F5344CB8AC3E}">
        <p14:creationId xmlns:p14="http://schemas.microsoft.com/office/powerpoint/2010/main" val="225977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4040-226A-8878-4A0B-2875787EA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956" y="914401"/>
            <a:ext cx="7908768" cy="751438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Table 2. TWFE Models – Age 6–17 (NSCH 2016–2023)</a:t>
            </a:r>
            <a:br>
              <a:rPr lang="en-US" sz="36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CE6475B-69A5-B94D-921A-90167A27DC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874404"/>
              </p:ext>
            </p:extLst>
          </p:nvPr>
        </p:nvGraphicFramePr>
        <p:xfrm>
          <a:off x="565276" y="1358021"/>
          <a:ext cx="8316171" cy="4517679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924019">
                  <a:extLst>
                    <a:ext uri="{9D8B030D-6E8A-4147-A177-3AD203B41FA5}">
                      <a16:colId xmlns:a16="http://schemas.microsoft.com/office/drawing/2014/main" val="885225539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3548760366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1777215945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2543101504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3797189407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1927770598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2566523225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4013704828"/>
                    </a:ext>
                  </a:extLst>
                </a:gridCol>
                <a:gridCol w="924019">
                  <a:extLst>
                    <a:ext uri="{9D8B030D-6E8A-4147-A177-3AD203B41FA5}">
                      <a16:colId xmlns:a16="http://schemas.microsoft.com/office/drawing/2014/main" val="2962875456"/>
                    </a:ext>
                  </a:extLst>
                </a:gridCol>
              </a:tblGrid>
              <a:tr h="10272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Emergency Room Visits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Preventive Visits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Dental Visits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Preventive Dental Visits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Hospitalization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Missed School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Behavioral Problem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Unmet Health Care Need 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1106704"/>
                  </a:ext>
                </a:extLst>
              </a:tr>
              <a:tr h="5071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Paid Sick Leave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-0.002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-0.004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-0.012</a:t>
                      </a:r>
                      <a:r>
                        <a:rPr lang="en-US" sz="1200" kern="0" baseline="30000" dirty="0">
                          <a:effectLst/>
                        </a:rPr>
                        <a:t>**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-0.005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-0.011</a:t>
                      </a:r>
                      <a:r>
                        <a:rPr lang="en-US" sz="1200" kern="0" baseline="30000">
                          <a:effectLst/>
                        </a:rPr>
                        <a:t>***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-0.004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0.006</a:t>
                      </a:r>
                      <a:r>
                        <a:rPr lang="en-US" sz="1200" kern="0" baseline="30000">
                          <a:effectLst/>
                        </a:rPr>
                        <a:t>***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2986909"/>
                  </a:ext>
                </a:extLst>
              </a:tr>
              <a:tr h="247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(0.005)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(0.008)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(0.006)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(0.006)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(0.004)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(0.013)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(0.005)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(0.002)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3436881"/>
                  </a:ext>
                </a:extLst>
              </a:tr>
              <a:tr h="247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555779"/>
                  </a:ext>
                </a:extLst>
              </a:tr>
              <a:tr h="226104"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Adjusted TWFE 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8144090"/>
                  </a:ext>
                </a:extLst>
              </a:tr>
              <a:tr h="5071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Paid sick Leave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-0.001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0.002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-0.017</a:t>
                      </a:r>
                      <a:r>
                        <a:rPr lang="en-US" sz="1200" kern="0" baseline="30000" dirty="0">
                          <a:effectLst/>
                        </a:rPr>
                        <a:t>***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-0.006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-0.010</a:t>
                      </a:r>
                      <a:r>
                        <a:rPr lang="en-US" sz="1200" kern="0" baseline="30000" dirty="0">
                          <a:effectLst/>
                        </a:rPr>
                        <a:t>**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0.005</a:t>
                      </a:r>
                      <a:r>
                        <a:rPr lang="en-US" sz="1200" kern="0" baseline="30000">
                          <a:effectLst/>
                        </a:rPr>
                        <a:t>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7764412"/>
                  </a:ext>
                </a:extLst>
              </a:tr>
              <a:tr h="247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(0.006)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(0.009)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(0.006)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(0.008)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(0.004)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(0.013)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(0.004)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(0.003)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6772754"/>
                  </a:ext>
                </a:extLst>
              </a:tr>
              <a:tr h="247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6310123"/>
                  </a:ext>
                </a:extLst>
              </a:tr>
              <a:tr h="7671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Paid Family Leave 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0.019</a:t>
                      </a:r>
                      <a:r>
                        <a:rPr lang="en-US" sz="1200" kern="0" baseline="30000">
                          <a:effectLst/>
                        </a:rPr>
                        <a:t>*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-0.002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0.001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-0.004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0.010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0.010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0.001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1676109"/>
                  </a:ext>
                </a:extLst>
              </a:tr>
              <a:tr h="247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(0.004)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(0.010)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(0.005)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(0.006)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(0.008)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(0.007)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(0.006)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(0.003)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263288"/>
                  </a:ext>
                </a:extLst>
              </a:tr>
              <a:tr h="247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222192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216811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222284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219804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171274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</a:rPr>
                        <a:t>219111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222128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 dirty="0">
                          <a:effectLst/>
                        </a:rPr>
                        <a:t>222271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522849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314C19-AF08-29F4-621B-2CD602A56A93}"/>
              </a:ext>
            </a:extLst>
          </p:cNvPr>
          <p:cNvSpPr txBox="1"/>
          <p:nvPr/>
        </p:nvSpPr>
        <p:spPr>
          <a:xfrm>
            <a:off x="1156860" y="5943600"/>
            <a:ext cx="4422052" cy="573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 errors in parentheses</a:t>
            </a:r>
            <a:endParaRPr lang="en-US" sz="1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1050" kern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0.1, </a:t>
            </a:r>
            <a:r>
              <a:rPr lang="en-US" sz="1050" kern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0.05, </a:t>
            </a:r>
            <a:r>
              <a:rPr lang="en-US" sz="1050" kern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***</a:t>
            </a: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05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0.01</a:t>
            </a:r>
            <a:endParaRPr lang="en-US" sz="14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381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F93AF-0C48-4E27-2A69-A1887E3E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9809"/>
          </a:xfrm>
        </p:spPr>
        <p:txBody>
          <a:bodyPr/>
          <a:lstStyle/>
          <a:p>
            <a:r>
              <a:rPr lang="en-US" sz="2200" dirty="0"/>
              <a:t>Assessing heterogenous effect by Income group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3009EBE-E2A9-02AE-69EB-6897213AB1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92450"/>
              </p:ext>
            </p:extLst>
          </p:nvPr>
        </p:nvGraphicFramePr>
        <p:xfrm>
          <a:off x="869133" y="1176950"/>
          <a:ext cx="7740713" cy="5070783"/>
        </p:xfrm>
        <a:graphic>
          <a:graphicData uri="http://schemas.openxmlformats.org/drawingml/2006/table">
            <a:tbl>
              <a:tblPr>
                <a:tableStyleId>{17292A2E-F333-43FB-9621-5CBBE7FDCDCB}</a:tableStyleId>
              </a:tblPr>
              <a:tblGrid>
                <a:gridCol w="2230892">
                  <a:extLst>
                    <a:ext uri="{9D8B030D-6E8A-4147-A177-3AD203B41FA5}">
                      <a16:colId xmlns:a16="http://schemas.microsoft.com/office/drawing/2014/main" val="1801252934"/>
                    </a:ext>
                  </a:extLst>
                </a:gridCol>
                <a:gridCol w="1126317">
                  <a:extLst>
                    <a:ext uri="{9D8B030D-6E8A-4147-A177-3AD203B41FA5}">
                      <a16:colId xmlns:a16="http://schemas.microsoft.com/office/drawing/2014/main" val="576036841"/>
                    </a:ext>
                  </a:extLst>
                </a:gridCol>
                <a:gridCol w="1461168">
                  <a:extLst>
                    <a:ext uri="{9D8B030D-6E8A-4147-A177-3AD203B41FA5}">
                      <a16:colId xmlns:a16="http://schemas.microsoft.com/office/drawing/2014/main" val="2983339101"/>
                    </a:ext>
                  </a:extLst>
                </a:gridCol>
                <a:gridCol w="1461168">
                  <a:extLst>
                    <a:ext uri="{9D8B030D-6E8A-4147-A177-3AD203B41FA5}">
                      <a16:colId xmlns:a16="http://schemas.microsoft.com/office/drawing/2014/main" val="529342220"/>
                    </a:ext>
                  </a:extLst>
                </a:gridCol>
                <a:gridCol w="1461168">
                  <a:extLst>
                    <a:ext uri="{9D8B030D-6E8A-4147-A177-3AD203B41FA5}">
                      <a16:colId xmlns:a16="http://schemas.microsoft.com/office/drawing/2014/main" val="2734684271"/>
                    </a:ext>
                  </a:extLst>
                </a:gridCol>
              </a:tblGrid>
              <a:tr h="3844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  <a:highlight>
                            <a:srgbClr val="FFFF00"/>
                          </a:highlight>
                        </a:rPr>
                        <a:t>Low Income group (&lt;200FPL)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ER Visits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Preventive Visits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Hospitalization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Unmet Health Care Need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512628567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Paid Sick Leave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0.002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-0.015</a:t>
                      </a:r>
                      <a:r>
                        <a:rPr lang="en-US" sz="1000" kern="0" baseline="30000">
                          <a:effectLst/>
                        </a:rPr>
                        <a:t>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0.002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0.005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477928580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(0.013)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(0.009)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(0.009)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(0.004)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1953658555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1749725157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</a:rPr>
                        <a:t>Adjusted TWFE </a:t>
                      </a:r>
                      <a:endParaRPr lang="en-US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915877853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2634706055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</a:rPr>
                        <a:t>Paid Sick Leave</a:t>
                      </a:r>
                      <a:endParaRPr lang="en-US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0.001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-0.018*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0.006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0.004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355083900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(0.009)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(0.010)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(0.009)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(0.004)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068795433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4253339413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Paid Family Leave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-0.012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0.031*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0.037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0.001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147035179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(0.014)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(0.016)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(0.027)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(0.004)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2457161283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Observations (N)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93035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</a:rPr>
                        <a:t>90760</a:t>
                      </a:r>
                      <a:endParaRPr lang="en-US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74155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92976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extLst>
                  <a:ext uri="{0D108BD9-81ED-4DB2-BD59-A6C34878D82A}">
                    <a16:rowId xmlns:a16="http://schemas.microsoft.com/office/drawing/2014/main" val="3593758236"/>
                  </a:ext>
                </a:extLst>
              </a:tr>
              <a:tr h="186692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  <a:highlight>
                            <a:srgbClr val="FFFF00"/>
                          </a:highlight>
                        </a:rPr>
                        <a:t>High Income group (&gt;=200 FPL)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78466"/>
                  </a:ext>
                </a:extLst>
              </a:tr>
              <a:tr h="186692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151892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Paid Sick Leave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-0.000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0.006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-0.005*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0.002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2474395637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(0.004)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(0.008)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1866207277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544551978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Adjusted TWFE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1361620514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486691583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Paid Sick Leave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0.003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0.008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-0.007**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0.001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3175367261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(0.005)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(0.008)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180277141"/>
                  </a:ext>
                </a:extLst>
              </a:tr>
              <a:tr h="1866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565674774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Paid Family Leave 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-0.020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0.017**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-0.018***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0.001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2741254404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(0.013)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(0.007)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(0.005)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(0.003)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extLst>
                  <a:ext uri="{0D108BD9-81ED-4DB2-BD59-A6C34878D82A}">
                    <a16:rowId xmlns:a16="http://schemas.microsoft.com/office/drawing/2014/main" val="440933934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 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/>
                </a:tc>
                <a:extLst>
                  <a:ext uri="{0D108BD9-81ED-4DB2-BD59-A6C34878D82A}">
                    <a16:rowId xmlns:a16="http://schemas.microsoft.com/office/drawing/2014/main" val="4150442490"/>
                  </a:ext>
                </a:extLst>
              </a:tr>
              <a:tr h="1880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Observations(N)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240230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236205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</a:rPr>
                        <a:t>187600</a:t>
                      </a:r>
                      <a:endParaRPr lang="en-US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</a:rPr>
                        <a:t>240408</a:t>
                      </a:r>
                      <a:endParaRPr lang="en-US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363" marR="55363" marT="0" marB="0" anchor="ctr"/>
                </a:tc>
                <a:extLst>
                  <a:ext uri="{0D108BD9-81ED-4DB2-BD59-A6C34878D82A}">
                    <a16:rowId xmlns:a16="http://schemas.microsoft.com/office/drawing/2014/main" val="75035431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2AD669-2A0F-99DE-76E1-ABADC1BA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858000"/>
            <a:ext cx="30861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150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A88E2BF-9256-4D5A-FEDA-764164BF4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526778"/>
            <a:ext cx="7715251" cy="514371"/>
          </a:xfrm>
        </p:spPr>
        <p:txBody>
          <a:bodyPr vert="horz" lIns="0" tIns="0" rIns="0" bIns="0" rtlCol="0" anchor="ctr">
            <a:noAutofit/>
          </a:bodyPr>
          <a:lstStyle/>
          <a:p>
            <a:r>
              <a:rPr lang="en-US" sz="2000" dirty="0">
                <a:latin typeface="Roboto"/>
                <a:ea typeface="Roboto"/>
              </a:rPr>
              <a:t>CSDID : event-study plots</a:t>
            </a:r>
            <a:endParaRPr lang="en-US" sz="2000" dirty="0"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AFFDB87C-8A7D-4DC3-6200-580B13DE773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6028" r="6028"/>
          <a:stretch>
            <a:fillRect/>
          </a:stretch>
        </p:blipFill>
        <p:spPr>
          <a:xfrm>
            <a:off x="531748" y="1684460"/>
            <a:ext cx="2557926" cy="1744539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97FF9-6C95-8DE6-C0ED-FF05FA6FB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3597" y="1970177"/>
            <a:ext cx="2037125" cy="516063"/>
          </a:xfrm>
        </p:spPr>
        <p:txBody>
          <a:bodyPr>
            <a:normAutofit/>
          </a:bodyPr>
          <a:lstStyle/>
          <a:p>
            <a:r>
              <a:rPr lang="en-US" sz="1400" b="0" dirty="0"/>
              <a:t>Preventive Dental Visits </a:t>
            </a:r>
          </a:p>
        </p:txBody>
      </p:sp>
      <p:pic>
        <p:nvPicPr>
          <p:cNvPr id="25" name="Content Placeholder 24">
            <a:extLst>
              <a:ext uri="{FF2B5EF4-FFF2-40B4-BE49-F238E27FC236}">
                <a16:creationId xmlns:a16="http://schemas.microsoft.com/office/drawing/2014/main" id="{AC752710-D82F-6468-96B0-0047666ED394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3"/>
          <a:stretch>
            <a:fillRect/>
          </a:stretch>
        </p:blipFill>
        <p:spPr>
          <a:xfrm>
            <a:off x="5920604" y="2226964"/>
            <a:ext cx="2489917" cy="1490965"/>
          </a:xfrm>
        </p:spPr>
      </p:pic>
      <p:pic>
        <p:nvPicPr>
          <p:cNvPr id="18" name="Picture Placeholder 17">
            <a:extLst>
              <a:ext uri="{FF2B5EF4-FFF2-40B4-BE49-F238E27FC236}">
                <a16:creationId xmlns:a16="http://schemas.microsoft.com/office/drawing/2014/main" id="{50C73276-1E53-802B-5A08-C3BE0E929057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4"/>
          <a:srcRect l="8594" r="8594"/>
          <a:stretch/>
        </p:blipFill>
        <p:spPr/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E05343-F849-F2C6-9296-12B125BD1EB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777032" y="3763784"/>
            <a:ext cx="2230029" cy="402827"/>
          </a:xfrm>
        </p:spPr>
        <p:txBody>
          <a:bodyPr/>
          <a:lstStyle/>
          <a:p>
            <a:r>
              <a:rPr lang="en-US" b="0" dirty="0"/>
              <a:t>Hospitalization </a:t>
            </a:r>
          </a:p>
        </p:txBody>
      </p:sp>
      <p:pic>
        <p:nvPicPr>
          <p:cNvPr id="27" name="Content Placeholder 26">
            <a:extLst>
              <a:ext uri="{FF2B5EF4-FFF2-40B4-BE49-F238E27FC236}">
                <a16:creationId xmlns:a16="http://schemas.microsoft.com/office/drawing/2014/main" id="{DD07664E-E38C-8ED7-186D-C67CE55C6DDC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5"/>
          <a:stretch>
            <a:fillRect/>
          </a:stretch>
        </p:blipFill>
        <p:spPr>
          <a:xfrm>
            <a:off x="3462338" y="4289175"/>
            <a:ext cx="2230437" cy="1335588"/>
          </a:xfrm>
        </p:spPr>
      </p:pic>
      <p:pic>
        <p:nvPicPr>
          <p:cNvPr id="22" name="Picture Placeholder 21">
            <a:extLst>
              <a:ext uri="{FF2B5EF4-FFF2-40B4-BE49-F238E27FC236}">
                <a16:creationId xmlns:a16="http://schemas.microsoft.com/office/drawing/2014/main" id="{6DC17F2F-F40D-D5F2-2558-526DC32A4F50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6"/>
          <a:srcRect l="6174" r="6174"/>
          <a:stretch/>
        </p:blipFill>
        <p:spPr>
          <a:xfrm>
            <a:off x="531748" y="4214046"/>
            <a:ext cx="2375144" cy="1621608"/>
          </a:xfr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446222F-6470-3DA4-E68F-69F0B4B5764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6053" y="3895487"/>
            <a:ext cx="2375055" cy="366977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sz="1200" b="0" dirty="0">
                <a:latin typeface="Roboto"/>
                <a:ea typeface="Roboto"/>
                <a:cs typeface="Roboto"/>
              </a:rPr>
              <a:t>Unmet HC Need</a:t>
            </a:r>
          </a:p>
        </p:txBody>
      </p:sp>
      <p:pic>
        <p:nvPicPr>
          <p:cNvPr id="29" name="Content Placeholder 28">
            <a:extLst>
              <a:ext uri="{FF2B5EF4-FFF2-40B4-BE49-F238E27FC236}">
                <a16:creationId xmlns:a16="http://schemas.microsoft.com/office/drawing/2014/main" id="{57136551-519B-04CE-1367-48B28F846BE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7"/>
          <a:stretch>
            <a:fillRect/>
          </a:stretch>
        </p:blipFill>
        <p:spPr>
          <a:xfrm>
            <a:off x="6060049" y="4252913"/>
            <a:ext cx="2351552" cy="1408112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26ECF8-2DF9-A396-FA36-C7AF7BF18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062AD6-E4B8-9BF3-09D6-3B1366E9A4DF}"/>
              </a:ext>
            </a:extLst>
          </p:cNvPr>
          <p:cNvSpPr txBox="1"/>
          <p:nvPr/>
        </p:nvSpPr>
        <p:spPr>
          <a:xfrm>
            <a:off x="615636" y="1358020"/>
            <a:ext cx="2473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Preventive Visit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370FFE-1327-5C83-235E-82C9AD7E82C4}"/>
              </a:ext>
            </a:extLst>
          </p:cNvPr>
          <p:cNvSpPr txBox="1"/>
          <p:nvPr/>
        </p:nvSpPr>
        <p:spPr>
          <a:xfrm>
            <a:off x="3539905" y="1358020"/>
            <a:ext cx="2046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Dental Visits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30315C-4EEA-E230-2414-9336432E1846}"/>
              </a:ext>
            </a:extLst>
          </p:cNvPr>
          <p:cNvSpPr txBox="1"/>
          <p:nvPr/>
        </p:nvSpPr>
        <p:spPr>
          <a:xfrm>
            <a:off x="615636" y="3714941"/>
            <a:ext cx="2233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Missed School </a:t>
            </a:r>
          </a:p>
        </p:txBody>
      </p:sp>
      <p:pic>
        <p:nvPicPr>
          <p:cNvPr id="3" name="Content Placeholder 9">
            <a:extLst>
              <a:ext uri="{FF2B5EF4-FFF2-40B4-BE49-F238E27FC236}">
                <a16:creationId xmlns:a16="http://schemas.microsoft.com/office/drawing/2014/main" id="{75EE1307-1412-15BD-8A68-E680AB4B5F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00186" y="365858"/>
            <a:ext cx="2252341" cy="13670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F9C822-39A5-C0FB-BC79-EABB6CAAC122}"/>
              </a:ext>
            </a:extLst>
          </p:cNvPr>
          <p:cNvSpPr txBox="1"/>
          <p:nvPr/>
        </p:nvSpPr>
        <p:spPr>
          <a:xfrm>
            <a:off x="6281530" y="59635"/>
            <a:ext cx="187849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ER Visits </a:t>
            </a:r>
          </a:p>
        </p:txBody>
      </p:sp>
    </p:spTree>
    <p:extLst>
      <p:ext uri="{BB962C8B-B14F-4D97-AF65-F5344CB8AC3E}">
        <p14:creationId xmlns:p14="http://schemas.microsoft.com/office/powerpoint/2010/main" val="1624088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12D0B-4114-506C-81F8-6C80158151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View &gt;&gt; Header and Footer &gt;&gt; Add Unit Name</a:t>
            </a:r>
            <a:endParaRPr lang="en-US" b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273F75-4669-B52E-EE98-C800AC4466C5}"/>
              </a:ext>
            </a:extLst>
          </p:cNvPr>
          <p:cNvSpPr txBox="1"/>
          <p:nvPr/>
        </p:nvSpPr>
        <p:spPr>
          <a:xfrm>
            <a:off x="144855" y="495859"/>
            <a:ext cx="8999145" cy="576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References :</a:t>
            </a:r>
          </a:p>
          <a:p>
            <a:pPr algn="l"/>
            <a:endParaRPr lang="en-US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Arora, K., &amp; Wolf, D. A. (2024). Paid leave mandates and care for older parents. Milbank Quarterly. https://doi.org/10.1111/1468-0009.12708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Schuster, M. A., Chung, P. J., Elliott, M. N., Garfield, C. F., Vestal, K. D., &amp; Klein, D. J. (2008). Awareness and use of California's Paid Family Leave Insurance among parents of chronically ill children. JAMA, 300(9), 1047–1055. https://doi.org/10.1001/jama.300.9.1047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 Family and Medical Leave Act. (n.d.). DOL. https://www.dol.gov/agencies/whd/fmla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Klerman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JA, Daley K, Pozniak A. Family and Medical Leave in 2012: Technical Report. Abt Associates; 2012. Accessed September 16, 2024. https://www.dol.gov/sites/dolgov/files/OASP/legacy/files/FMLA-2012-Technical-Report.pdf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5) Jorgensen H, Appelbaum E. Expanding federal family and medical leave coverage: who benefits from changes in eligibility requirements? Washington, DC: Center for Economic and Policy Research; February 2014. https://www.cepr.net/documents/fmla-eligibility-2014-01.pdf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6)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Lamsal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R.,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Napit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K., Rosen, A. B., &amp; Wilson, F. A. (2021). Paid Sick Leave and Healthcare Utilization in Adults: A Systematic Review and Meta-analysis. American journal of preventive medicine, 60(6), 856–865. https://doi.org/10.1016/j.amepre.2021.01.009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7)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Peipins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LA, Soman A, Berkowitz Z, White MC. The lack of paid sick leave as a barrier to cancer screening and medical care-seeking: results from the National Health Interview Survey. BMC Public Health. 2012;12(1):520. https://doi.org/10.1186/1471-2458-12-520.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8) Asfaw, A., &amp;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Colopy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M. (2017). Association between parental access to paid sick leave and children's access to and use of healthcare services. American journal of industrial medicine, 60(3), 276–284. https://doi.org/10.1002/ajim.22692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9) Schuster, M. A., Chung, P. J., &amp; Vestal, K. D. (2011). Children with health issues. The Future of children, 21(2), 91–116. https://doi.org/10.1353/foc.2011.0017</a:t>
            </a:r>
          </a:p>
          <a:p>
            <a:pPr algn="l"/>
            <a:r>
              <a:rPr lang="en-US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10) Khan M. S. (2020). Paid family leave and children health outcomes in OECD countries. Children and youth services review, 116, 105259. https://doi.org/10.1016/j.childyouth.2020.105259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3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703AD-94BB-D07A-BF15-739BDD35C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6B4CF-93A3-6315-C4DE-9BBA73A7B1C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PSL provisions at different states :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2"/>
              </a:rPr>
              <a:t>https://legislature.maine.gov/legis/bills/bills_129th/billtexts/SP011001.asp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https://dlt.ri.gov/sites/g/files/xkgbur571/files/documents/pdf/ls/HSFWfactsheet.pdf https://www.ny.gov/new-york-paid-sick-leave/new-york-paid-sick-leave#accruals https://leg.colorado.gov/bills/sb20-205 https://does.dc.gov/sites/default/files/dc/sites/does/publication/attachments/DOES%20ASSLA%20Fact%20Sheet_0.pdf https://www.dws.state.nm.us/NMPaidSickLeave https://www.mass.gov/info-details/earned-sick-time#overview- https://www.oregon.gov/das/Policies/60-000-01.pdf https://labor.vermont.gov/sites/labor/files/doc_library/Earned%20Sick%20Time%20FAQ%20modified.pdf http://arizonapaidsickleave.com/ https://www.lni.wa.gov/workers-rights/leave/paid-sick-leave/ https://labor.maryland.gov/paidleave/paidleavemodel.shtml https://www.nj.gov/labor/wageandhour/assets/PDFs/Forms%20and%20Publications/MW-565%20(12-21)%20BLUE%2011x17%20Sick%20Leave%20poster-English.pdf https://www.michigan.gov/-/media/Project/Websites/leo/Documents/WAGE-HOUR/WHD-99xx-Information-Sheets/WHD-9911-PMLA-Poster/Paid_Medical_Leave_Act_Poster_9911_English.pdf?rev=85573d330de641cfb503107f1cc7c7b1 https://labor.nv.gov/uploadedfiles/labornvgov/content/employer/sb%20312%20paid%20leave%20english.pdf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95254-B9FA-FBE3-9E09-29B1D3C4B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View &gt;&gt; Header and Footer &gt;&gt; Add Unit Name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120386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ellow question mark">
            <a:extLst>
              <a:ext uri="{FF2B5EF4-FFF2-40B4-BE49-F238E27FC236}">
                <a16:creationId xmlns:a16="http://schemas.microsoft.com/office/drawing/2014/main" id="{E1E81494-55A2-09F5-FF4F-D0EAD74106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000"/>
          <a:stretch/>
        </p:blipFill>
        <p:spPr>
          <a:xfrm>
            <a:off x="20" y="10"/>
            <a:ext cx="9143980" cy="6857990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746" y="1763547"/>
            <a:ext cx="4186265" cy="618631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E13F6-CDE3-8C7B-1C9A-2DBDD54BA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7382E-04C0-F71F-CDE0-478BB7C0E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Roboto"/>
                <a:ea typeface="Roboto"/>
                <a:cs typeface="Roboto"/>
              </a:rPr>
              <a:t>Paid sick leave (PSL) refers to policies that provide regular wages(or maximum %) when workers need to take shorter leaves. </a:t>
            </a:r>
            <a:endParaRPr lang="en-US">
              <a:latin typeface="Aptos" panose="02110004020202020204"/>
              <a:ea typeface="Roboto"/>
              <a:cs typeface="Roboto"/>
            </a:endParaRPr>
          </a:p>
          <a:p>
            <a:endParaRPr lang="en-US" sz="2200" dirty="0">
              <a:latin typeface="Roboto"/>
              <a:ea typeface="Roboto"/>
            </a:endParaRPr>
          </a:p>
          <a:p>
            <a:endParaRPr lang="en-US" sz="2200" dirty="0">
              <a:latin typeface="Roboto"/>
              <a:ea typeface="Roboto"/>
            </a:endParaRPr>
          </a:p>
          <a:p>
            <a:r>
              <a:rPr lang="en-US" sz="2200" dirty="0">
                <a:latin typeface="Roboto"/>
                <a:ea typeface="Roboto"/>
              </a:rPr>
              <a:t>There is currently no federal law guaranteeing access to paid sick leave.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BE9DE8-A605-E956-4F83-32BF5404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0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50FE-6BEA-048B-43F3-62059DD78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041" y="365126"/>
            <a:ext cx="7787309" cy="550312"/>
          </a:xfrm>
        </p:spPr>
        <p:txBody>
          <a:bodyPr/>
          <a:lstStyle/>
          <a:p>
            <a:r>
              <a:rPr lang="en-US" dirty="0"/>
              <a:t>Summary of Literature review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B89276-54D4-A97B-A533-29D631CF0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A diagram of a child health&#10;&#10;AI-generated content may be incorrect.">
            <a:extLst>
              <a:ext uri="{FF2B5EF4-FFF2-40B4-BE49-F238E27FC236}">
                <a16:creationId xmlns:a16="http://schemas.microsoft.com/office/drawing/2014/main" id="{A4B37155-04BD-188F-2B2B-FD45390F6B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2" y="1030496"/>
            <a:ext cx="8629354" cy="514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72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39101-20FC-40A6-9261-733898188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 of Effect 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4CAE37B-B285-1420-C475-C593DCE3EC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323646"/>
              </p:ext>
            </p:extLst>
          </p:nvPr>
        </p:nvGraphicFramePr>
        <p:xfrm>
          <a:off x="628650" y="201446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8EDD03-0699-7AE2-F913-44141D13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7B3782-32CE-DBD8-1E85-D0595A5A1DBA}"/>
              </a:ext>
            </a:extLst>
          </p:cNvPr>
          <p:cNvSpPr txBox="1"/>
          <p:nvPr/>
        </p:nvSpPr>
        <p:spPr>
          <a:xfrm>
            <a:off x="2625505" y="2135752"/>
            <a:ext cx="1158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PSL</a:t>
            </a:r>
          </a:p>
        </p:txBody>
      </p:sp>
    </p:spTree>
    <p:extLst>
      <p:ext uri="{BB962C8B-B14F-4D97-AF65-F5344CB8AC3E}">
        <p14:creationId xmlns:p14="http://schemas.microsoft.com/office/powerpoint/2010/main" val="128637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68276-F7FA-9572-533A-789FD068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94953"/>
          </a:xfrm>
        </p:spPr>
        <p:txBody>
          <a:bodyPr>
            <a:normAutofit fontScale="90000"/>
          </a:bodyPr>
          <a:lstStyle/>
          <a:p>
            <a:r>
              <a:rPr lang="en-US" dirty="0"/>
              <a:t>Groups by PSL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60CC462-574C-5318-1EF3-C69001C20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847764"/>
              </p:ext>
            </p:extLst>
          </p:nvPr>
        </p:nvGraphicFramePr>
        <p:xfrm>
          <a:off x="628651" y="1195057"/>
          <a:ext cx="7954033" cy="4826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543">
                  <a:extLst>
                    <a:ext uri="{9D8B030D-6E8A-4147-A177-3AD203B41FA5}">
                      <a16:colId xmlns:a16="http://schemas.microsoft.com/office/drawing/2014/main" val="2611333470"/>
                    </a:ext>
                  </a:extLst>
                </a:gridCol>
                <a:gridCol w="1792716">
                  <a:extLst>
                    <a:ext uri="{9D8B030D-6E8A-4147-A177-3AD203B41FA5}">
                      <a16:colId xmlns:a16="http://schemas.microsoft.com/office/drawing/2014/main" val="3219828522"/>
                    </a:ext>
                  </a:extLst>
                </a:gridCol>
                <a:gridCol w="1901408">
                  <a:extLst>
                    <a:ext uri="{9D8B030D-6E8A-4147-A177-3AD203B41FA5}">
                      <a16:colId xmlns:a16="http://schemas.microsoft.com/office/drawing/2014/main" val="2170123214"/>
                    </a:ext>
                  </a:extLst>
                </a:gridCol>
                <a:gridCol w="2539366">
                  <a:extLst>
                    <a:ext uri="{9D8B030D-6E8A-4147-A177-3AD203B41FA5}">
                      <a16:colId xmlns:a16="http://schemas.microsoft.com/office/drawing/2014/main" val="1536431534"/>
                    </a:ext>
                  </a:extLst>
                </a:gridCol>
              </a:tblGrid>
              <a:tr h="796047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 PSL 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Always PSL (Before 2016)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Changers (No PSL to PSL) in 2016-2023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376313"/>
                  </a:ext>
                </a:extLst>
              </a:tr>
              <a:tr h="3911755">
                <a:tc>
                  <a:txBody>
                    <a:bodyPr/>
                    <a:lstStyle/>
                    <a:p>
                      <a:r>
                        <a:rPr lang="en-US" sz="1200" dirty="0"/>
                        <a:t>01 = Alabama (AL)  </a:t>
                      </a:r>
                    </a:p>
                    <a:p>
                      <a:r>
                        <a:rPr lang="en-US" sz="1200" dirty="0"/>
                        <a:t>02 = Alaska (AK)  </a:t>
                      </a:r>
                    </a:p>
                    <a:p>
                      <a:r>
                        <a:rPr lang="en-US" sz="1200" dirty="0"/>
                        <a:t>05 = Arkansas (AR)  </a:t>
                      </a:r>
                    </a:p>
                    <a:p>
                      <a:r>
                        <a:rPr lang="en-US" sz="1200" dirty="0"/>
                        <a:t>10 = Delaware (DE)  </a:t>
                      </a:r>
                    </a:p>
                    <a:p>
                      <a:r>
                        <a:rPr lang="en-US" sz="1200" dirty="0"/>
                        <a:t>12 = Florida (FL)  </a:t>
                      </a:r>
                    </a:p>
                    <a:p>
                      <a:r>
                        <a:rPr lang="en-US" sz="1200" dirty="0"/>
                        <a:t>13 = Georgia (GA)  </a:t>
                      </a:r>
                    </a:p>
                    <a:p>
                      <a:r>
                        <a:rPr lang="en-US" sz="1200" dirty="0"/>
                        <a:t>15 = Hawaii (HI)  </a:t>
                      </a:r>
                    </a:p>
                    <a:p>
                      <a:r>
                        <a:rPr lang="en-US" sz="1200" dirty="0"/>
                        <a:t>16 = Idaho (ID)  </a:t>
                      </a:r>
                    </a:p>
                    <a:p>
                      <a:r>
                        <a:rPr lang="en-US" sz="1200" dirty="0"/>
                        <a:t>17 = Illinois (IL)  </a:t>
                      </a:r>
                    </a:p>
                    <a:p>
                      <a:r>
                        <a:rPr lang="en-US" sz="1200" dirty="0"/>
                        <a:t>18 = Indiana (IN)  </a:t>
                      </a:r>
                    </a:p>
                    <a:p>
                      <a:r>
                        <a:rPr lang="en-US" sz="1200" dirty="0"/>
                        <a:t>19 = Iowa (IA)  </a:t>
                      </a:r>
                    </a:p>
                    <a:p>
                      <a:r>
                        <a:rPr lang="en-US" sz="1200" dirty="0"/>
                        <a:t>20 = Kansas (KS)  </a:t>
                      </a:r>
                    </a:p>
                    <a:p>
                      <a:r>
                        <a:rPr lang="en-US" sz="1200" dirty="0"/>
                        <a:t>21 = Kentucky (KY)  </a:t>
                      </a:r>
                    </a:p>
                    <a:p>
                      <a:r>
                        <a:rPr lang="en-US" sz="1200" dirty="0"/>
                        <a:t>22 = Louisiana (LA)  </a:t>
                      </a:r>
                    </a:p>
                    <a:p>
                      <a:r>
                        <a:rPr lang="en-US" sz="1200" dirty="0"/>
                        <a:t>23 = Maine (ME)  </a:t>
                      </a:r>
                    </a:p>
                    <a:p>
                      <a:r>
                        <a:rPr lang="en-US" sz="1200" dirty="0"/>
                        <a:t>27 = Minnesota (MN)  </a:t>
                      </a:r>
                    </a:p>
                    <a:p>
                      <a:r>
                        <a:rPr lang="en-US" sz="1200" dirty="0"/>
                        <a:t>28 = Mississippi (MS)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29 = Missouri (MO)  </a:t>
                      </a:r>
                    </a:p>
                    <a:p>
                      <a:r>
                        <a:rPr lang="en-US" sz="1100" dirty="0"/>
                        <a:t>30 = Montana (MT)  </a:t>
                      </a:r>
                    </a:p>
                    <a:p>
                      <a:r>
                        <a:rPr lang="en-US" sz="1100" dirty="0"/>
                        <a:t>31 = Nebraska (NE)  </a:t>
                      </a:r>
                    </a:p>
                    <a:p>
                      <a:r>
                        <a:rPr lang="en-US" sz="1100" dirty="0"/>
                        <a:t>32 = Nevada (NV)  </a:t>
                      </a:r>
                    </a:p>
                    <a:p>
                      <a:r>
                        <a:rPr lang="en-US" sz="1100" dirty="0"/>
                        <a:t>33 = New Hampshire (NH)  </a:t>
                      </a:r>
                    </a:p>
                    <a:p>
                      <a:r>
                        <a:rPr lang="en-US" sz="1100" dirty="0"/>
                        <a:t>37 = North Carolina (NC)  </a:t>
                      </a:r>
                    </a:p>
                    <a:p>
                      <a:r>
                        <a:rPr lang="en-US" sz="1100" dirty="0"/>
                        <a:t>38 = North Dakota (ND)  </a:t>
                      </a:r>
                    </a:p>
                    <a:p>
                      <a:r>
                        <a:rPr lang="en-US" sz="1100" dirty="0"/>
                        <a:t>39 = Ohio (OH)  </a:t>
                      </a:r>
                    </a:p>
                    <a:p>
                      <a:r>
                        <a:rPr lang="en-US" sz="1100" dirty="0"/>
                        <a:t>40 = Oklahoma (OK)  </a:t>
                      </a:r>
                    </a:p>
                    <a:p>
                      <a:r>
                        <a:rPr lang="en-US" sz="1100" dirty="0"/>
                        <a:t>42 = Pennsylvania (PA)  </a:t>
                      </a:r>
                    </a:p>
                    <a:p>
                      <a:r>
                        <a:rPr lang="en-US" sz="1100" dirty="0"/>
                        <a:t>45 = South Carolina (SC)  </a:t>
                      </a:r>
                    </a:p>
                    <a:p>
                      <a:r>
                        <a:rPr lang="en-US" sz="1100" dirty="0"/>
                        <a:t>46 = South Dakota (SD)  </a:t>
                      </a:r>
                    </a:p>
                    <a:p>
                      <a:r>
                        <a:rPr lang="en-US" sz="1100" dirty="0"/>
                        <a:t>47 = Tennessee (TN)  </a:t>
                      </a:r>
                    </a:p>
                    <a:p>
                      <a:r>
                        <a:rPr lang="en-US" sz="1100" dirty="0"/>
                        <a:t>48 = Texas (TX)  </a:t>
                      </a:r>
                    </a:p>
                    <a:p>
                      <a:r>
                        <a:rPr lang="en-US" sz="1100" dirty="0"/>
                        <a:t>49 = Utah (UT)  </a:t>
                      </a:r>
                    </a:p>
                    <a:p>
                      <a:r>
                        <a:rPr lang="en-US" sz="1100" dirty="0"/>
                        <a:t>51 = Virginia (VA)  </a:t>
                      </a:r>
                    </a:p>
                    <a:p>
                      <a:r>
                        <a:rPr lang="en-US" sz="1100" dirty="0"/>
                        <a:t>54 = West Virginia (WV)  </a:t>
                      </a:r>
                    </a:p>
                    <a:p>
                      <a:r>
                        <a:rPr lang="en-US" sz="1100" dirty="0"/>
                        <a:t>55 = Wisconsin (WI)  </a:t>
                      </a:r>
                    </a:p>
                    <a:p>
                      <a:r>
                        <a:rPr lang="en-US" sz="1100" dirty="0"/>
                        <a:t>56 = Wyoming (WY)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06 = California (CA)  2015</a:t>
                      </a:r>
                    </a:p>
                    <a:p>
                      <a:r>
                        <a:rPr lang="en-US" sz="1000" dirty="0"/>
                        <a:t>09 = Connecticut (CT)  2011</a:t>
                      </a:r>
                    </a:p>
                    <a:p>
                      <a:r>
                        <a:rPr lang="en-US" sz="1000" dirty="0"/>
                        <a:t>11 = District of Columbia (DC) </a:t>
                      </a:r>
                    </a:p>
                    <a:p>
                      <a:r>
                        <a:rPr lang="en-US" sz="1000" dirty="0"/>
                        <a:t>25 = Massachusetts (MA)  2015</a:t>
                      </a:r>
                    </a:p>
                    <a:p>
                      <a:r>
                        <a:rPr lang="en-US" sz="1000" dirty="0"/>
                        <a:t>41 = Oregon (OR)2016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200" dirty="0"/>
                        <a:t>50 = Vermont (VT)  -2017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24 = Maryland (MD)  - 2018</a:t>
                      </a:r>
                    </a:p>
                    <a:p>
                      <a:r>
                        <a:rPr lang="en-US" sz="1200" dirty="0"/>
                        <a:t>53 = Washington (WA) -2018</a:t>
                      </a:r>
                    </a:p>
                    <a:p>
                      <a:pPr lvl="0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04 = Arizona (AZ) - 2017 </a:t>
                      </a:r>
                      <a:r>
                        <a:rPr lang="en-US" sz="12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(2018)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endParaRPr lang="en-US" sz="1200" b="0" i="0" u="none" strike="noStrike" noProof="0" dirty="0">
                        <a:solidFill>
                          <a:srgbClr val="FF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endParaRPr lang="en-US" sz="1200" b="0" i="0" u="none" strike="noStrike" noProof="0" dirty="0">
                        <a:solidFill>
                          <a:srgbClr val="FF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34 = New Jersey (NJ) -2018 </a:t>
                      </a:r>
                      <a:r>
                        <a:rPr lang="en-US" sz="12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(2019)</a:t>
                      </a:r>
                      <a:endParaRPr lang="en-US" sz="1200" b="0" i="0" u="none" strike="noStrike" noProof="0" dirty="0">
                        <a:solidFill>
                          <a:srgbClr val="000000"/>
                        </a:solidFill>
                        <a:latin typeface="Aptos"/>
                      </a:endParaRPr>
                    </a:p>
                    <a:p>
                      <a:pPr lvl="0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44 = Rhode Island (RI) -2018 </a:t>
                      </a:r>
                      <a:r>
                        <a:rPr lang="en-US" sz="1200" b="0" i="0" u="none" strike="noStrike" noProof="0" dirty="0">
                          <a:solidFill>
                            <a:srgbClr val="FF0000"/>
                          </a:solidFill>
                          <a:latin typeface="Aptos"/>
                        </a:rPr>
                        <a:t>(2019)</a:t>
                      </a:r>
                      <a:endParaRPr lang="en-US" dirty="0"/>
                    </a:p>
                    <a:p>
                      <a:r>
                        <a:rPr lang="en-US" sz="1200" dirty="0"/>
                        <a:t>26 = Michigan (MI)  -2019</a:t>
                      </a:r>
                    </a:p>
                    <a:p>
                      <a:pPr lvl="0">
                        <a:buNone/>
                      </a:pPr>
                      <a:endParaRPr lang="en-US" sz="1200" dirty="0"/>
                    </a:p>
                    <a:p>
                      <a:pPr lvl="0">
                        <a:buNone/>
                      </a:pPr>
                      <a:endParaRPr lang="en-US" sz="1200" dirty="0"/>
                    </a:p>
                    <a:p>
                      <a:r>
                        <a:rPr lang="en-US" sz="1200" dirty="0"/>
                        <a:t>36 = New York (NY)  -2020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(2021)</a:t>
                      </a:r>
                    </a:p>
                    <a:p>
                      <a:r>
                        <a:rPr lang="en-US" sz="1200" dirty="0"/>
                        <a:t>08 = Colorado (CO)  -2021</a:t>
                      </a:r>
                    </a:p>
                    <a:p>
                      <a:endParaRPr lang="en-US" sz="1200" dirty="0"/>
                    </a:p>
                    <a:p>
                      <a:pPr lvl="0">
                        <a:buNone/>
                      </a:pPr>
                      <a:endParaRPr lang="en-US" sz="1200" dirty="0"/>
                    </a:p>
                    <a:p>
                      <a:r>
                        <a:rPr lang="en-US" sz="1200" dirty="0"/>
                        <a:t>35 = New Mexico (NM)  -2022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(2023)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01265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D8E60-D871-68A8-EE7D-5F396EA65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50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E4271-BBB4-84CA-3324-72B57858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Methods: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DEBEC-1CE1-9D7D-F255-FAF84AE9D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7269"/>
            <a:ext cx="7886700" cy="46196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latin typeface="Times New Roman"/>
                <a:ea typeface="Calibri"/>
                <a:cs typeface="Calibri"/>
              </a:rPr>
              <a:t>To examine the effect of paid sick leave policies on child health, we identify the paid sick leave policies in each state and analyze data from the </a:t>
            </a:r>
            <a:r>
              <a:rPr lang="en-US" sz="2000" b="1" dirty="0">
                <a:latin typeface="Times New Roman"/>
                <a:ea typeface="Calibri"/>
                <a:cs typeface="Calibri"/>
              </a:rPr>
              <a:t>National Survey of Child Health from 2016 to 2023</a:t>
            </a:r>
            <a:r>
              <a:rPr lang="en-US" sz="2000" dirty="0">
                <a:latin typeface="Times New Roman"/>
                <a:ea typeface="Calibri"/>
                <a:cs typeface="Calibri"/>
              </a:rPr>
              <a:t> for this study. </a:t>
            </a:r>
            <a:endParaRPr lang="en-US" sz="2000">
              <a:latin typeface="Times New Roman"/>
              <a:cs typeface="Times New Roman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endParaRPr lang="en-US" sz="2000" dirty="0">
              <a:latin typeface="Times New Roman"/>
              <a:ea typeface="Calibri"/>
              <a:cs typeface="Calibri"/>
            </a:endParaRPr>
          </a:p>
          <a:p>
            <a:pPr marL="0" indent="0">
              <a:buNone/>
            </a:pPr>
            <a:endParaRPr lang="en-US" sz="2000" dirty="0">
              <a:latin typeface="Times New Roman"/>
              <a:ea typeface="Calibri"/>
              <a:cs typeface="Calibri"/>
            </a:endParaRPr>
          </a:p>
          <a:p>
            <a:r>
              <a:rPr lang="en-US" sz="2000" dirty="0">
                <a:latin typeface="Times New Roman"/>
                <a:ea typeface="Calibri"/>
                <a:cs typeface="Calibri"/>
              </a:rPr>
              <a:t>We used </a:t>
            </a:r>
            <a:r>
              <a:rPr lang="en-US" sz="2000" b="1" dirty="0">
                <a:latin typeface="Times New Roman"/>
                <a:ea typeface="Calibri"/>
                <a:cs typeface="Calibri"/>
              </a:rPr>
              <a:t>TWFE regression</a:t>
            </a:r>
            <a:r>
              <a:rPr lang="en-US" sz="2000" dirty="0">
                <a:latin typeface="Times New Roman"/>
                <a:ea typeface="Calibri"/>
                <a:cs typeface="Calibri"/>
              </a:rPr>
              <a:t> and due to the heterogeneity of timing when policies were adopted, we used the </a:t>
            </a:r>
            <a:r>
              <a:rPr lang="en-US" sz="2000" b="1" dirty="0">
                <a:latin typeface="Times New Roman"/>
                <a:ea typeface="Calibri"/>
                <a:cs typeface="Calibri"/>
              </a:rPr>
              <a:t>Callaway-Sant’Anna staggered difference-in-differences </a:t>
            </a:r>
            <a:r>
              <a:rPr lang="en-US" sz="2000" dirty="0">
                <a:latin typeface="Times New Roman"/>
                <a:ea typeface="Calibri"/>
                <a:cs typeface="Calibri"/>
              </a:rPr>
              <a:t>approach. </a:t>
            </a:r>
            <a:endParaRPr lang="en-US" sz="2000">
              <a:latin typeface="Times New Roman"/>
              <a:ea typeface="Calibri"/>
              <a:cs typeface="Calibri"/>
            </a:endParaRPr>
          </a:p>
          <a:p>
            <a:endParaRPr lang="en-US" sz="1800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1B19BE-2C9A-C812-AE29-D31D5CE4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65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FE806-2655-D699-2E1C-A32DA75B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C3BAC-1BB0-B67E-E804-C5F2F62CB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3295" y="2180820"/>
            <a:ext cx="38862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 b="1" dirty="0">
                <a:latin typeface="Times New Roman"/>
                <a:cs typeface="Times New Roman"/>
              </a:rPr>
              <a:t>Child Health Care Utilization</a:t>
            </a:r>
            <a:endParaRPr lang="en-US" sz="1400" dirty="0">
              <a:latin typeface="Times New Roman"/>
              <a:cs typeface="Times New Roman"/>
            </a:endParaRPr>
          </a:p>
          <a:p>
            <a:r>
              <a:rPr lang="en-US" sz="1400" dirty="0">
                <a:latin typeface="Times New Roman"/>
                <a:cs typeface="Times New Roman"/>
              </a:rPr>
              <a:t>ER Visits : Binary ( 0 or at least 1)</a:t>
            </a:r>
          </a:p>
          <a:p>
            <a:r>
              <a:rPr lang="en-US" sz="1400" dirty="0">
                <a:latin typeface="Times New Roman"/>
                <a:cs typeface="Times New Roman"/>
              </a:rPr>
              <a:t>Doctor Visit , Preventive Visits (0/1)</a:t>
            </a:r>
          </a:p>
          <a:p>
            <a:r>
              <a:rPr lang="en-US" sz="1400" dirty="0">
                <a:latin typeface="Times New Roman"/>
                <a:cs typeface="Times New Roman"/>
              </a:rPr>
              <a:t>Dental Visit , Preventive Dental Visits (0/1)</a:t>
            </a:r>
          </a:p>
          <a:p>
            <a:r>
              <a:rPr lang="en-US" sz="1400" dirty="0">
                <a:latin typeface="Times New Roman"/>
                <a:cs typeface="Times New Roman"/>
              </a:rPr>
              <a:t>Hospitalization (0/1) </a:t>
            </a:r>
          </a:p>
          <a:p>
            <a:endParaRPr lang="en-US" sz="1400" dirty="0">
              <a:latin typeface="Times New Roman"/>
              <a:cs typeface="Times New Roman"/>
            </a:endParaRPr>
          </a:p>
          <a:p>
            <a:r>
              <a:rPr lang="en-US" sz="1400" b="1" dirty="0">
                <a:latin typeface="Times New Roman"/>
                <a:cs typeface="Times New Roman"/>
              </a:rPr>
              <a:t>Child Functioning / Education</a:t>
            </a:r>
            <a:endParaRPr lang="en-US" sz="1400" dirty="0">
              <a:latin typeface="Times New Roman"/>
              <a:cs typeface="Times New Roman"/>
            </a:endParaRPr>
          </a:p>
          <a:p>
            <a:r>
              <a:rPr lang="en-US" sz="1400" dirty="0">
                <a:latin typeface="Times New Roman"/>
                <a:cs typeface="Times New Roman"/>
              </a:rPr>
              <a:t>School absenteeism (Missed school days (0/1))</a:t>
            </a:r>
          </a:p>
          <a:p>
            <a:endParaRPr lang="en-US" sz="1400" dirty="0">
              <a:latin typeface="Times New Roman"/>
              <a:cs typeface="Times New Roman"/>
            </a:endParaRPr>
          </a:p>
          <a:p>
            <a:r>
              <a:rPr lang="en-US" sz="1400" b="1" dirty="0">
                <a:latin typeface="Times New Roman"/>
                <a:cs typeface="Times New Roman"/>
              </a:rPr>
              <a:t>Child Behavioral Health</a:t>
            </a:r>
            <a:endParaRPr lang="en-US" sz="1400" dirty="0">
              <a:latin typeface="Times New Roman"/>
              <a:cs typeface="Times New Roman"/>
            </a:endParaRPr>
          </a:p>
          <a:p>
            <a:r>
              <a:rPr lang="en-US" sz="1400" dirty="0">
                <a:latin typeface="Times New Roman"/>
                <a:cs typeface="Times New Roman"/>
              </a:rPr>
              <a:t>Behavioral problem (0/1)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E18D391-01C4-C807-E4FF-E64F9026B81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45396277"/>
              </p:ext>
            </p:extLst>
          </p:nvPr>
        </p:nvGraphicFramePr>
        <p:xfrm>
          <a:off x="5255067" y="2240462"/>
          <a:ext cx="3886199" cy="42794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62492">
                  <a:extLst>
                    <a:ext uri="{9D8B030D-6E8A-4147-A177-3AD203B41FA5}">
                      <a16:colId xmlns:a16="http://schemas.microsoft.com/office/drawing/2014/main" val="862207731"/>
                    </a:ext>
                  </a:extLst>
                </a:gridCol>
                <a:gridCol w="805109">
                  <a:extLst>
                    <a:ext uri="{9D8B030D-6E8A-4147-A177-3AD203B41FA5}">
                      <a16:colId xmlns:a16="http://schemas.microsoft.com/office/drawing/2014/main" val="634066065"/>
                    </a:ext>
                  </a:extLst>
                </a:gridCol>
                <a:gridCol w="1718598">
                  <a:extLst>
                    <a:ext uri="{9D8B030D-6E8A-4147-A177-3AD203B41FA5}">
                      <a16:colId xmlns:a16="http://schemas.microsoft.com/office/drawing/2014/main" val="275894426"/>
                    </a:ext>
                  </a:extLst>
                </a:gridCol>
              </a:tblGrid>
              <a:tr h="427382">
                <a:tc>
                  <a:txBody>
                    <a:bodyPr/>
                    <a:lstStyle/>
                    <a:p>
                      <a:pPr algn="l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000" b="1" i="0" cap="all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Source 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16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000" b="1" i="0" cap="all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Year 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16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000" b="1" i="0" cap="all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Variables 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16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510460"/>
                  </a:ext>
                </a:extLst>
              </a:tr>
              <a:tr h="781050">
                <a:tc>
                  <a:txBody>
                    <a:bodyPr/>
                    <a:lstStyle/>
                    <a:p>
                      <a:pPr algn="l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Census Bureau Data through the University of Kentucky Center for Poverty Research Files 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2016-2023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 fontAlgn="base">
                        <a:lnSpc>
                          <a:spcPts val="16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Unemployment rate </a:t>
                      </a:r>
                      <a:endParaRPr lang="en-US" sz="88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lvl="0" indent="-342900" algn="l" fontAlgn="base">
                        <a:lnSpc>
                          <a:spcPts val="16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Poverty rates</a:t>
                      </a:r>
                      <a:endParaRPr lang="en-US" sz="88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2797504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pPr algn="l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Census Bureau Data through the University of Kentucky Center for Poverty Research Files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2016-2023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 fontAlgn="base">
                        <a:lnSpc>
                          <a:spcPts val="16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EITC Rates (%)</a:t>
                      </a:r>
                      <a:endParaRPr lang="en-US" sz="88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lvl="0" indent="-342900" algn="l" fontAlgn="base">
                        <a:lnSpc>
                          <a:spcPts val="16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Refundable EITC (0/1)</a:t>
                      </a:r>
                      <a:endParaRPr lang="en-US" sz="88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lvl="0" indent="-342900" algn="l" fontAlgn="base">
                        <a:lnSpc>
                          <a:spcPts val="16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minimum wage per hour (dollar amount)</a:t>
                      </a:r>
                      <a:endParaRPr lang="en-US" sz="88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1833506"/>
                  </a:ext>
                </a:extLst>
              </a:tr>
              <a:tr h="1133475">
                <a:tc>
                  <a:txBody>
                    <a:bodyPr/>
                    <a:lstStyle/>
                    <a:p>
                      <a:pPr algn="l" fontAlgn="base">
                        <a:lnSpc>
                          <a:spcPts val="1650"/>
                        </a:lnSpc>
                        <a:buNone/>
                      </a:pPr>
                      <a:endParaRPr lang="en-US" sz="12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 fontAlgn="base">
                        <a:lnSpc>
                          <a:spcPts val="1650"/>
                        </a:lnSpc>
                        <a:buNone/>
                      </a:pPr>
                      <a:r>
                        <a:rPr lang="en-US" sz="120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KFF : Status of State Action on the Medicaid Expansion Decision 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16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650"/>
                        </a:lnSpc>
                        <a:buNone/>
                      </a:pPr>
                      <a:endParaRPr lang="en-US" sz="1600" b="0" i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16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 fontAlgn="base">
                        <a:lnSpc>
                          <a:spcPts val="16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50" b="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State with Medicaid expansion (0/1) </a:t>
                      </a:r>
                      <a:endParaRPr lang="en-US" sz="84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105" marR="76105" marT="38052" marB="38052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163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245028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6F645-1312-96B5-8262-BB9522A0F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A5F59A-EFFB-61F4-2E0B-9FBA8E08DD48}"/>
              </a:ext>
            </a:extLst>
          </p:cNvPr>
          <p:cNvSpPr txBox="1"/>
          <p:nvPr/>
        </p:nvSpPr>
        <p:spPr>
          <a:xfrm>
            <a:off x="5327373" y="1729409"/>
            <a:ext cx="374705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State level Covariates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FE7475-069B-0F1E-FC16-6A5A954D433C}"/>
              </a:ext>
            </a:extLst>
          </p:cNvPr>
          <p:cNvSpPr txBox="1"/>
          <p:nvPr/>
        </p:nvSpPr>
        <p:spPr>
          <a:xfrm>
            <a:off x="834887" y="1729408"/>
            <a:ext cx="30811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Outcome variables </a:t>
            </a:r>
          </a:p>
        </p:txBody>
      </p:sp>
    </p:spTree>
    <p:extLst>
      <p:ext uri="{BB962C8B-B14F-4D97-AF65-F5344CB8AC3E}">
        <p14:creationId xmlns:p14="http://schemas.microsoft.com/office/powerpoint/2010/main" val="3675472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78FE7-14C3-F6CA-C8B2-28CAB7745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33518-3AB0-5EC7-5B13-D33938050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identify the effect of Paid Sick Leave (PSL) policy implementation on child health outcomes: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EF347A-B673-3976-7C4B-35B9780BF8F9}"/>
              </a:ext>
            </a:extLst>
          </p:cNvPr>
          <p:cNvSpPr txBox="1"/>
          <p:nvPr/>
        </p:nvSpPr>
        <p:spPr>
          <a:xfrm>
            <a:off x="2091351" y="2558013"/>
            <a:ext cx="5158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Yₛₜ =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+ δ·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PSLₛₜ +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β·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Xᵢₛₜ +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γ·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Zₛₜ +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ₛ +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ₜ +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ᵢₛₜ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B43CB-BD68-CD73-56C2-A0ECED512FB0}"/>
              </a:ext>
            </a:extLst>
          </p:cNvPr>
          <p:cNvSpPr txBox="1"/>
          <p:nvPr/>
        </p:nvSpPr>
        <p:spPr>
          <a:xfrm>
            <a:off x="1230140" y="3137511"/>
            <a:ext cx="68806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Y_ist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Outcome for child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state s at time t 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PSL_st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Indicator for whether a Paid Sick Leave (PSL) policy is active in state s during year t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X_ist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Vector of individual- and family-level covariates (e.g., age, sex, race, parental education)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Z_st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Vector of state-level covariates (e.g., unemployment rate, poverty rate, minimum wage, Medicaid expansion)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ρ_s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State fixed effects (controls for time-invariant state characteristics)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τ_t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Year fixed effects (controls for national time trends and shocks)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ε_ist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Error term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errors are clustered at the state level</a:t>
            </a:r>
          </a:p>
        </p:txBody>
      </p:sp>
    </p:spTree>
    <p:extLst>
      <p:ext uri="{BB962C8B-B14F-4D97-AF65-F5344CB8AC3E}">
        <p14:creationId xmlns:p14="http://schemas.microsoft.com/office/powerpoint/2010/main" val="520144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C2792-3EC8-3611-DC37-19D23C2B8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Roboto"/>
                <a:ea typeface="Roboto"/>
                <a:cs typeface="Arial"/>
              </a:rPr>
              <a:t>Objectives of the study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95BEB-F966-50DA-5B61-5546252F3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18" y="1659090"/>
            <a:ext cx="7716440" cy="32918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>
                <a:latin typeface="Roboto"/>
                <a:ea typeface="Roboto"/>
              </a:rPr>
              <a:t>Innovation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967D0-12A7-F05C-A212-D718820C1D9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97418" y="1987970"/>
            <a:ext cx="7716440" cy="1510602"/>
          </a:xfrm>
        </p:spPr>
        <p:txBody>
          <a:bodyPr vert="horz" lIns="0" tIns="0" rIns="0" bIns="0" rtlCol="0" anchor="t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imes New Roman"/>
                <a:ea typeface="Roboto"/>
                <a:cs typeface="Times New Roman"/>
              </a:rPr>
              <a:t>This study examines the effect on utilization of child health services and will provide insights on design and consideration of paid sick leave using NSCH data.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/>
                <a:ea typeface="Roboto"/>
                <a:cs typeface="Times New Roman"/>
              </a:rPr>
              <a:t>This study will estimate dynamic treatment effects of PSL/PFL enactment over the last decade, using recent methodological advances in staggered policy evaluation.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3B06DA-193D-FFD0-F388-0A920F2C719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93321" y="3498067"/>
            <a:ext cx="7716440" cy="319591"/>
          </a:xfrm>
        </p:spPr>
        <p:txBody>
          <a:bodyPr/>
          <a:lstStyle/>
          <a:p>
            <a:r>
              <a:rPr lang="en-US" dirty="0"/>
              <a:t>Objectives: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F2EACC-4011-406C-741A-FA257C319C24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algn="ctr"/>
            <a:endParaRPr lang="en-US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75BD66-BB71-CC47-5199-44B7D92D1635}"/>
              </a:ext>
            </a:extLst>
          </p:cNvPr>
          <p:cNvSpPr txBox="1"/>
          <p:nvPr/>
        </p:nvSpPr>
        <p:spPr>
          <a:xfrm>
            <a:off x="525100" y="3911097"/>
            <a:ext cx="745377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-Identify the effect of state-level Paid Sick Leave (PSL) on children's healthcare utilization</a:t>
            </a:r>
          </a:p>
          <a:p>
            <a:endParaRPr lang="en-US" dirty="0"/>
          </a:p>
          <a:p>
            <a:r>
              <a:rPr lang="en-US" dirty="0"/>
              <a:t>-Identify the effect of Paid Leaves on access to child health services across different family structures, income levels, and racial/ethnic groups.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66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2872B098035C4691E95D0023C80F5C" ma:contentTypeVersion="12" ma:contentTypeDescription="Create a new document." ma:contentTypeScope="" ma:versionID="ba66555e2b8f5462d96183d3a07d6f1c">
  <xsd:schema xmlns:xsd="http://www.w3.org/2001/XMLSchema" xmlns:xs="http://www.w3.org/2001/XMLSchema" xmlns:p="http://schemas.microsoft.com/office/2006/metadata/properties" xmlns:ns3="de038242-1762-4af6-a797-46656a267373" xmlns:ns4="70d93886-6c90-4083-9bc6-302294735c15" targetNamespace="http://schemas.microsoft.com/office/2006/metadata/properties" ma:root="true" ma:fieldsID="b469a2c65e33c4b472e3184c0130c342" ns3:_="" ns4:_="">
    <xsd:import namespace="de038242-1762-4af6-a797-46656a267373"/>
    <xsd:import namespace="70d93886-6c90-4083-9bc6-302294735c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38242-1762-4af6-a797-46656a267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d93886-6c90-4083-9bc6-302294735c1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e038242-1762-4af6-a797-46656a26737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236C89-B65C-486B-A647-AD772C5E19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038242-1762-4af6-a797-46656a267373"/>
    <ds:schemaRef ds:uri="70d93886-6c90-4083-9bc6-302294735c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7FFD54-27B0-415C-8654-D843242BD071}">
  <ds:schemaRefs>
    <ds:schemaRef ds:uri="de038242-1762-4af6-a797-46656a267373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70d93886-6c90-4083-9bc6-302294735c1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22838</TotalTime>
  <Words>2605</Words>
  <Application>Microsoft Macintosh PowerPoint</Application>
  <PresentationFormat>On-screen Show (4:3)</PresentationFormat>
  <Paragraphs>545</Paragraphs>
  <Slides>17</Slides>
  <Notes>2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Calibri Light</vt:lpstr>
      <vt:lpstr>Roboto</vt:lpstr>
      <vt:lpstr>Roboto Black</vt:lpstr>
      <vt:lpstr>Times New Roman</vt:lpstr>
      <vt:lpstr>Office Theme</vt:lpstr>
      <vt:lpstr>1_Office Theme</vt:lpstr>
      <vt:lpstr>2_Office Theme</vt:lpstr>
      <vt:lpstr>  </vt:lpstr>
      <vt:lpstr>Background: </vt:lpstr>
      <vt:lpstr>Summary of Literature review </vt:lpstr>
      <vt:lpstr>Mechanism of Effect  </vt:lpstr>
      <vt:lpstr>Groups by PSL</vt:lpstr>
      <vt:lpstr>Methods:</vt:lpstr>
      <vt:lpstr>Variables </vt:lpstr>
      <vt:lpstr>PowerPoint Presentation</vt:lpstr>
      <vt:lpstr>Objectives of the study</vt:lpstr>
      <vt:lpstr>Table1: TWFE Regression of PSL on Child Health access Outcomes, NSCH 2016-2023  </vt:lpstr>
      <vt:lpstr>PowerPoint Presentation</vt:lpstr>
      <vt:lpstr>Table 2. TWFE Models – Age 6–17 (NSCH 2016–2023) </vt:lpstr>
      <vt:lpstr>Assessing heterogenous effect by Income group</vt:lpstr>
      <vt:lpstr>CSDID : event-study plots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the  Presentation Title Slide</dc:title>
  <dc:creator>Mehboob, Gul Rukh</dc:creator>
  <cp:lastModifiedBy>Roberts, Emily</cp:lastModifiedBy>
  <cp:revision>193</cp:revision>
  <cp:lastPrinted>2024-02-16T17:35:47Z</cp:lastPrinted>
  <dcterms:created xsi:type="dcterms:W3CDTF">2024-01-22T16:49:57Z</dcterms:created>
  <dcterms:modified xsi:type="dcterms:W3CDTF">2025-06-10T17:18:17Z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0x0101009A2872B098035C4691E95D0023C80F5C</vt:lpwstr>
  </property>
</Properties>
</file>